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embeddings/Microsoft_Equation4.bin" ContentType="application/vnd.openxmlformats-officedocument.oleObject"/>
  <Override PartName="/ppt/notesSlides/notesSlide9.xml" ContentType="application/vnd.openxmlformats-officedocument.presentationml.notesSlide+xml"/>
  <Override PartName="/ppt/embeddings/Microsoft_Equation5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6.bin" ContentType="application/vnd.openxmlformats-officedocument.oleObject"/>
  <Override PartName="/ppt/embeddings/Microsoft_Equation6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7.bin" ContentType="application/vnd.openxmlformats-officedocument.oleObject"/>
  <Override PartName="/ppt/notesSlides/notesSlide21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2.bin" ContentType="application/vnd.openxmlformats-officedocument.oleObject"/>
  <Override PartName="/ppt/notesSlides/notesSlide2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5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26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27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28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38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33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embeddings/oleObject34.bin" ContentType="application/vnd.openxmlformats-officedocument.oleObject"/>
  <Override PartName="/ppt/notesSlides/notesSlide45.xml" ContentType="application/vnd.openxmlformats-officedocument.presentationml.notesSlide+xml"/>
  <Override PartName="/ppt/embeddings/oleObject35.bin" ContentType="application/vnd.openxmlformats-officedocument.oleObject"/>
  <Override PartName="/ppt/notesSlides/notesSlide46.xml" ContentType="application/vnd.openxmlformats-officedocument.presentationml.notesSlide+xml"/>
  <Override PartName="/ppt/embeddings/oleObject36.bin" ContentType="application/vnd.openxmlformats-officedocument.oleObject"/>
  <Override PartName="/ppt/notesSlides/notesSlide47.xml" ContentType="application/vnd.openxmlformats-officedocument.presentationml.notesSlide+xml"/>
  <Override PartName="/ppt/embeddings/oleObject37.bin" ContentType="application/vnd.openxmlformats-officedocument.oleObject"/>
  <Override PartName="/ppt/notesSlides/notesSlide48.xml" ContentType="application/vnd.openxmlformats-officedocument.presentationml.notesSlide+xml"/>
  <Override PartName="/ppt/embeddings/oleObject38.bin" ContentType="application/vnd.openxmlformats-officedocument.oleObject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embeddings/oleObject39.bin" ContentType="application/vnd.openxmlformats-officedocument.oleObject"/>
  <Override PartName="/ppt/notesSlides/notesSlide51.xml" ContentType="application/vnd.openxmlformats-officedocument.presentationml.notesSlide+xml"/>
  <Override PartName="/ppt/embeddings/oleObject40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embeddings/oleObject43.bin" ContentType="application/vnd.openxmlformats-officedocument.oleObject"/>
  <Override PartName="/ppt/notesSlides/notesSlide69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72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73.xml" ContentType="application/vnd.openxmlformats-officedocument.presentationml.notesSlide+xml"/>
  <Override PartName="/ppt/embeddings/oleObject52.bin" ContentType="application/vnd.openxmlformats-officedocument.oleObject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embeddings/oleObject53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93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17" r:id="rId6"/>
    <p:sldMasterId id="2147483729" r:id="rId7"/>
    <p:sldMasterId id="2147483742" r:id="rId8"/>
    <p:sldMasterId id="2147483755" r:id="rId9"/>
    <p:sldMasterId id="2147483954" r:id="rId10"/>
    <p:sldMasterId id="2147483967" r:id="rId11"/>
    <p:sldMasterId id="2147483979" r:id="rId12"/>
    <p:sldMasterId id="2147483992" r:id="rId13"/>
  </p:sldMasterIdLst>
  <p:notesMasterIdLst>
    <p:notesMasterId r:id="rId161"/>
  </p:notesMasterIdLst>
  <p:sldIdLst>
    <p:sldId id="256" r:id="rId14"/>
    <p:sldId id="400" r:id="rId15"/>
    <p:sldId id="320" r:id="rId16"/>
    <p:sldId id="321" r:id="rId17"/>
    <p:sldId id="322" r:id="rId18"/>
    <p:sldId id="324" r:id="rId19"/>
    <p:sldId id="424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25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323" r:id="rId45"/>
    <p:sldId id="257" r:id="rId46"/>
    <p:sldId id="283" r:id="rId47"/>
    <p:sldId id="258" r:id="rId48"/>
    <p:sldId id="259" r:id="rId49"/>
    <p:sldId id="325" r:id="rId50"/>
    <p:sldId id="260" r:id="rId51"/>
    <p:sldId id="261" r:id="rId52"/>
    <p:sldId id="399" r:id="rId53"/>
    <p:sldId id="262" r:id="rId54"/>
    <p:sldId id="326" r:id="rId55"/>
    <p:sldId id="263" r:id="rId56"/>
    <p:sldId id="264" r:id="rId57"/>
    <p:sldId id="265" r:id="rId58"/>
    <p:sldId id="266" r:id="rId59"/>
    <p:sldId id="267" r:id="rId60"/>
    <p:sldId id="268" r:id="rId61"/>
    <p:sldId id="269" r:id="rId62"/>
    <p:sldId id="270" r:id="rId63"/>
    <p:sldId id="271" r:id="rId64"/>
    <p:sldId id="272" r:id="rId65"/>
    <p:sldId id="273" r:id="rId66"/>
    <p:sldId id="327" r:id="rId67"/>
    <p:sldId id="275" r:id="rId68"/>
    <p:sldId id="276" r:id="rId69"/>
    <p:sldId id="277" r:id="rId70"/>
    <p:sldId id="278" r:id="rId71"/>
    <p:sldId id="279" r:id="rId72"/>
    <p:sldId id="280" r:id="rId73"/>
    <p:sldId id="281" r:id="rId74"/>
    <p:sldId id="282" r:id="rId75"/>
    <p:sldId id="284" r:id="rId76"/>
    <p:sldId id="328" r:id="rId77"/>
    <p:sldId id="285" r:id="rId78"/>
    <p:sldId id="286" r:id="rId79"/>
    <p:sldId id="287" r:id="rId80"/>
    <p:sldId id="288" r:id="rId81"/>
    <p:sldId id="289" r:id="rId82"/>
    <p:sldId id="290" r:id="rId83"/>
    <p:sldId id="291" r:id="rId84"/>
    <p:sldId id="292" r:id="rId85"/>
    <p:sldId id="293" r:id="rId86"/>
    <p:sldId id="294" r:id="rId87"/>
    <p:sldId id="295" r:id="rId88"/>
    <p:sldId id="296" r:id="rId89"/>
    <p:sldId id="297" r:id="rId90"/>
    <p:sldId id="298" r:id="rId91"/>
    <p:sldId id="299" r:id="rId92"/>
    <p:sldId id="300" r:id="rId93"/>
    <p:sldId id="301" r:id="rId94"/>
    <p:sldId id="302" r:id="rId95"/>
    <p:sldId id="303" r:id="rId96"/>
    <p:sldId id="305" r:id="rId97"/>
    <p:sldId id="306" r:id="rId98"/>
    <p:sldId id="307" r:id="rId99"/>
    <p:sldId id="308" r:id="rId100"/>
    <p:sldId id="309" r:id="rId101"/>
    <p:sldId id="358" r:id="rId102"/>
    <p:sldId id="329" r:id="rId103"/>
    <p:sldId id="330" r:id="rId104"/>
    <p:sldId id="331" r:id="rId105"/>
    <p:sldId id="332" r:id="rId106"/>
    <p:sldId id="333" r:id="rId107"/>
    <p:sldId id="334" r:id="rId108"/>
    <p:sldId id="335" r:id="rId109"/>
    <p:sldId id="336" r:id="rId110"/>
    <p:sldId id="337" r:id="rId111"/>
    <p:sldId id="338" r:id="rId112"/>
    <p:sldId id="339" r:id="rId113"/>
    <p:sldId id="340" r:id="rId114"/>
    <p:sldId id="341" r:id="rId115"/>
    <p:sldId id="352" r:id="rId116"/>
    <p:sldId id="353" r:id="rId117"/>
    <p:sldId id="354" r:id="rId118"/>
    <p:sldId id="355" r:id="rId119"/>
    <p:sldId id="356" r:id="rId120"/>
    <p:sldId id="357" r:id="rId121"/>
    <p:sldId id="398" r:id="rId122"/>
    <p:sldId id="359" r:id="rId123"/>
    <p:sldId id="360" r:id="rId124"/>
    <p:sldId id="361" r:id="rId125"/>
    <p:sldId id="362" r:id="rId126"/>
    <p:sldId id="363" r:id="rId127"/>
    <p:sldId id="364" r:id="rId128"/>
    <p:sldId id="365" r:id="rId129"/>
    <p:sldId id="366" r:id="rId130"/>
    <p:sldId id="367" r:id="rId131"/>
    <p:sldId id="368" r:id="rId132"/>
    <p:sldId id="369" r:id="rId133"/>
    <p:sldId id="370" r:id="rId134"/>
    <p:sldId id="371" r:id="rId135"/>
    <p:sldId id="372" r:id="rId136"/>
    <p:sldId id="373" r:id="rId137"/>
    <p:sldId id="374" r:id="rId138"/>
    <p:sldId id="375" r:id="rId139"/>
    <p:sldId id="376" r:id="rId140"/>
    <p:sldId id="377" r:id="rId141"/>
    <p:sldId id="378" r:id="rId142"/>
    <p:sldId id="379" r:id="rId143"/>
    <p:sldId id="380" r:id="rId144"/>
    <p:sldId id="381" r:id="rId145"/>
    <p:sldId id="382" r:id="rId146"/>
    <p:sldId id="383" r:id="rId147"/>
    <p:sldId id="384" r:id="rId148"/>
    <p:sldId id="385" r:id="rId149"/>
    <p:sldId id="386" r:id="rId150"/>
    <p:sldId id="387" r:id="rId151"/>
    <p:sldId id="388" r:id="rId152"/>
    <p:sldId id="389" r:id="rId153"/>
    <p:sldId id="390" r:id="rId154"/>
    <p:sldId id="391" r:id="rId155"/>
    <p:sldId id="392" r:id="rId156"/>
    <p:sldId id="393" r:id="rId157"/>
    <p:sldId id="394" r:id="rId158"/>
    <p:sldId id="395" r:id="rId159"/>
    <p:sldId id="397" r:id="rId1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29.xml"/><Relationship Id="rId143" Type="http://schemas.openxmlformats.org/officeDocument/2006/relationships/slide" Target="slides/slide130.xml"/><Relationship Id="rId144" Type="http://schemas.openxmlformats.org/officeDocument/2006/relationships/slide" Target="slides/slide131.xml"/><Relationship Id="rId145" Type="http://schemas.openxmlformats.org/officeDocument/2006/relationships/slide" Target="slides/slide132.xml"/><Relationship Id="rId146" Type="http://schemas.openxmlformats.org/officeDocument/2006/relationships/slide" Target="slides/slide133.xml"/><Relationship Id="rId147" Type="http://schemas.openxmlformats.org/officeDocument/2006/relationships/slide" Target="slides/slide134.xml"/><Relationship Id="rId148" Type="http://schemas.openxmlformats.org/officeDocument/2006/relationships/slide" Target="slides/slide135.xml"/><Relationship Id="rId149" Type="http://schemas.openxmlformats.org/officeDocument/2006/relationships/slide" Target="slides/slide13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80" Type="http://schemas.openxmlformats.org/officeDocument/2006/relationships/slide" Target="slides/slide67.xml"/><Relationship Id="rId81" Type="http://schemas.openxmlformats.org/officeDocument/2006/relationships/slide" Target="slides/slide68.xml"/><Relationship Id="rId82" Type="http://schemas.openxmlformats.org/officeDocument/2006/relationships/slide" Target="slides/slide69.xml"/><Relationship Id="rId83" Type="http://schemas.openxmlformats.org/officeDocument/2006/relationships/slide" Target="slides/slide70.xml"/><Relationship Id="rId84" Type="http://schemas.openxmlformats.org/officeDocument/2006/relationships/slide" Target="slides/slide71.xml"/><Relationship Id="rId85" Type="http://schemas.openxmlformats.org/officeDocument/2006/relationships/slide" Target="slides/slide72.xml"/><Relationship Id="rId86" Type="http://schemas.openxmlformats.org/officeDocument/2006/relationships/slide" Target="slides/slide73.xml"/><Relationship Id="rId87" Type="http://schemas.openxmlformats.org/officeDocument/2006/relationships/slide" Target="slides/slide74.xml"/><Relationship Id="rId88" Type="http://schemas.openxmlformats.org/officeDocument/2006/relationships/slide" Target="slides/slide75.xml"/><Relationship Id="rId89" Type="http://schemas.openxmlformats.org/officeDocument/2006/relationships/slide" Target="slides/slide76.xml"/><Relationship Id="rId110" Type="http://schemas.openxmlformats.org/officeDocument/2006/relationships/slide" Target="slides/slide97.xml"/><Relationship Id="rId111" Type="http://schemas.openxmlformats.org/officeDocument/2006/relationships/slide" Target="slides/slide98.xml"/><Relationship Id="rId112" Type="http://schemas.openxmlformats.org/officeDocument/2006/relationships/slide" Target="slides/slide99.xml"/><Relationship Id="rId113" Type="http://schemas.openxmlformats.org/officeDocument/2006/relationships/slide" Target="slides/slide100.xml"/><Relationship Id="rId114" Type="http://schemas.openxmlformats.org/officeDocument/2006/relationships/slide" Target="slides/slide101.xml"/><Relationship Id="rId115" Type="http://schemas.openxmlformats.org/officeDocument/2006/relationships/slide" Target="slides/slide102.xml"/><Relationship Id="rId116" Type="http://schemas.openxmlformats.org/officeDocument/2006/relationships/slide" Target="slides/slide103.xml"/><Relationship Id="rId117" Type="http://schemas.openxmlformats.org/officeDocument/2006/relationships/slide" Target="slides/slide104.xml"/><Relationship Id="rId118" Type="http://schemas.openxmlformats.org/officeDocument/2006/relationships/slide" Target="slides/slide105.xml"/><Relationship Id="rId119" Type="http://schemas.openxmlformats.org/officeDocument/2006/relationships/slide" Target="slides/slide106.xml"/><Relationship Id="rId150" Type="http://schemas.openxmlformats.org/officeDocument/2006/relationships/slide" Target="slides/slide137.xml"/><Relationship Id="rId151" Type="http://schemas.openxmlformats.org/officeDocument/2006/relationships/slide" Target="slides/slide138.xml"/><Relationship Id="rId152" Type="http://schemas.openxmlformats.org/officeDocument/2006/relationships/slide" Target="slides/slide13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153" Type="http://schemas.openxmlformats.org/officeDocument/2006/relationships/slide" Target="slides/slide140.xml"/><Relationship Id="rId154" Type="http://schemas.openxmlformats.org/officeDocument/2006/relationships/slide" Target="slides/slide141.xml"/><Relationship Id="rId155" Type="http://schemas.openxmlformats.org/officeDocument/2006/relationships/slide" Target="slides/slide142.xml"/><Relationship Id="rId156" Type="http://schemas.openxmlformats.org/officeDocument/2006/relationships/slide" Target="slides/slide143.xml"/><Relationship Id="rId157" Type="http://schemas.openxmlformats.org/officeDocument/2006/relationships/slide" Target="slides/slide144.xml"/><Relationship Id="rId158" Type="http://schemas.openxmlformats.org/officeDocument/2006/relationships/slide" Target="slides/slide145.xml"/><Relationship Id="rId159" Type="http://schemas.openxmlformats.org/officeDocument/2006/relationships/slide" Target="slides/slide14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90" Type="http://schemas.openxmlformats.org/officeDocument/2006/relationships/slide" Target="slides/slide77.xml"/><Relationship Id="rId91" Type="http://schemas.openxmlformats.org/officeDocument/2006/relationships/slide" Target="slides/slide78.xml"/><Relationship Id="rId92" Type="http://schemas.openxmlformats.org/officeDocument/2006/relationships/slide" Target="slides/slide79.xml"/><Relationship Id="rId93" Type="http://schemas.openxmlformats.org/officeDocument/2006/relationships/slide" Target="slides/slide80.xml"/><Relationship Id="rId94" Type="http://schemas.openxmlformats.org/officeDocument/2006/relationships/slide" Target="slides/slide81.xml"/><Relationship Id="rId95" Type="http://schemas.openxmlformats.org/officeDocument/2006/relationships/slide" Target="slides/slide82.xml"/><Relationship Id="rId96" Type="http://schemas.openxmlformats.org/officeDocument/2006/relationships/slide" Target="slides/slide83.xml"/><Relationship Id="rId97" Type="http://schemas.openxmlformats.org/officeDocument/2006/relationships/slide" Target="slides/slide84.xml"/><Relationship Id="rId98" Type="http://schemas.openxmlformats.org/officeDocument/2006/relationships/slide" Target="slides/slide85.xml"/><Relationship Id="rId99" Type="http://schemas.openxmlformats.org/officeDocument/2006/relationships/slide" Target="slides/slide86.xml"/><Relationship Id="rId120" Type="http://schemas.openxmlformats.org/officeDocument/2006/relationships/slide" Target="slides/slide107.xml"/><Relationship Id="rId121" Type="http://schemas.openxmlformats.org/officeDocument/2006/relationships/slide" Target="slides/slide108.xml"/><Relationship Id="rId122" Type="http://schemas.openxmlformats.org/officeDocument/2006/relationships/slide" Target="slides/slide109.xml"/><Relationship Id="rId123" Type="http://schemas.openxmlformats.org/officeDocument/2006/relationships/slide" Target="slides/slide110.xml"/><Relationship Id="rId124" Type="http://schemas.openxmlformats.org/officeDocument/2006/relationships/slide" Target="slides/slide111.xml"/><Relationship Id="rId125" Type="http://schemas.openxmlformats.org/officeDocument/2006/relationships/slide" Target="slides/slide112.xml"/><Relationship Id="rId126" Type="http://schemas.openxmlformats.org/officeDocument/2006/relationships/slide" Target="slides/slide113.xml"/><Relationship Id="rId127" Type="http://schemas.openxmlformats.org/officeDocument/2006/relationships/slide" Target="slides/slide114.xml"/><Relationship Id="rId128" Type="http://schemas.openxmlformats.org/officeDocument/2006/relationships/slide" Target="slides/slide115.xml"/><Relationship Id="rId129" Type="http://schemas.openxmlformats.org/officeDocument/2006/relationships/slide" Target="slides/slide116.xml"/><Relationship Id="rId160" Type="http://schemas.openxmlformats.org/officeDocument/2006/relationships/slide" Target="slides/slide147.xml"/><Relationship Id="rId161" Type="http://schemas.openxmlformats.org/officeDocument/2006/relationships/notesMaster" Target="notesMasters/notesMaster1.xml"/><Relationship Id="rId162" Type="http://schemas.openxmlformats.org/officeDocument/2006/relationships/printerSettings" Target="printerSettings/printerSettings1.bin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63" Type="http://schemas.openxmlformats.org/officeDocument/2006/relationships/presProps" Target="presProps.xml"/><Relationship Id="rId164" Type="http://schemas.openxmlformats.org/officeDocument/2006/relationships/viewProps" Target="viewProps.xml"/><Relationship Id="rId165" Type="http://schemas.openxmlformats.org/officeDocument/2006/relationships/theme" Target="theme/theme1.xml"/><Relationship Id="rId166" Type="http://schemas.openxmlformats.org/officeDocument/2006/relationships/tableStyles" Target="tableStyles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slide" Target="slides/slide55.xml"/><Relationship Id="rId69" Type="http://schemas.openxmlformats.org/officeDocument/2006/relationships/slide" Target="slides/slide56.xml"/><Relationship Id="rId130" Type="http://schemas.openxmlformats.org/officeDocument/2006/relationships/slide" Target="slides/slide117.xml"/><Relationship Id="rId131" Type="http://schemas.openxmlformats.org/officeDocument/2006/relationships/slide" Target="slides/slide118.xml"/><Relationship Id="rId132" Type="http://schemas.openxmlformats.org/officeDocument/2006/relationships/slide" Target="slides/slide119.xml"/><Relationship Id="rId133" Type="http://schemas.openxmlformats.org/officeDocument/2006/relationships/slide" Target="slides/slide120.xml"/><Relationship Id="rId134" Type="http://schemas.openxmlformats.org/officeDocument/2006/relationships/slide" Target="slides/slide121.xml"/><Relationship Id="rId135" Type="http://schemas.openxmlformats.org/officeDocument/2006/relationships/slide" Target="slides/slide122.xml"/><Relationship Id="rId136" Type="http://schemas.openxmlformats.org/officeDocument/2006/relationships/slide" Target="slides/slide123.xml"/><Relationship Id="rId137" Type="http://schemas.openxmlformats.org/officeDocument/2006/relationships/slide" Target="slides/slide124.xml"/><Relationship Id="rId138" Type="http://schemas.openxmlformats.org/officeDocument/2006/relationships/slide" Target="slides/slide125.xml"/><Relationship Id="rId139" Type="http://schemas.openxmlformats.org/officeDocument/2006/relationships/slide" Target="slides/slide12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70" Type="http://schemas.openxmlformats.org/officeDocument/2006/relationships/slide" Target="slides/slide57.xml"/><Relationship Id="rId71" Type="http://schemas.openxmlformats.org/officeDocument/2006/relationships/slide" Target="slides/slide58.xml"/><Relationship Id="rId72" Type="http://schemas.openxmlformats.org/officeDocument/2006/relationships/slide" Target="slides/slide59.xml"/><Relationship Id="rId73" Type="http://schemas.openxmlformats.org/officeDocument/2006/relationships/slide" Target="slides/slide60.xml"/><Relationship Id="rId74" Type="http://schemas.openxmlformats.org/officeDocument/2006/relationships/slide" Target="slides/slide61.xml"/><Relationship Id="rId75" Type="http://schemas.openxmlformats.org/officeDocument/2006/relationships/slide" Target="slides/slide62.xml"/><Relationship Id="rId76" Type="http://schemas.openxmlformats.org/officeDocument/2006/relationships/slide" Target="slides/slide63.xml"/><Relationship Id="rId77" Type="http://schemas.openxmlformats.org/officeDocument/2006/relationships/slide" Target="slides/slide64.xml"/><Relationship Id="rId78" Type="http://schemas.openxmlformats.org/officeDocument/2006/relationships/slide" Target="slides/slide65.xml"/><Relationship Id="rId79" Type="http://schemas.openxmlformats.org/officeDocument/2006/relationships/slide" Target="slides/slide6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87.xml"/><Relationship Id="rId101" Type="http://schemas.openxmlformats.org/officeDocument/2006/relationships/slide" Target="slides/slide88.xml"/><Relationship Id="rId102" Type="http://schemas.openxmlformats.org/officeDocument/2006/relationships/slide" Target="slides/slide89.xml"/><Relationship Id="rId103" Type="http://schemas.openxmlformats.org/officeDocument/2006/relationships/slide" Target="slides/slide90.xml"/><Relationship Id="rId104" Type="http://schemas.openxmlformats.org/officeDocument/2006/relationships/slide" Target="slides/slide91.xml"/><Relationship Id="rId105" Type="http://schemas.openxmlformats.org/officeDocument/2006/relationships/slide" Target="slides/slide92.xml"/><Relationship Id="rId106" Type="http://schemas.openxmlformats.org/officeDocument/2006/relationships/slide" Target="slides/slide93.xml"/><Relationship Id="rId107" Type="http://schemas.openxmlformats.org/officeDocument/2006/relationships/slide" Target="slides/slide94.xml"/><Relationship Id="rId108" Type="http://schemas.openxmlformats.org/officeDocument/2006/relationships/slide" Target="slides/slide95.xml"/><Relationship Id="rId109" Type="http://schemas.openxmlformats.org/officeDocument/2006/relationships/slide" Target="slides/slide96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" Target="slides/slide127.xml"/><Relationship Id="rId141" Type="http://schemas.openxmlformats.org/officeDocument/2006/relationships/slide" Target="slides/slide1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5" Type="http://schemas.openxmlformats.org/officeDocument/2006/relationships/image" Target="../media/image61.wmf"/><Relationship Id="rId1" Type="http://schemas.openxmlformats.org/officeDocument/2006/relationships/image" Target="../media/image56.wmf"/><Relationship Id="rId2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Relationship Id="rId2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1" Type="http://schemas.openxmlformats.org/officeDocument/2006/relationships/image" Target="../media/image62.wmf"/><Relationship Id="rId2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Relationship Id="rId2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Relationship Id="rId2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Relationship Id="rId2" Type="http://schemas.openxmlformats.org/officeDocument/2006/relationships/image" Target="../media/image9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Relationship Id="rId2" Type="http://schemas.openxmlformats.org/officeDocument/2006/relationships/image" Target="../media/image9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image" Target="../media/image101.png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4" Type="http://schemas.openxmlformats.org/officeDocument/2006/relationships/image" Target="../media/image105.wmf"/><Relationship Id="rId1" Type="http://schemas.openxmlformats.org/officeDocument/2006/relationships/image" Target="../media/image102.wmf"/><Relationship Id="rId2" Type="http://schemas.openxmlformats.org/officeDocument/2006/relationships/image" Target="../media/image10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Relationship Id="rId2" Type="http://schemas.openxmlformats.org/officeDocument/2006/relationships/image" Target="../media/image15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Relationship Id="rId2" Type="http://schemas.openxmlformats.org/officeDocument/2006/relationships/image" Target="../media/image152.wmf"/><Relationship Id="rId3" Type="http://schemas.openxmlformats.org/officeDocument/2006/relationships/image" Target="../media/image15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Relationship Id="rId2" Type="http://schemas.openxmlformats.org/officeDocument/2006/relationships/image" Target="../media/image17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Relationship Id="rId2" Type="http://schemas.openxmlformats.org/officeDocument/2006/relationships/image" Target="../media/image170.wmf"/><Relationship Id="rId3" Type="http://schemas.openxmlformats.org/officeDocument/2006/relationships/image" Target="../media/image17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5.wmf"/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819EBAE-97CB-5445-9BD3-AF0793D0A98D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2D12C2-9A2A-A245-B92C-6D4A958D4F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7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70C82A-C1B8-9A44-AA74-E799A779185D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78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324350"/>
            <a:ext cx="5048250" cy="417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71626F-92D0-3C44-9077-D4B9CF7B685C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62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979C18-3655-B949-88CF-ECDD2BED4A31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82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66F6B7-72F2-2942-8112-5AA0DAF57505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03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2E90C1-BA20-0F42-819C-BC3C8E344ECD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23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112F57-EE73-274A-A6E0-8FBD289655C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44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EC75D2-5B80-054C-A587-5CF1771D1BA8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64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57BEBB-DC74-E344-8713-C059A4268893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85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86C94A6-E571-2C49-B4D8-46FED799BE52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32038A8-6597-BE40-BE45-166AAAF3328A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86ED4D4-CCCD-374A-9377-D502D2990F85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292A2B-129B-AF4A-B97E-9C55E9AEAAD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98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0392132-98FF-FE49-A03E-07FA4DEBB9EC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67EB95-688F-6249-AD7E-10B2CEB15B51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2EC2C62-E9ED-3B4B-9B76-408B4C2E479E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E0ABB3B-7862-C34B-BFB7-FDDBAE9CF082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7072524-0019-3541-B61C-4C631815E007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8B9D640-A90A-3649-83DE-4B68F02B61D7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26E3285-6019-4D43-AB3A-871D23C0782C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ED4C5AD-DE04-0E43-9EDC-3054991A35A0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8C4AB69-25BF-D946-AD25-A98118955B36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761D0AE-FDB5-D248-BC87-23D4821D6FFB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9D1E55-A45E-B74D-AAE2-2D0DB876DA46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19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45934E6-4A3B-1748-8E6F-53DDB9749C86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014F6DC-3E4E-2542-B85D-744C12DCC96D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Fit to earlier data with an appropriate choice of 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5C9DF8E-72E8-B041-992B-71ECBDD892E6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03645C9-12C9-9E4C-B7F9-06D9C1863147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2A69E42-0F86-9349-883C-864695294224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This algorithm contains concepts that are hugely useful; in my experience, everyone with some</a:t>
            </a:r>
          </a:p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experience of applied problems who doesn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t yet know RANSAC is almost immediately able to use it to simplify some problem they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ve seen.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2341EB8-4EA2-624D-97CE-F528EC5B6F76}" type="slidenum">
              <a:rPr lang="en-US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7644CE6-66CC-494B-A00F-BE211A60464B}" type="slidenum">
              <a:rPr lang="en-US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B8107D8-B70B-2241-900E-5D11B507C676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9478083-2A4A-944F-A3A4-9F9F0338EE07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8DA8EAD-BF5B-DE43-9F89-FAF4BD78CD30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17EBCE-347F-FA42-AD3D-F6AAB55E87C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39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9F7BDC3-C0B6-8248-90F1-861ECAB9F24E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6EB26B7-4D82-734A-9A82-3CEDAAF6D16E}" type="slidenum">
              <a:rPr lang="en-US">
                <a:solidFill>
                  <a:srgbClr val="000000"/>
                </a:solidFill>
              </a:rPr>
              <a:pPr/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7D13D62-98C4-B844-BA7D-28A70D0BDC68}" type="slidenum">
              <a:rPr lang="en-US">
                <a:solidFill>
                  <a:srgbClr val="000000"/>
                </a:solidFill>
              </a:rPr>
              <a:pPr/>
              <a:t>63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5EAA391-480B-354E-8793-4055FCB796E2}" type="slidenum">
              <a:rPr lang="en-US">
                <a:solidFill>
                  <a:srgbClr val="000000"/>
                </a:solidFill>
              </a:rPr>
              <a:pPr/>
              <a:t>65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6BE6A2A-74B9-E04F-BEA1-C42D4B1447F2}" type="slidenum">
              <a:rPr lang="en-US">
                <a:solidFill>
                  <a:srgbClr val="000000"/>
                </a:solidFill>
              </a:rPr>
              <a:pPr/>
              <a:t>66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88D4E5F-CAB4-634A-846A-C906B73BD93F}" type="slidenum">
              <a:rPr lang="en-US">
                <a:solidFill>
                  <a:srgbClr val="000000"/>
                </a:solidFill>
              </a:rPr>
              <a:pPr/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66E4F29-A22C-5443-B8FD-C444F57E1DE3}" type="slidenum">
              <a:rPr lang="en-US">
                <a:solidFill>
                  <a:srgbClr val="000000"/>
                </a:solidFill>
              </a:rPr>
              <a:pPr/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36A1DF4-655D-504B-88B9-92AFBEBCF379}" type="slidenum">
              <a:rPr lang="en-US">
                <a:solidFill>
                  <a:srgbClr val="000000"/>
                </a:solidFill>
              </a:rPr>
              <a:pPr/>
              <a:t>69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8EC1BD7-1717-F448-9B3A-8BA15CF7BA56}" type="slidenum">
              <a:rPr lang="en-US">
                <a:solidFill>
                  <a:srgbClr val="000000"/>
                </a:solidFill>
              </a:rPr>
              <a:pPr/>
              <a:t>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2140BCF-17DA-074F-A297-45B68A8018EC}" type="slidenum">
              <a:rPr lang="en-US">
                <a:solidFill>
                  <a:srgbClr val="000000"/>
                </a:solidFill>
              </a:rPr>
              <a:pPr/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88D6BD-68E6-D447-A24F-5572820B2916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60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 area under the first derivative of Gaussian from –infinity to 0 is equal to the value of the Gaussian at zero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4B6F4E1-80CB-134C-BC7C-E131F2C3EA85}" type="slidenum">
              <a:rPr lang="en-US">
                <a:solidFill>
                  <a:srgbClr val="000000"/>
                </a:solidFill>
              </a:rPr>
              <a:pPr/>
              <a:t>72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95FB9F-08A5-C240-B5BA-D71A6CE1A229}" type="slidenum">
              <a:rPr lang="en-US">
                <a:solidFill>
                  <a:srgbClr val="000000"/>
                </a:solidFill>
              </a:rPr>
              <a:pPr/>
              <a:t>73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190785D-7470-B745-9546-692BF0770440}" type="slidenum">
              <a:rPr lang="en-US">
                <a:solidFill>
                  <a:srgbClr val="000000"/>
                </a:solidFill>
              </a:rPr>
              <a:pPr/>
              <a:t>74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Figure 15.1, top half.  Note that most points in the vote array are very dark, because they</a:t>
            </a:r>
          </a:p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get only one vote.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9777C5D-8053-3B45-9221-2A9FA0D18B7E}" type="slidenum">
              <a:rPr lang="en-US">
                <a:solidFill>
                  <a:srgbClr val="000000"/>
                </a:solidFill>
              </a:rPr>
              <a:pPr/>
              <a:t>75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17E9224-1D0B-1845-9C3A-601F6780B607}" type="slidenum">
              <a:rPr lang="en-US">
                <a:solidFill>
                  <a:srgbClr val="000000"/>
                </a:solidFill>
              </a:rPr>
              <a:pPr/>
              <a:t>76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FBAE1B5-F994-BA45-80A0-3FA1665B120A}" type="slidenum">
              <a:rPr lang="en-US">
                <a:solidFill>
                  <a:srgbClr val="000000"/>
                </a:solidFill>
              </a:rPr>
              <a:pPr/>
              <a:t>77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6B3FE92-CBC5-F643-BB17-9E0E39F5F5A2}" type="slidenum">
              <a:rPr lang="en-US">
                <a:solidFill>
                  <a:srgbClr val="000000"/>
                </a:solidFill>
              </a:rPr>
              <a:pPr/>
              <a:t>78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This is 15.1 lower half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F555E95-4C1E-EF4E-8403-E58AC2FAAFB7}" type="slidenum">
              <a:rPr lang="en-US">
                <a:solidFill>
                  <a:srgbClr val="000000"/>
                </a:solidFill>
              </a:rPr>
              <a:pPr/>
              <a:t>79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This is 15.1 lower half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AEBDDCD-FEFF-A843-BEFE-E38599BE4552}" type="slidenum">
              <a:rPr lang="en-US">
                <a:solidFill>
                  <a:srgbClr val="000000"/>
                </a:solidFill>
              </a:rPr>
              <a:pPr/>
              <a:t>80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This is the number of votes that the real line of 20 points gets with increasing noise (figure15.3)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DACEED3-F738-7F4A-B621-935C3C79DAE0}" type="slidenum">
              <a:rPr lang="en-US">
                <a:solidFill>
                  <a:srgbClr val="000000"/>
                </a:solidFill>
              </a:rPr>
              <a:pPr/>
              <a:t>81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15.2; main point is that lots of noise can lead to large peaks in the array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736575-E1FD-9545-825A-E3D7290B9505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80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C90F438-2253-584D-AF22-BE0EE0215FDA}" type="slidenum">
              <a:rPr lang="en-US">
                <a:solidFill>
                  <a:srgbClr val="000000"/>
                </a:solidFill>
              </a:rPr>
              <a:pPr/>
              <a:t>82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Figure 15.4; as the noise increases in a picture without a line, the number of points in the max cell goes</a:t>
            </a:r>
          </a:p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up, too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165573C-3874-D84E-9F10-5026FFAD69B3}" type="slidenum">
              <a:rPr lang="en-US">
                <a:solidFill>
                  <a:srgbClr val="000000"/>
                </a:solidFill>
              </a:rPr>
              <a:pPr/>
              <a:t>83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EBD6BA9-698B-FF4F-929F-3FEC86D0A29F}" type="slidenum">
              <a:rPr lang="en-US">
                <a:solidFill>
                  <a:srgbClr val="000000"/>
                </a:solidFill>
              </a:rPr>
              <a:pPr/>
              <a:t>84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5EBFCEF-289E-1D42-8DB9-041DB9F4EE6B}" type="slidenum">
              <a:rPr lang="en-US">
                <a:solidFill>
                  <a:srgbClr val="000000"/>
                </a:solidFill>
              </a:rPr>
              <a:pPr/>
              <a:t>85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1A6AB3E-52A3-044F-A6E4-6BD7538977D5}" type="slidenum">
              <a:rPr lang="en-US">
                <a:solidFill>
                  <a:srgbClr val="000000"/>
                </a:solidFill>
              </a:rPr>
              <a:pPr/>
              <a:t>86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752E04C-77CB-C84B-91FE-138CA6011399}" type="slidenum">
              <a:rPr lang="en-US">
                <a:solidFill>
                  <a:srgbClr val="000000"/>
                </a:solidFill>
              </a:rPr>
              <a:pPr/>
              <a:t>87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5F92E2C-D159-8C42-ADFB-05795230ED34}" type="slidenum">
              <a:rPr lang="en-US">
                <a:solidFill>
                  <a:srgbClr val="000000"/>
                </a:solidFill>
              </a:rPr>
              <a:pPr/>
              <a:t>88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A54A122-A82D-9740-AB30-FE21ACB61DAC}" type="slidenum">
              <a:rPr lang="en-US">
                <a:solidFill>
                  <a:srgbClr val="000000"/>
                </a:solidFill>
              </a:rPr>
              <a:pPr/>
              <a:t>90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8287D13-BEC3-7943-81C5-0D38EE25DBB5}" type="slidenum">
              <a:rPr lang="en-US">
                <a:solidFill>
                  <a:srgbClr val="000000"/>
                </a:solidFill>
              </a:rPr>
              <a:pPr/>
              <a:t>91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D61FE88-7D0B-1F4F-A19C-2BA60127BFAD}" type="slidenum">
              <a:rPr lang="en-US">
                <a:solidFill>
                  <a:srgbClr val="000000"/>
                </a:solidFill>
              </a:rPr>
              <a:pPr/>
              <a:t>92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FB62F8-83FD-C44A-BC98-B45B4448A285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00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BBC8635-77F6-604F-B213-EA1B9005DDF5}" type="slidenum">
              <a:rPr lang="en-US">
                <a:solidFill>
                  <a:srgbClr val="000000"/>
                </a:solidFill>
              </a:rPr>
              <a:pPr/>
              <a:t>93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9C0138D-0973-9545-92DD-3484E2C83A1D}" type="slidenum">
              <a:rPr lang="en-US">
                <a:solidFill>
                  <a:srgbClr val="000000"/>
                </a:solidFill>
              </a:rPr>
              <a:pPr/>
              <a:t>94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BCC7F4-1C85-D949-B83D-026D9E20893E}" type="slidenum">
              <a:rPr lang="en-US">
                <a:solidFill>
                  <a:srgbClr val="000000"/>
                </a:solidFill>
              </a:rPr>
              <a:pPr/>
              <a:t>95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9B60606-8E2A-AC4F-B39C-0734939EB420}" type="slidenum">
              <a:rPr lang="en-US">
                <a:solidFill>
                  <a:srgbClr val="000000"/>
                </a:solidFill>
              </a:rPr>
              <a:pPr/>
              <a:t>96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EB7EC5E-21C6-8447-A3DE-3DC546D8610E}" type="slidenum">
              <a:rPr lang="en-US">
                <a:solidFill>
                  <a:srgbClr val="000000"/>
                </a:solidFill>
              </a:rPr>
              <a:pPr/>
              <a:t>97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436B77D-5507-6C4B-B793-3707EB4388A3}" type="slidenum">
              <a:rPr lang="en-US">
                <a:solidFill>
                  <a:srgbClr val="000000"/>
                </a:solidFill>
              </a:rPr>
              <a:pPr/>
              <a:t>98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EB32F40-D140-1641-B40F-49B718304E4C}" type="slidenum">
              <a:rPr lang="en-US">
                <a:solidFill>
                  <a:srgbClr val="000000"/>
                </a:solidFill>
              </a:rPr>
              <a:pPr/>
              <a:t>99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9C41E42-7470-C14A-BDFE-76F64E86A112}" type="slidenum">
              <a:rPr lang="en-US">
                <a:solidFill>
                  <a:srgbClr val="000000"/>
                </a:solidFill>
              </a:rPr>
              <a:pPr/>
              <a:t>100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4560139-2760-E640-BF26-03D470A5DC02}" type="slidenum">
              <a:rPr lang="en-US">
                <a:solidFill>
                  <a:srgbClr val="000000"/>
                </a:solidFill>
              </a:rPr>
              <a:pPr/>
              <a:t>101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665EA48-B42C-8849-A04D-0186A35D224E}" type="slidenum">
              <a:rPr lang="en-US">
                <a:solidFill>
                  <a:srgbClr val="000000"/>
                </a:solidFill>
              </a:rPr>
              <a:pPr/>
              <a:t>102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016695-2B6F-E94B-8C37-5D19228BA889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21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A8D87C5-F22C-474B-92D8-ADCD66A13E85}" type="slidenum">
              <a:rPr lang="en-US">
                <a:solidFill>
                  <a:srgbClr val="000000"/>
                </a:solidFill>
              </a:rPr>
              <a:pPr/>
              <a:t>103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4848E4E-93C3-344A-ADF7-6BA635797B85}" type="slidenum">
              <a:rPr lang="en-US">
                <a:solidFill>
                  <a:srgbClr val="000000"/>
                </a:solidFill>
              </a:rPr>
              <a:pPr/>
              <a:t>104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F4234B7-A786-064B-89E4-5D02332BC41D}" type="slidenum">
              <a:rPr lang="en-US">
                <a:solidFill>
                  <a:srgbClr val="000000"/>
                </a:solidFill>
              </a:rPr>
              <a:pPr/>
              <a:t>105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B37AD6-3C09-4C4D-B1AB-DB1A1B770477}" type="slidenum">
              <a:rPr lang="en-US">
                <a:solidFill>
                  <a:srgbClr val="000000"/>
                </a:solidFill>
              </a:rPr>
              <a:pPr/>
              <a:t>106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594AF8C-A853-304C-9CC2-6AE1C2BBDF5E}" type="slidenum">
              <a:rPr lang="en-US">
                <a:solidFill>
                  <a:srgbClr val="000000"/>
                </a:solidFill>
              </a:rPr>
              <a:pPr/>
              <a:t>107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CA4AA40-B28A-6B4B-95A4-4662699958FF}" type="slidenum">
              <a:rPr lang="en-US">
                <a:solidFill>
                  <a:srgbClr val="000000"/>
                </a:solidFill>
              </a:rPr>
              <a:pPr/>
              <a:t>108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90F6DDE-C204-4F0C-A4E6-AE3014ABC716}" type="slidenum">
              <a:rPr lang="en-US" sz="1100" b="1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109</a:t>
            </a:fld>
            <a:endParaRPr lang="en-US" sz="11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0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B20B841-EC46-4312-945A-478C0FCAF27D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A:  H(x,y) = I(x+u, y+v)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908511B-1C34-46DC-A291-8A1725E326EC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A:  u and v are unknown, 1 equation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FE78074-25BF-4CF8-8DDC-2C2C1C53DB65}" type="slidenum">
              <a:rPr lang="en-US" sz="1100" b="1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125</a:t>
            </a:fld>
            <a:endParaRPr lang="en-US" sz="11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6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255" y="683381"/>
            <a:ext cx="4481214" cy="3413881"/>
          </a:xfrm>
          <a:ln/>
        </p:spPr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</p:spPr>
        <p:txBody>
          <a:bodyPr/>
          <a:lstStyle/>
          <a:p>
            <a:r>
              <a:rPr lang="en-US"/>
              <a:t>Suppose M = vv^T .  What are the eigenvectors and eigenvalues?  Start by considering Mv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7AFC25-C934-324A-8057-33F293320658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41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DE7BB55-2AC9-47D7-A0F4-91D58FEAC250}" type="slidenum">
              <a:rPr lang="en-US" sz="1100" b="1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126</a:t>
            </a:fld>
            <a:endParaRPr lang="en-US" sz="11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0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255" y="683381"/>
            <a:ext cx="4481214" cy="3413881"/>
          </a:xfrm>
          <a:ln/>
        </p:spPr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4F9C54E0-5321-49F5-BD9F-3BF67DD0318A}" type="slidenum">
              <a:rPr lang="en-US" sz="1100" b="1">
                <a:solidFill>
                  <a:prstClr val="black"/>
                </a:solidFill>
                <a:latin typeface="Arial" charset="0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132</a:t>
            </a:fld>
            <a:endParaRPr lang="en-US" sz="11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1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414BC7A6-3C45-467A-9AC7-5B4B31733D45}" type="slidenum">
              <a:rPr lang="en-US" sz="1100" b="1">
                <a:solidFill>
                  <a:prstClr val="black"/>
                </a:solidFill>
                <a:latin typeface="Arial" charset="0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133</a:t>
            </a:fld>
            <a:endParaRPr lang="en-US" sz="11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1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6CC682A-05D7-43BE-B57D-011238A65B77}" type="slidenum">
              <a:rPr lang="en-US" sz="1100" b="1">
                <a:solidFill>
                  <a:prstClr val="black"/>
                </a:solidFill>
                <a:latin typeface="Arial" charset="0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134</a:t>
            </a:fld>
            <a:endParaRPr lang="en-US" sz="11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1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D2A5C-9245-1241-8AC4-5F05B4C9AA51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9B47F-3F6D-CA40-B8C8-B71CC9BCC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8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3D6A9-DBD8-384A-BA80-9544907AC446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659F9-FFA1-F940-9C5E-C7F06FBCC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18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CCB6C-108D-4F4A-BE8A-08CFCD67720E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2F7E8-7FBA-1349-AAD7-2DEC43815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464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18BF6-13C8-1740-B011-9E1AA8798B41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50313-5701-4B4E-9DB1-609FC010AF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838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D966D-03EC-054A-AA8D-90106BFE087F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8CF30-D4EA-2645-A5C9-C20E4104B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94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37D00-9ABC-9C46-8AFA-386DB6325C47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E6BA0-E420-6D4D-8E74-9C50F14B9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98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7E07A-165E-F247-BC68-B9F33379D1F8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6072-CCAB-BB43-947C-8C80CC740A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54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91C05-68D8-9F45-9080-BFDDF2B21910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F00E5-098D-B549-BFBB-FDF8056928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260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631813-E62A-F94B-A987-71DDDF7B0776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EE8B6-08CA-BF45-96B2-1746AAEDC8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989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2A380-33C8-C649-B97C-95FF6EFECA27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740C5-3D89-A244-8FD2-933D36408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603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68BDF-D915-A84F-A939-57DE99286787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B35D2-F6C1-4147-8CC7-22D4E4E2FF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291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CA0CD-912B-AF42-A5F5-BB76A2294FDB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D60F8-D07A-CF45-A7D2-FE90F89608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5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8689E-0465-8447-9775-101BE8531DD4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9558B-1BC1-5248-860F-C215F5AAF3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983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6EADF-9B27-DF4F-A060-34DDAEAC7351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18B80-7C50-5246-86E1-10A0BBC1A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2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C157E162-9C74-FB4D-98CB-2D7EDC8B9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057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D9B694ED-2A9E-A443-9A2A-D8F3251A0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261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AA2BB5F0-8941-2640-836D-B4955A13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070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438C066D-A323-A347-9153-C0D7BBBF7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725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8A67FDC7-7699-A94E-A9B6-A09349286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658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15CD5103-44E3-4A4F-BA85-66B3FBBA6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507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B998FA60-3234-124E-8241-BC62884FB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123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A4A26EC2-169F-5546-8916-87DA54200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695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3160944C-E04F-8D40-BBBC-94701B751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4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671875-C786-D840-B3A1-BC98FAC64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066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5FD75CFE-1C0D-FA4E-951E-703CCC7CB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433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2FE456E1-FD62-BD44-8FF7-0566F735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452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63F11AB5-04D7-4246-9555-FF5262AE3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052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4E22-1508-F547-897A-B050E68D27C6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2339-1CE1-1B40-8E93-7F440BD11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203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D297-3EAB-6647-9C73-4161A01158CA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464F-55B4-5C43-ADB6-4F324188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86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727C-8799-8E4D-ADC0-9E63FCE4A112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C2C7-BA5C-7D4E-A349-21FC223DB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85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BEE2-C1AF-764F-AB02-15B77F62117F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CBC3-9AAF-3143-8E19-611DDF623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25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9245-18B9-5F4A-A4E1-0975F88036F2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A9CE-09C5-6441-BF4F-456C496CD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495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D8BB-3482-C349-BE16-ED1F5AF12392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9898-0800-FD40-A6FC-A874B0FFC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49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6900-4A64-304B-A3FB-A1B8D8005737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C5B47-4F51-0046-A7FE-59E33E841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5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5B9C0B7-2CDA-2244-9CC8-352C4F428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88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FEC56-5BBF-2243-85B3-59BDDBBFD510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F98C-E686-5A41-9C03-D0B69E9B4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14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9EB9-1B0B-614B-AA02-C8AA261C566E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D9DD-1426-8749-8563-087842FC2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881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28EBB-33AF-BB4A-8D3F-9C250BD6241C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CEB91-0290-4A4A-9C70-F40499D5E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42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4111-1A8B-504D-97BD-D51AF8089F8A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EAA1-5FB1-AF49-8B17-5CE4972EA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453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2F5BADFB-7E25-0B4E-9979-462B6402A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582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E338D6E7-51FB-3444-A2B1-6790C02E7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222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6EAE736A-A6F9-AF4F-AD60-93A17D7AC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60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69BE9EFD-8CD6-E648-8E35-FD675F35D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406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FAF7F203-F976-6D41-B0D1-2BD6AED37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317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B62936F0-D23C-CC47-AB0A-F9B29A997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D175942-EAFB-8C49-AE03-188B8018C0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6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A347C284-7463-6E46-9B39-25B355459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296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9A3277E-A132-2A48-8EE0-23A4A1264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461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E1D9CEC0-A327-724F-A86F-57CADD7EA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42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61D47B50-BC13-4649-8D71-CB74E1CBF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386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DC9029D4-44E6-BD40-8CD1-5AAFC505C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319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BE2B9CA9-F091-C246-9889-C0BD2F489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993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1753156-CDB8-C54D-AFDD-69BCD1734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01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644F520-DCA4-4C45-B9FC-C24EF70BA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7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44519E1-E20F-4F4D-8786-52D8350E6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378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8245B5-CB1B-C040-B55B-1A0C8078C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1C1254B-5E17-3E4B-8F28-DE56EB7D8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35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1C15FAD-17AF-754E-B4B3-8923D726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90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0A164ED-16CA-3C43-9782-333C9A5FF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132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45F3F99-8E68-B747-8D97-FFC650EA0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376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674FDC8-FE64-3946-AC00-77FC65144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344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BC6878-A2E1-8B49-BE6B-C02CE2678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960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11769A0-0656-6545-B1FC-CE39B608D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867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233D33F-6E64-064F-B501-265124701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058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9CD4B4-8618-CD4E-963B-E25989A4A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6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683C044-EBBE-0343-B682-5942BCB64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E5E9CF7-2034-6342-814C-9DB0FBD7D9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1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556D299-1B7F-B646-B308-F942DEDAE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7EE5D70-0057-A046-BFF3-AC68A8605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9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25804E-56DD-874E-B98C-B30E58105978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3FE3E-D0E3-D44D-AC88-E08D7A2C2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7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A3F10E7-A8B2-FA4A-98A2-BCB6F9B99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18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DF9F9C4-F7DC-0A4E-8B0E-0022586F7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73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B5DB070-663C-7F47-B8F6-4BD21B3C3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25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161F5A6-1E67-0F49-8565-CACF52D10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62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3071901-750D-1A4F-A2B2-5A917F02C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85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40D1D6F-AD1B-5F42-873F-73C07D6A1F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72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502EEE8-9DC4-284B-97C1-AF300724E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0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FCBC5AC-F22F-C84C-A54C-CEA0C1653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7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EBF5F1B-F731-F142-AE2C-0580BE8D8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3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3B9C156-BA39-FC46-A8BA-BDF5D0738D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2F77E6-9ABA-A444-8A1C-B80EE273754F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6D29D-8BDD-674D-A5CE-7946CE5D2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4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C88B491-CE92-0C4D-B773-EDAA9A22D5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4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1118C22-BF09-E340-8BFA-19BC38F4E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06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020909C-D4C8-9342-A369-28EF65690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62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6615F18-C238-CA4F-8E02-084B0B462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8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A845566-6F27-4444-A84E-D319B5CF92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8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DAC8D26-6C2A-634A-91A8-E31DE2012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0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DF7A31A-E90E-934D-889D-4DD6C4CA1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51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FC77A47-1856-BF48-BF62-CAE986479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2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49C9EB9-E724-FA4E-9F66-1989C6854D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44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54541DE-0C42-F14A-A8E0-1431E2515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CC95A-EDF5-274D-88CE-B54FFF316BB4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9CB09-E092-C940-8797-959F51BD9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75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2297248-999F-CC42-956A-E7CC61F491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11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49FC806-A550-A444-A6AE-CCF14761C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68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D23FE21-DAF8-FD44-8E3B-A1377CF9C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59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79C15B1-E329-9F47-BDDD-5250074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57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712975F-9D91-444D-B1C5-77A79E6C42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37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955DCB6-59C4-0F40-8E92-571E5DFFDC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9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24583BE-56AC-8346-AB16-AE5A84F27C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8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0137856-9AF0-D84F-B92E-399A25BF5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98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2FACB68-A931-AD40-9FAC-CB007931B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4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550B42A-B86F-024D-853B-016F8350B2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8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BDD41-E106-6F4F-A21A-50D155B43A58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C6882-6B19-A046-AEC1-D15EC908C3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8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47B08EF-3826-4647-AB38-DF6894360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12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1D1D580-6B06-FF4D-8EDC-F3423EE78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5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D747473-8A86-8346-A5E3-2D541D21A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9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85FF855-459F-6D43-998C-626E22BAD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08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71AAAAC-74E1-6D45-857E-49026D50C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15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B425F5E-4B2B-5B43-B418-998678D53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9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FCEF604-ED79-E148-A728-A1E7F2528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8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05B8773-0484-BC4B-941D-9A7A184DEA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283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C379090-77B6-8743-B1F8-3E1FCAD89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1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14DC8C7-CE0F-0B42-9097-2A06F8691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4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C51A1-35C2-674A-B496-95BDEA31A884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23851-1173-6F48-B0CA-60F759EC95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081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E7D6789-7029-D446-BF1B-171181099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175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CB095FC-FE36-5A45-9CC0-2FFCF2381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7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F7B593C-D76B-454A-BA31-1140BC101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9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22AD075-791E-FC47-A0A0-8E60E39DF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809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701FA0C-554E-5746-908C-13A6368DEF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21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F738F35-51A5-244D-873F-EA3F0B8AEB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4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B1302F6-D6F2-DC49-9194-1DAB2970CD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7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04488DD-1872-204D-BC9A-CFC258323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76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2051FC6-DC4C-A544-AAA1-FBAAF2B77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44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30C3015-F9B3-1E4E-80D7-D15EAB57D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7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164B15-181F-A844-8FA1-682799F21EFC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8A033-339A-E847-B087-59A1E83D0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7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4E85B27-43D3-9548-9FCB-DE3745578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23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9F60D21-DC86-8D44-B396-1BDA1A0E3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530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6C29D95-5A4A-2D4A-B172-9FD89FB56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532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4E0AC28-7C0C-4248-902C-1D28331AC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452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EFD1020-6AF8-D84E-BDEF-C2A0F5C57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613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B228FAB-DA29-674D-AA0E-107E6CE9BC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7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B49FC-6682-9042-84E1-82F996FC4AA5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6D1A-50EF-F042-8AD6-074655E02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09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lbertus Extra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  <a:lvl2pPr>
              <a:defRPr>
                <a:latin typeface="Book Antiqua" pitchFamily="18" charset="0"/>
              </a:defRPr>
            </a:lvl2pPr>
            <a:lvl3pPr>
              <a:defRPr>
                <a:latin typeface="Book Antiqua" pitchFamily="18" charset="0"/>
              </a:defRPr>
            </a:lvl3pPr>
            <a:lvl4pPr>
              <a:defRPr>
                <a:latin typeface="Book Antiqua" pitchFamily="18" charset="0"/>
              </a:defRPr>
            </a:lvl4pPr>
            <a:lvl5pPr>
              <a:defRPr>
                <a:latin typeface="Book Antiqu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B225B-30E8-314A-A055-033179C04AEF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A9D87-65AB-9149-9781-1A1E62BF08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54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53F7F-780E-5444-B29A-0B9818D45066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9A01E-895D-D04B-868D-3C9EF4C80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53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B8213-CAFD-BB48-9B86-D60DCFE4FD4C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98231-AFDF-E04C-AEB3-C3AF4B71A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AA500-FED0-954A-B633-2F170C4C002C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F36B-9C58-8D4C-B706-4EDC8361D2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61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ABAF6-BE1B-2F47-A45F-7253A83E8534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99EDA-B0B7-6045-A179-D73A2E922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318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D48B6-27E3-B54A-8218-B4A27A21098E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2EA60-6E49-824C-8567-3BBCA1D2F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3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3186D-60A6-3F41-8100-94BCC3C1F488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4FF62-1CEC-E445-A7BE-C2F906EA7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901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13C59D-864C-1145-9EF9-BF571AD65074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96757-F9B9-DD40-AB7C-0448B9341D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309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B4792D-1C66-E149-B7D9-E46E06E7567E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0B929-C6B3-4246-AA29-B1B2063E9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574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089F0-8838-8B43-8978-57617825C8C8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5420B-640A-7541-B857-4FCC6EC71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788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10C017-990A-1940-A332-75647FB6FB0A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24135-D839-A441-B9DF-1570B32BD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57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117508-6C3A-E445-A2B4-CA574EFE2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514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9198A8C1-DEA9-1D41-857B-854989B5D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473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F77080F2-55B1-9543-9B56-CB70A3BDB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86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C5F9F-CCDC-314E-B347-68BC6D92EF2F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F2E90-0E6F-DC49-AE84-A45B381C35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727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5F483977-73E1-6249-8677-D7A9F6AE6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469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1AA99535-3F7C-0B44-AD38-7DE1AF6BB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929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BE627B21-DF63-2945-86FA-D48260BEBC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986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78A8D652-E35B-8645-A898-E01BD6537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890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8BEEF0C9-7CC7-754F-AE63-BFA600D7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85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7ED798B0-8CEA-D24A-8F2D-057B4D42F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015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703FD341-95FD-DC43-869F-6802DE610A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91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6ECA8C19-EA37-6D4F-91CF-DB59F7D0B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826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BCEE2A3B-18BB-2246-BB34-8137F40EB2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604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F7CA5E7F-D833-3C4C-AB70-A9F4EAD8A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9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2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5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57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3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2B98DB9-FAC0-BD40-89DB-56E1E3132E76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E966F27-D0F9-2542-BB60-0AAF8D30FF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50FAFC5-6DB5-E24E-8ED1-C384BE663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2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44E949A-24B5-AB4B-A796-85EFDC0877D4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AF933F0-2D8B-3F40-AB8B-8A70E6588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94DB9D7-B934-1F4A-AE5D-9DE12C88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7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9FFFDC1B-DDA0-0A44-9CC1-DF6575CC3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5617569B-2B9A-B747-AE2A-6671C1F374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86C6F863-D69F-E241-B209-F28BEDCD47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C8C494B7-6F7F-BC49-BCC0-EBB6F921AC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703A28A8-1A7D-4C4A-9289-734DCAA8C0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919823CF-4DED-6A42-819C-2D12A22AE6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AF38C59-CAB7-CA49-A078-A2BCB656A4AE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EB35ACE-972B-9A45-A13E-B4B5A89C49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9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4A6A64E7-0EC1-F642-B06F-5D3D299FFD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5EA2DB3-0C39-014E-827D-622B4AC6F7CA}" type="datetimeFigureOut">
              <a:rPr lang="en-US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B92732D-B753-9B4F-94BB-F56B1142E6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06.jpe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06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06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06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107.jpe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110.png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90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2.png"/><Relationship Id="rId14" Type="http://schemas.openxmlformats.org/officeDocument/2006/relationships/image" Target="../media/image111.png"/><Relationship Id="rId15" Type="http://schemas.openxmlformats.org/officeDocument/2006/relationships/image" Target="../media/image116.png"/><Relationship Id="rId16" Type="http://schemas.openxmlformats.org/officeDocument/2006/relationships/image" Target="../media/image117.png"/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tags" Target="../tags/tag8.xml"/><Relationship Id="rId7" Type="http://schemas.openxmlformats.org/officeDocument/2006/relationships/tags" Target="../tags/tag9.xml"/><Relationship Id="rId8" Type="http://schemas.openxmlformats.org/officeDocument/2006/relationships/slideLayout" Target="../slideLayouts/slideLayout90.xml"/><Relationship Id="rId9" Type="http://schemas.openxmlformats.org/officeDocument/2006/relationships/notesSlide" Target="../notesSlides/notesSlide87.xml"/><Relationship Id="rId10" Type="http://schemas.openxmlformats.org/officeDocument/2006/relationships/image" Target="../media/image113.png"/></Relationships>
</file>

<file path=ppt/slides/_rels/slide1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Relationship Id="rId7" Type="http://schemas.openxmlformats.org/officeDocument/2006/relationships/tags" Target="../tags/tag16.xml"/><Relationship Id="rId8" Type="http://schemas.openxmlformats.org/officeDocument/2006/relationships/slideLayout" Target="../slideLayouts/slideLayout90.xml"/><Relationship Id="rId9" Type="http://schemas.openxmlformats.org/officeDocument/2006/relationships/image" Target="../media/image118.png"/><Relationship Id="rId10" Type="http://schemas.openxmlformats.org/officeDocument/2006/relationships/image" Target="../media/image119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4" Type="http://schemas.openxmlformats.org/officeDocument/2006/relationships/image" Target="../media/image125.png"/><Relationship Id="rId5" Type="http://schemas.openxmlformats.org/officeDocument/2006/relationships/hyperlink" Target="http://www.sandlotscience.com/Ambiguous/Barberpole_Illusion.htm" TargetMode="External"/><Relationship Id="rId6" Type="http://schemas.openxmlformats.org/officeDocument/2006/relationships/hyperlink" Target="http://www.liv.ac.uk/~marcob/Trieste/barberpole.html" TargetMode="External"/><Relationship Id="rId7" Type="http://schemas.openxmlformats.org/officeDocument/2006/relationships/image" Target="../media/image126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9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3" Type="http://schemas.openxmlformats.org/officeDocument/2006/relationships/image" Target="../media/image130.png"/><Relationship Id="rId14" Type="http://schemas.openxmlformats.org/officeDocument/2006/relationships/image" Target="../media/image131.png"/><Relationship Id="rId15" Type="http://schemas.openxmlformats.org/officeDocument/2006/relationships/image" Target="../media/image132.png"/><Relationship Id="rId16" Type="http://schemas.openxmlformats.org/officeDocument/2006/relationships/image" Target="../media/image133.png"/><Relationship Id="rId17" Type="http://schemas.openxmlformats.org/officeDocument/2006/relationships/image" Target="../media/image134.png"/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tags" Target="../tags/tag23.xml"/><Relationship Id="rId7" Type="http://schemas.openxmlformats.org/officeDocument/2006/relationships/tags" Target="../tags/tag24.xml"/><Relationship Id="rId8" Type="http://schemas.openxmlformats.org/officeDocument/2006/relationships/tags" Target="../tags/tag25.xml"/><Relationship Id="rId9" Type="http://schemas.openxmlformats.org/officeDocument/2006/relationships/slideLayout" Target="../slideLayouts/slideLayout90.xml"/><Relationship Id="rId10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7.png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7.xml"/></Relationships>
</file>

<file path=ppt/slides/_rels/slide1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9.png"/><Relationship Id="rId12" Type="http://schemas.openxmlformats.org/officeDocument/2006/relationships/image" Target="../media/image130.png"/><Relationship Id="rId13" Type="http://schemas.openxmlformats.org/officeDocument/2006/relationships/image" Target="../media/image133.png"/><Relationship Id="rId14" Type="http://schemas.openxmlformats.org/officeDocument/2006/relationships/image" Target="../media/image135.png"/><Relationship Id="rId15" Type="http://schemas.openxmlformats.org/officeDocument/2006/relationships/image" Target="../media/image136.png"/><Relationship Id="rId16" Type="http://schemas.openxmlformats.org/officeDocument/2006/relationships/image" Target="../media/image137.png"/><Relationship Id="rId17" Type="http://schemas.openxmlformats.org/officeDocument/2006/relationships/image" Target="../media/image138.png"/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Relationship Id="rId9" Type="http://schemas.openxmlformats.org/officeDocument/2006/relationships/slideLayout" Target="../slideLayouts/slideLayout90.xml"/><Relationship Id="rId10" Type="http://schemas.openxmlformats.org/officeDocument/2006/relationships/image" Target="../media/image128.png"/></Relationships>
</file>

<file path=ppt/slides/_rels/slide121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20" Type="http://schemas.openxmlformats.org/officeDocument/2006/relationships/image" Target="../media/image145.png"/><Relationship Id="rId21" Type="http://schemas.openxmlformats.org/officeDocument/2006/relationships/image" Target="../media/image146.png"/><Relationship Id="rId22" Type="http://schemas.openxmlformats.org/officeDocument/2006/relationships/image" Target="../media/image147.png"/><Relationship Id="rId23" Type="http://schemas.openxmlformats.org/officeDocument/2006/relationships/image" Target="../media/image148.png"/><Relationship Id="rId10" Type="http://schemas.openxmlformats.org/officeDocument/2006/relationships/tags" Target="../tags/tag43.xml"/><Relationship Id="rId11" Type="http://schemas.openxmlformats.org/officeDocument/2006/relationships/tags" Target="../tags/tag44.xml"/><Relationship Id="rId12" Type="http://schemas.openxmlformats.org/officeDocument/2006/relationships/tags" Target="../tags/tag45.xml"/><Relationship Id="rId13" Type="http://schemas.openxmlformats.org/officeDocument/2006/relationships/slideLayout" Target="../slideLayouts/slideLayout90.xml"/><Relationship Id="rId14" Type="http://schemas.openxmlformats.org/officeDocument/2006/relationships/image" Target="../media/image139.png"/><Relationship Id="rId15" Type="http://schemas.openxmlformats.org/officeDocument/2006/relationships/image" Target="../media/image140.png"/><Relationship Id="rId16" Type="http://schemas.openxmlformats.org/officeDocument/2006/relationships/image" Target="../media/image141.png"/><Relationship Id="rId17" Type="http://schemas.openxmlformats.org/officeDocument/2006/relationships/image" Target="../media/image142.png"/><Relationship Id="rId18" Type="http://schemas.openxmlformats.org/officeDocument/2006/relationships/image" Target="../media/image143.png"/><Relationship Id="rId19" Type="http://schemas.openxmlformats.org/officeDocument/2006/relationships/image" Target="../media/image144.png"/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tags" Target="../tags/tag39.xml"/><Relationship Id="rId7" Type="http://schemas.openxmlformats.org/officeDocument/2006/relationships/tags" Target="../tags/tag40.xml"/><Relationship Id="rId8" Type="http://schemas.openxmlformats.org/officeDocument/2006/relationships/tags" Target="../tags/tag4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149.w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150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90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151.w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152.w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153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90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slideLayout" Target="../slideLayouts/slideLayout90.xml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54.pn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4" Type="http://schemas.openxmlformats.org/officeDocument/2006/relationships/image" Target="../media/image154.png"/><Relationship Id="rId1" Type="http://schemas.openxmlformats.org/officeDocument/2006/relationships/tags" Target="../tags/tag50.xml"/><Relationship Id="rId2" Type="http://schemas.openxmlformats.org/officeDocument/2006/relationships/slideLayout" Target="../slideLayouts/slideLayout9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1" Type="http://schemas.openxmlformats.org/officeDocument/2006/relationships/tags" Target="../tags/tag51.xml"/><Relationship Id="rId2" Type="http://schemas.openxmlformats.org/officeDocument/2006/relationships/slideLayout" Target="../slideLayouts/slideLayout90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jpeg"/><Relationship Id="rId6" Type="http://schemas.openxmlformats.org/officeDocument/2006/relationships/image" Target="../media/image158.png"/><Relationship Id="rId1" Type="http://schemas.openxmlformats.org/officeDocument/2006/relationships/tags" Target="../tags/tag52.xml"/><Relationship Id="rId2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jpeg"/><Relationship Id="rId6" Type="http://schemas.openxmlformats.org/officeDocument/2006/relationships/image" Target="../media/image158.png"/><Relationship Id="rId1" Type="http://schemas.openxmlformats.org/officeDocument/2006/relationships/tags" Target="../tags/tag53.xml"/><Relationship Id="rId2" Type="http://schemas.openxmlformats.org/officeDocument/2006/relationships/slideLayout" Target="../slideLayouts/slideLayout9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170.wmf"/><Relationship Id="rId6" Type="http://schemas.openxmlformats.org/officeDocument/2006/relationships/oleObject" Target="../embeddings/oleObject60.bin"/><Relationship Id="rId7" Type="http://schemas.openxmlformats.org/officeDocument/2006/relationships/image" Target="../media/image171.wmf"/><Relationship Id="rId8" Type="http://schemas.openxmlformats.org/officeDocument/2006/relationships/image" Target="../media/image167.png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90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172.w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170.w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173.wmf"/><Relationship Id="rId10" Type="http://schemas.openxmlformats.org/officeDocument/2006/relationships/image" Target="../media/image167.png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90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8.png"/><Relationship Id="rId12" Type="http://schemas.openxmlformats.org/officeDocument/2006/relationships/image" Target="../media/image179.png"/><Relationship Id="rId1" Type="http://schemas.openxmlformats.org/officeDocument/2006/relationships/tags" Target="../tags/tag54.xml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slideLayout" Target="../slideLayouts/slideLayout90.xml"/><Relationship Id="rId7" Type="http://schemas.openxmlformats.org/officeDocument/2006/relationships/image" Target="../media/image174.png"/><Relationship Id="rId8" Type="http://schemas.openxmlformats.org/officeDocument/2006/relationships/image" Target="../media/image175.png"/><Relationship Id="rId9" Type="http://schemas.openxmlformats.org/officeDocument/2006/relationships/image" Target="../media/image176.png"/><Relationship Id="rId10" Type="http://schemas.openxmlformats.org/officeDocument/2006/relationships/image" Target="../media/image177.png"/></Relationships>
</file>

<file path=ppt/slides/_rels/slide1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2.png"/><Relationship Id="rId12" Type="http://schemas.openxmlformats.org/officeDocument/2006/relationships/image" Target="../media/image183.png"/><Relationship Id="rId1" Type="http://schemas.openxmlformats.org/officeDocument/2006/relationships/tags" Target="../tags/tag59.xml"/><Relationship Id="rId2" Type="http://schemas.openxmlformats.org/officeDocument/2006/relationships/tags" Target="../tags/tag60.xml"/><Relationship Id="rId3" Type="http://schemas.openxmlformats.org/officeDocument/2006/relationships/tags" Target="../tags/tag61.xml"/><Relationship Id="rId4" Type="http://schemas.openxmlformats.org/officeDocument/2006/relationships/tags" Target="../tags/tag62.xml"/><Relationship Id="rId5" Type="http://schemas.openxmlformats.org/officeDocument/2006/relationships/tags" Target="../tags/tag63.xml"/><Relationship Id="rId6" Type="http://schemas.openxmlformats.org/officeDocument/2006/relationships/slideLayout" Target="../slideLayouts/slideLayout90.xml"/><Relationship Id="rId7" Type="http://schemas.openxmlformats.org/officeDocument/2006/relationships/image" Target="../media/image180.png"/><Relationship Id="rId8" Type="http://schemas.openxmlformats.org/officeDocument/2006/relationships/image" Target="../media/image176.png"/><Relationship Id="rId9" Type="http://schemas.openxmlformats.org/officeDocument/2006/relationships/image" Target="../media/image179.png"/><Relationship Id="rId10" Type="http://schemas.openxmlformats.org/officeDocument/2006/relationships/image" Target="../media/image181.png"/></Relationships>
</file>

<file path=ppt/slides/_rels/slide1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5.png"/><Relationship Id="rId12" Type="http://schemas.openxmlformats.org/officeDocument/2006/relationships/image" Target="../media/image186.png"/><Relationship Id="rId13" Type="http://schemas.openxmlformats.org/officeDocument/2006/relationships/image" Target="../media/image187.png"/><Relationship Id="rId14" Type="http://schemas.openxmlformats.org/officeDocument/2006/relationships/image" Target="../media/image179.png"/><Relationship Id="rId1" Type="http://schemas.openxmlformats.org/officeDocument/2006/relationships/tags" Target="../tags/tag64.xml"/><Relationship Id="rId2" Type="http://schemas.openxmlformats.org/officeDocument/2006/relationships/tags" Target="../tags/tag65.xml"/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tags" Target="../tags/tag68.xml"/><Relationship Id="rId6" Type="http://schemas.openxmlformats.org/officeDocument/2006/relationships/tags" Target="../tags/tag69.xml"/><Relationship Id="rId7" Type="http://schemas.openxmlformats.org/officeDocument/2006/relationships/tags" Target="../tags/tag70.xml"/><Relationship Id="rId8" Type="http://schemas.openxmlformats.org/officeDocument/2006/relationships/slideLayout" Target="../slideLayouts/slideLayout90.xml"/><Relationship Id="rId9" Type="http://schemas.openxmlformats.org/officeDocument/2006/relationships/image" Target="../media/image184.png"/><Relationship Id="rId10" Type="http://schemas.openxmlformats.org/officeDocument/2006/relationships/image" Target="../media/image1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4" Type="http://schemas.openxmlformats.org/officeDocument/2006/relationships/image" Target="../media/image189.png"/><Relationship Id="rId1" Type="http://schemas.openxmlformats.org/officeDocument/2006/relationships/tags" Target="../tags/tag71.xml"/><Relationship Id="rId2" Type="http://schemas.openxmlformats.org/officeDocument/2006/relationships/slideLayout" Target="../slideLayouts/slideLayout90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190.gi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4" Type="http://schemas.openxmlformats.org/officeDocument/2006/relationships/tags" Target="../tags/tag75.xml"/><Relationship Id="rId5" Type="http://schemas.openxmlformats.org/officeDocument/2006/relationships/slideLayout" Target="../slideLayouts/slideLayout90.xml"/><Relationship Id="rId6" Type="http://schemas.openxmlformats.org/officeDocument/2006/relationships/image" Target="../media/image191.png"/><Relationship Id="rId7" Type="http://schemas.openxmlformats.org/officeDocument/2006/relationships/image" Target="../media/image192.png"/><Relationship Id="rId8" Type="http://schemas.openxmlformats.org/officeDocument/2006/relationships/image" Target="../media/image175.png"/><Relationship Id="rId9" Type="http://schemas.openxmlformats.org/officeDocument/2006/relationships/image" Target="../media/image193.png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gif"/><Relationship Id="rId4" Type="http://schemas.openxmlformats.org/officeDocument/2006/relationships/image" Target="../media/image196.gif"/><Relationship Id="rId5" Type="http://schemas.openxmlformats.org/officeDocument/2006/relationships/image" Target="../media/image197.gif"/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94.gif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19.wmf"/><Relationship Id="rId8" Type="http://schemas.openxmlformats.org/officeDocument/2006/relationships/oleObject" Target="../embeddings/Microsoft_Equation4.bin"/><Relationship Id="rId9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4.wmf"/><Relationship Id="rId6" Type="http://schemas.openxmlformats.org/officeDocument/2006/relationships/oleObject" Target="../embeddings/Microsoft_Equation6.bin"/><Relationship Id="rId7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hyperlink" Target="http://www.nada.kth.se/cvap/abstracts/cvap198.html" TargetMode="External"/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jpeg"/><Relationship Id="rId12" Type="http://schemas.openxmlformats.org/officeDocument/2006/relationships/image" Target="../media/image38.jpeg"/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0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135.xml"/><Relationship Id="rId2" Type="http://schemas.openxmlformats.org/officeDocument/2006/relationships/hyperlink" Target="http://people.csail.mit.edu/albert/ladypack/wiki/index.php/Known_implementations_of_SIF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52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5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5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52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53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54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5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56.wmf"/><Relationship Id="rId6" Type="http://schemas.openxmlformats.org/officeDocument/2006/relationships/image" Target="../media/image57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56.wmf"/><Relationship Id="rId6" Type="http://schemas.openxmlformats.org/officeDocument/2006/relationships/image" Target="../media/image57.png"/><Relationship Id="rId7" Type="http://schemas.openxmlformats.org/officeDocument/2006/relationships/oleObject" Target="../embeddings/oleObject1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60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6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56.wmf"/><Relationship Id="rId6" Type="http://schemas.openxmlformats.org/officeDocument/2006/relationships/image" Target="../media/image57.png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oleObject17.bin"/><Relationship Id="rId9" Type="http://schemas.openxmlformats.org/officeDocument/2006/relationships/image" Target="../media/image58.wmf"/><Relationship Id="rId10" Type="http://schemas.openxmlformats.org/officeDocument/2006/relationships/oleObject" Target="../embeddings/oleObject1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6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66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4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63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64.png"/><Relationship Id="rId10" Type="http://schemas.openxmlformats.org/officeDocument/2006/relationships/oleObject" Target="../embeddings/oleObject26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69.wmf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ai.sri.com/pubs/files/836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75.w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76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76.w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77.wmf"/><Relationship Id="rId8" Type="http://schemas.openxmlformats.org/officeDocument/2006/relationships/image" Target="../media/image78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79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80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5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81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5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81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5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82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82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5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image" Target="../media/image84.png"/><Relationship Id="rId5" Type="http://schemas.openxmlformats.org/officeDocument/2006/relationships/oleObject" Target="../embeddings/oleObject39.bin"/><Relationship Id="rId6" Type="http://schemas.openxmlformats.org/officeDocument/2006/relationships/image" Target="../media/image83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5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85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5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5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5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wmf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6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6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96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97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5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64.xml"/><Relationship Id="rId3" Type="http://schemas.openxmlformats.org/officeDocument/2006/relationships/hyperlink" Target="http://www.cs.rochester.edu/~dana/HoughT.pdf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65.xml"/><Relationship Id="rId3" Type="http://schemas.openxmlformats.org/officeDocument/2006/relationships/hyperlink" Target="http://www.cs.rochester.edu/~dana/HoughT.pdf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6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12.wmf"/><Relationship Id="rId8" Type="http://schemas.openxmlformats.org/officeDocument/2006/relationships/oleObject" Target="../embeddings/Microsoft_Equation2.bin"/><Relationship Id="rId9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98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9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98.w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99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9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100.png"/><Relationship Id="rId6" Type="http://schemas.openxmlformats.org/officeDocument/2006/relationships/oleObject" Target="../embeddings/oleObject47.bin"/><Relationship Id="rId7" Type="http://schemas.openxmlformats.org/officeDocument/2006/relationships/image" Target="../media/image101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9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102.w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103.wmf"/><Relationship Id="rId8" Type="http://schemas.openxmlformats.org/officeDocument/2006/relationships/oleObject" Target="../embeddings/oleObject50.bin"/><Relationship Id="rId9" Type="http://schemas.openxmlformats.org/officeDocument/2006/relationships/image" Target="../media/image104.wmf"/><Relationship Id="rId10" Type="http://schemas.openxmlformats.org/officeDocument/2006/relationships/oleObject" Target="../embeddings/oleObject51.bin"/><Relationship Id="rId11" Type="http://schemas.openxmlformats.org/officeDocument/2006/relationships/image" Target="../media/image105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9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105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9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Fitting &amp; </a:t>
            </a:r>
            <a:r>
              <a:rPr lang="en-US" dirty="0" smtClean="0">
                <a:latin typeface="Calibri" charset="0"/>
              </a:rPr>
              <a:t>Matching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Region Representation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Image Alignment, Optical Flow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98989"/>
                </a:solidFill>
                <a:latin typeface="Calibri" charset="0"/>
              </a:rPr>
              <a:t>Lectures </a:t>
            </a:r>
            <a:r>
              <a:rPr lang="en-US" dirty="0" smtClean="0">
                <a:solidFill>
                  <a:srgbClr val="898989"/>
                </a:solidFill>
                <a:latin typeface="Calibri" charset="0"/>
              </a:rPr>
              <a:t>5 </a:t>
            </a:r>
            <a:r>
              <a:rPr lang="en-US" dirty="0" smtClean="0">
                <a:solidFill>
                  <a:srgbClr val="898989"/>
                </a:solidFill>
                <a:latin typeface="Calibri" charset="0"/>
              </a:rPr>
              <a:t>&amp; </a:t>
            </a:r>
            <a:r>
              <a:rPr lang="en-US" dirty="0">
                <a:solidFill>
                  <a:srgbClr val="898989"/>
                </a:solidFill>
                <a:latin typeface="Calibri" charset="0"/>
              </a:rPr>
              <a:t>6</a:t>
            </a:r>
            <a:r>
              <a:rPr lang="en-US" dirty="0" smtClean="0">
                <a:solidFill>
                  <a:srgbClr val="898989"/>
                </a:solidFill>
                <a:latin typeface="Calibri" charset="0"/>
              </a:rPr>
              <a:t>  </a:t>
            </a:r>
            <a:r>
              <a:rPr lang="en-US" dirty="0">
                <a:solidFill>
                  <a:srgbClr val="898989"/>
                </a:solidFill>
                <a:latin typeface="Calibri" charset="0"/>
              </a:rPr>
              <a:t>– Prof. </a:t>
            </a:r>
            <a:r>
              <a:rPr lang="en-US" dirty="0" smtClean="0">
                <a:solidFill>
                  <a:srgbClr val="898989"/>
                </a:solidFill>
                <a:latin typeface="Calibri" charset="0"/>
              </a:rPr>
              <a:t>Fergus</a:t>
            </a:r>
            <a:endParaRPr lang="en-US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22884" name="Text Box 18"/>
          <p:cNvSpPr txBox="1">
            <a:spLocks noChangeArrowheads="1"/>
          </p:cNvSpPr>
          <p:nvPr/>
        </p:nvSpPr>
        <p:spPr bwMode="auto">
          <a:xfrm>
            <a:off x="381000" y="6334125"/>
            <a:ext cx="834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</a:rPr>
              <a:t>Slides  from: S. Lazebnik, S. Seitz, M. Pollefeys, A. Effros.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1" name="Picture 14" descr="rippl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997075"/>
            <a:ext cx="90773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From edges to blobs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29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Edge = ripple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Blob = superposition of two ripples</a:t>
            </a:r>
          </a:p>
        </p:txBody>
      </p:sp>
      <p:sp>
        <p:nvSpPr>
          <p:cNvPr id="1256458" name="Text Box 10"/>
          <p:cNvSpPr txBox="1">
            <a:spLocks noChangeArrowheads="1"/>
          </p:cNvSpPr>
          <p:nvPr/>
        </p:nvSpPr>
        <p:spPr bwMode="auto">
          <a:xfrm>
            <a:off x="561975" y="4905375"/>
            <a:ext cx="8201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smtClean="0">
                <a:solidFill>
                  <a:srgbClr val="000000"/>
                </a:solidFill>
              </a:rPr>
              <a:t>Spatial selection</a:t>
            </a:r>
            <a:r>
              <a:rPr lang="en-US" sz="2800" smtClean="0">
                <a:solidFill>
                  <a:srgbClr val="000000"/>
                </a:solidFill>
              </a:rPr>
              <a:t>: the magnitude of the Laplacian</a:t>
            </a:r>
            <a:br>
              <a:rPr lang="en-US" sz="2800" smtClean="0">
                <a:solidFill>
                  <a:srgbClr val="000000"/>
                </a:solidFill>
              </a:rPr>
            </a:br>
            <a:r>
              <a:rPr lang="en-US" sz="2800" smtClean="0">
                <a:solidFill>
                  <a:srgbClr val="000000"/>
                </a:solidFill>
              </a:rPr>
              <a:t>response will achieve a maximum at the center of</a:t>
            </a:r>
            <a:br>
              <a:rPr lang="en-US" sz="2800" smtClean="0">
                <a:solidFill>
                  <a:srgbClr val="000000"/>
                </a:solidFill>
              </a:rPr>
            </a:br>
            <a:r>
              <a:rPr lang="en-US" sz="2800" smtClean="0">
                <a:solidFill>
                  <a:srgbClr val="000000"/>
                </a:solidFill>
              </a:rPr>
              <a:t>the blob, provided the scale of the Laplacian is</a:t>
            </a:r>
            <a:br>
              <a:rPr lang="en-US" sz="2800" smtClean="0">
                <a:solidFill>
                  <a:srgbClr val="000000"/>
                </a:solidFill>
              </a:rPr>
            </a:br>
            <a:r>
              <a:rPr lang="ja-JP" altLang="en-US" sz="2800" smtClean="0">
                <a:solidFill>
                  <a:srgbClr val="000000"/>
                </a:solidFill>
              </a:rPr>
              <a:t>“</a:t>
            </a:r>
            <a:r>
              <a:rPr lang="en-US" altLang="ja-JP" sz="2800" smtClean="0">
                <a:solidFill>
                  <a:srgbClr val="000000"/>
                </a:solidFill>
              </a:rPr>
              <a:t>matched</a:t>
            </a:r>
            <a:r>
              <a:rPr lang="ja-JP" altLang="en-US" sz="2800" smtClean="0">
                <a:solidFill>
                  <a:srgbClr val="000000"/>
                </a:solidFill>
              </a:rPr>
              <a:t>”</a:t>
            </a:r>
            <a:r>
              <a:rPr lang="en-US" altLang="ja-JP" sz="2800" smtClean="0">
                <a:solidFill>
                  <a:srgbClr val="000000"/>
                </a:solidFill>
              </a:rPr>
              <a:t> to the scale of the blob</a:t>
            </a:r>
            <a:endParaRPr lang="en-US" sz="2800" smtClean="0">
              <a:solidFill>
                <a:srgbClr val="00000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15200" y="4235450"/>
            <a:ext cx="1250950" cy="641350"/>
            <a:chOff x="4560" y="2640"/>
            <a:chExt cx="788" cy="574"/>
          </a:xfrm>
        </p:grpSpPr>
        <p:sp>
          <p:nvSpPr>
            <p:cNvPr id="250886" name="Text Box 11"/>
            <p:cNvSpPr txBox="1">
              <a:spLocks noChangeArrowheads="1"/>
            </p:cNvSpPr>
            <p:nvPr/>
          </p:nvSpPr>
          <p:spPr bwMode="auto">
            <a:xfrm>
              <a:off x="4560" y="2886"/>
              <a:ext cx="78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smtClean="0">
                  <a:solidFill>
                    <a:srgbClr val="FF0000"/>
                  </a:solidFill>
                </a:rPr>
                <a:t>maximum</a:t>
              </a:r>
            </a:p>
          </p:txBody>
        </p:sp>
        <p:sp>
          <p:nvSpPr>
            <p:cNvPr id="250887" name="Line 12"/>
            <p:cNvSpPr>
              <a:spLocks noChangeShapeType="1"/>
            </p:cNvSpPr>
            <p:nvPr/>
          </p:nvSpPr>
          <p:spPr bwMode="auto">
            <a:xfrm flipV="1">
              <a:off x="4990" y="2640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34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SIFT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3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Feature-based alignment outline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Compute </a:t>
            </a:r>
            <a:r>
              <a:rPr lang="en-US" i="1">
                <a:latin typeface="Arial" charset="0"/>
              </a:rPr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Loop:</a:t>
            </a:r>
          </a:p>
          <a:p>
            <a:pPr marL="838200" lvl="1" indent="-381000"/>
            <a:r>
              <a:rPr lang="en-US" i="1">
                <a:latin typeface="Arial" charset="0"/>
              </a:rPr>
              <a:t>Hypothesize</a:t>
            </a:r>
            <a:r>
              <a:rPr lang="en-US">
                <a:latin typeface="Arial" charset="0"/>
              </a:rPr>
              <a:t> transformation </a:t>
            </a:r>
            <a:r>
              <a:rPr lang="en-US" i="1">
                <a:latin typeface="Arial" charset="0"/>
              </a:rPr>
              <a:t>T</a:t>
            </a:r>
            <a:endParaRPr lang="en-US">
              <a:latin typeface="Arial" charset="0"/>
            </a:endParaRPr>
          </a:p>
          <a:p>
            <a:pPr marL="457200" indent="-457200">
              <a:buFontTx/>
              <a:buChar char="•"/>
            </a:pPr>
            <a:endParaRPr lang="en-US">
              <a:latin typeface="Arial" charset="0"/>
            </a:endParaRPr>
          </a:p>
        </p:txBody>
      </p:sp>
      <p:sp>
        <p:nvSpPr>
          <p:cNvPr id="173062" name="Line 7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63" name="Line 8"/>
          <p:cNvSpPr>
            <a:spLocks noChangeShapeType="1"/>
          </p:cNvSpPr>
          <p:nvPr/>
        </p:nvSpPr>
        <p:spPr bwMode="auto">
          <a:xfrm>
            <a:off x="4232275" y="20986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64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SIFT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3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Feature-based alignment outline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Compute </a:t>
            </a:r>
            <a:r>
              <a:rPr lang="en-US" i="1">
                <a:latin typeface="Arial" charset="0"/>
              </a:rPr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Loop:</a:t>
            </a:r>
          </a:p>
          <a:p>
            <a:pPr marL="838200" lvl="1" indent="-381000"/>
            <a:r>
              <a:rPr lang="en-US" i="1">
                <a:latin typeface="Arial" charset="0"/>
              </a:rPr>
              <a:t>Hypothesize</a:t>
            </a:r>
            <a:r>
              <a:rPr lang="en-US">
                <a:latin typeface="Arial" charset="0"/>
              </a:rPr>
              <a:t> transformation </a:t>
            </a:r>
            <a:r>
              <a:rPr lang="en-US" i="1">
                <a:latin typeface="Arial" charset="0"/>
              </a:rPr>
              <a:t>T</a:t>
            </a:r>
            <a:endParaRPr lang="en-US">
              <a:latin typeface="Arial" charset="0"/>
            </a:endParaRPr>
          </a:p>
          <a:p>
            <a:pPr marL="838200" lvl="1" indent="-381000"/>
            <a:r>
              <a:rPr lang="en-US" i="1">
                <a:latin typeface="Arial" charset="0"/>
              </a:rPr>
              <a:t>Verify </a:t>
            </a:r>
            <a:r>
              <a:rPr lang="en-US">
                <a:latin typeface="Arial" charset="0"/>
              </a:rPr>
              <a:t>transformation (search for other matches consistent with </a:t>
            </a:r>
            <a:r>
              <a:rPr lang="en-US" i="1">
                <a:latin typeface="Arial" charset="0"/>
              </a:rPr>
              <a:t>T</a:t>
            </a:r>
            <a:r>
              <a:rPr lang="en-US">
                <a:latin typeface="Arial" charset="0"/>
              </a:rPr>
              <a:t>)</a:t>
            </a:r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7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9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1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2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3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4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6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7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8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9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0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1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2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Feature-based alignment outline</a:t>
            </a:r>
          </a:p>
        </p:txBody>
      </p:sp>
      <p:sp>
        <p:nvSpPr>
          <p:cNvPr id="1751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Compute </a:t>
            </a:r>
            <a:r>
              <a:rPr lang="en-US" i="1">
                <a:latin typeface="Arial" charset="0"/>
              </a:rPr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Loop:</a:t>
            </a:r>
          </a:p>
          <a:p>
            <a:pPr marL="838200" lvl="1" indent="-381000"/>
            <a:r>
              <a:rPr lang="en-US" i="1">
                <a:latin typeface="Arial" charset="0"/>
              </a:rPr>
              <a:t>Hypothesize</a:t>
            </a:r>
            <a:r>
              <a:rPr lang="en-US">
                <a:latin typeface="Arial" charset="0"/>
              </a:rPr>
              <a:t> transformation </a:t>
            </a:r>
            <a:r>
              <a:rPr lang="en-US" i="1">
                <a:latin typeface="Arial" charset="0"/>
              </a:rPr>
              <a:t>T</a:t>
            </a:r>
            <a:endParaRPr lang="en-US">
              <a:latin typeface="Arial" charset="0"/>
            </a:endParaRPr>
          </a:p>
          <a:p>
            <a:pPr marL="838200" lvl="1" indent="-381000"/>
            <a:r>
              <a:rPr lang="en-US" i="1">
                <a:latin typeface="Arial" charset="0"/>
              </a:rPr>
              <a:t>Verify </a:t>
            </a:r>
            <a:r>
              <a:rPr lang="en-US">
                <a:latin typeface="Arial" charset="0"/>
              </a:rPr>
              <a:t>transformation (search for other matches consistent with </a:t>
            </a:r>
            <a:r>
              <a:rPr lang="en-US" i="1">
                <a:latin typeface="Arial" charset="0"/>
              </a:rPr>
              <a:t>T</a:t>
            </a:r>
            <a:r>
              <a:rPr lang="en-US">
                <a:latin typeface="Arial" charset="0"/>
              </a:rPr>
              <a:t>)</a:t>
            </a:r>
          </a:p>
        </p:txBody>
      </p:sp>
      <p:pic>
        <p:nvPicPr>
          <p:cNvPr id="175108" name="Picture 23" descr="hom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9636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Dealing with outliers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The set of putative matches contains a very high percentage of outliers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Geometric fitting strategies:</a:t>
            </a:r>
          </a:p>
          <a:p>
            <a:pPr lvl="1"/>
            <a:r>
              <a:rPr lang="en-US">
                <a:latin typeface="Arial" charset="0"/>
              </a:rPr>
              <a:t>RANSAC</a:t>
            </a:r>
          </a:p>
          <a:p>
            <a:pPr lvl="1"/>
            <a:r>
              <a:rPr lang="en-US">
                <a:latin typeface="Arial" charset="0"/>
              </a:rPr>
              <a:t>Hough transform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181600"/>
          </a:xfrm>
        </p:spPr>
        <p:txBody>
          <a:bodyPr/>
          <a:lstStyle/>
          <a:p>
            <a:pPr marL="533400" indent="-533400"/>
            <a:r>
              <a:rPr lang="en-US">
                <a:latin typeface="Arial" charset="0"/>
              </a:rPr>
              <a:t>RANSAC loop: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latin typeface="Arial" charset="0"/>
              </a:rPr>
              <a:t>Randomly select a </a:t>
            </a:r>
            <a:r>
              <a:rPr lang="en-US" i="1">
                <a:latin typeface="Arial" charset="0"/>
              </a:rPr>
              <a:t>seed group</a:t>
            </a:r>
            <a:r>
              <a:rPr lang="en-US">
                <a:latin typeface="Arial" charset="0"/>
              </a:rPr>
              <a:t> of matches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latin typeface="Arial" charset="0"/>
              </a:rPr>
              <a:t>Compute transformation from seed group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latin typeface="Arial" charset="0"/>
              </a:rPr>
              <a:t>Find </a:t>
            </a:r>
            <a:r>
              <a:rPr lang="en-US" i="1">
                <a:latin typeface="Arial" charset="0"/>
              </a:rPr>
              <a:t>inliers </a:t>
            </a:r>
            <a:r>
              <a:rPr lang="en-US">
                <a:latin typeface="Arial" charset="0"/>
              </a:rPr>
              <a:t>to this transformation 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latin typeface="Arial" charset="0"/>
              </a:rPr>
              <a:t>If the number of inliers is sufficiently large, re-compute least-squares estimate of transformation on all of the inliers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marL="533400" indent="-533400"/>
            <a:r>
              <a:rPr lang="en-US">
                <a:latin typeface="Arial" charset="0"/>
              </a:rPr>
              <a:t>Keep the transformation with the largest number of inliers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 example: Translation</a:t>
            </a:r>
          </a:p>
        </p:txBody>
      </p:sp>
      <p:pic>
        <p:nvPicPr>
          <p:cNvPr id="1781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178180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Putative matches</a:t>
            </a:r>
          </a:p>
        </p:txBody>
      </p:sp>
      <p:sp>
        <p:nvSpPr>
          <p:cNvPr id="178188" name="Text Box 18"/>
          <p:cNvSpPr txBox="1">
            <a:spLocks noChangeArrowheads="1"/>
          </p:cNvSpPr>
          <p:nvPr/>
        </p:nvSpPr>
        <p:spPr bwMode="auto">
          <a:xfrm>
            <a:off x="7664450" y="6550025"/>
            <a:ext cx="1479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A. Efros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 example: Translation</a:t>
            </a:r>
          </a:p>
        </p:txBody>
      </p:sp>
      <p:pic>
        <p:nvPicPr>
          <p:cNvPr id="1792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709636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37" name="Line 5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38" name="Line 6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39" name="Line 7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0" name="Line 8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1" name="Line 9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2" name="Line 10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Select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one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 match, count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inliers</a:t>
            </a: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9212" name="Text Box 18"/>
          <p:cNvSpPr txBox="1">
            <a:spLocks noChangeArrowheads="1"/>
          </p:cNvSpPr>
          <p:nvPr/>
        </p:nvSpPr>
        <p:spPr bwMode="auto">
          <a:xfrm>
            <a:off x="7664450" y="6550025"/>
            <a:ext cx="1479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A. Efros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 example: Translation</a:t>
            </a:r>
          </a:p>
        </p:txBody>
      </p:sp>
      <p:pic>
        <p:nvPicPr>
          <p:cNvPr id="1802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710660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61" name="Line 5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62" name="Line 6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63" name="Line 7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64" name="Line 8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65" name="Line 9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66" name="Line 10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Select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one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 match, count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inliers</a:t>
            </a: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0236" name="Text Box 18"/>
          <p:cNvSpPr txBox="1">
            <a:spLocks noChangeArrowheads="1"/>
          </p:cNvSpPr>
          <p:nvPr/>
        </p:nvSpPr>
        <p:spPr bwMode="auto">
          <a:xfrm>
            <a:off x="7664450" y="6550025"/>
            <a:ext cx="1479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A. Efros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 example: Translation</a:t>
            </a:r>
          </a:p>
        </p:txBody>
      </p:sp>
      <p:pic>
        <p:nvPicPr>
          <p:cNvPr id="1812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181252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4" name="Line 6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Select translation with the most inliers</a:t>
            </a:r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692" name="Line 12"/>
          <p:cNvSpPr>
            <a:spLocks noChangeShapeType="1"/>
          </p:cNvSpPr>
          <p:nvPr/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1" name="Text Box 18"/>
          <p:cNvSpPr txBox="1">
            <a:spLocks noChangeArrowheads="1"/>
          </p:cNvSpPr>
          <p:nvPr/>
        </p:nvSpPr>
        <p:spPr bwMode="auto">
          <a:xfrm>
            <a:off x="7664450" y="6550025"/>
            <a:ext cx="1479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A. Efros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9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estimation techniques</a:t>
            </a:r>
          </a:p>
        </p:txBody>
      </p:sp>
      <p:sp>
        <p:nvSpPr>
          <p:cNvPr id="1702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487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Feature-based methods</a:t>
            </a:r>
          </a:p>
          <a:p>
            <a:pPr lvl="1"/>
            <a:r>
              <a:rPr lang="en-US" dirty="0" smtClean="0"/>
              <a:t>Extract visual features (corners, textured areas) and track them over multiple frames</a:t>
            </a:r>
          </a:p>
          <a:p>
            <a:pPr lvl="1"/>
            <a:r>
              <a:rPr lang="en-US" dirty="0" smtClean="0"/>
              <a:t>Sparse motion fields, but more robust tracking</a:t>
            </a:r>
          </a:p>
          <a:p>
            <a:pPr lvl="1"/>
            <a:r>
              <a:rPr lang="en-US" dirty="0" smtClean="0"/>
              <a:t>Suitable when image motion is large (10s of pixels)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Direct </a:t>
            </a:r>
            <a:r>
              <a:rPr lang="en-US" dirty="0"/>
              <a:t>methods</a:t>
            </a:r>
          </a:p>
          <a:p>
            <a:pPr lvl="1"/>
            <a:r>
              <a:rPr lang="en-US" dirty="0"/>
              <a:t>Directly recover image motion at each pixel from </a:t>
            </a:r>
            <a:r>
              <a:rPr lang="en-US" dirty="0" err="1"/>
              <a:t>spatio</a:t>
            </a:r>
            <a:r>
              <a:rPr lang="en-US" dirty="0"/>
              <a:t>-temporal image brightness variations</a:t>
            </a:r>
          </a:p>
          <a:p>
            <a:pPr lvl="1"/>
            <a:r>
              <a:rPr lang="en-US" dirty="0"/>
              <a:t>Dense motion fields, but sensitive to appearance variations</a:t>
            </a:r>
          </a:p>
          <a:p>
            <a:pPr lvl="1"/>
            <a:r>
              <a:rPr lang="en-US" dirty="0"/>
              <a:t>Suitable for video and when image motion is small </a:t>
            </a:r>
            <a:br>
              <a:rPr lang="en-US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36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Scale selection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2590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We want to find the characteristic scale of the blob by convolving it with Laplacians at several scales and looking for the maximum response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However, Laplacian response decays as scale increases:</a:t>
            </a:r>
          </a:p>
        </p:txBody>
      </p:sp>
      <p:sp>
        <p:nvSpPr>
          <p:cNvPr id="1314821" name="Text Box 5"/>
          <p:cNvSpPr txBox="1">
            <a:spLocks noChangeArrowheads="1"/>
          </p:cNvSpPr>
          <p:nvPr/>
        </p:nvSpPr>
        <p:spPr bwMode="auto">
          <a:xfrm>
            <a:off x="2819400" y="6161088"/>
            <a:ext cx="3906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smtClean="0">
                <a:solidFill>
                  <a:srgbClr val="000000"/>
                </a:solidFill>
              </a:rPr>
              <a:t>Why does this happen?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5250" y="3276600"/>
            <a:ext cx="8858250" cy="2774950"/>
            <a:chOff x="60" y="2064"/>
            <a:chExt cx="5580" cy="1748"/>
          </a:xfrm>
        </p:grpSpPr>
        <p:pic>
          <p:nvPicPr>
            <p:cNvPr id="252933" name="Picture 4" descr="scale_unnor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064"/>
              <a:ext cx="5544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934" name="Rectangle 6"/>
            <p:cNvSpPr>
              <a:spLocks noChangeArrowheads="1"/>
            </p:cNvSpPr>
            <p:nvPr/>
          </p:nvSpPr>
          <p:spPr bwMode="auto">
            <a:xfrm>
              <a:off x="1691" y="3465"/>
              <a:ext cx="9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mtClean="0">
                  <a:solidFill>
                    <a:srgbClr val="000000"/>
                  </a:solidFill>
                  <a:cs typeface="ＭＳ Ｐゴシック" charset="0"/>
                </a:rPr>
                <a:t>increasing </a:t>
              </a:r>
              <a:r>
                <a:rPr lang="el-GR" smtClean="0">
                  <a:solidFill>
                    <a:srgbClr val="000000"/>
                  </a:solidFill>
                  <a:cs typeface="ＭＳ Ｐゴシック" charset="0"/>
                </a:rPr>
                <a:t>σ</a:t>
              </a:r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252935" name="Line 7"/>
            <p:cNvSpPr>
              <a:spLocks noChangeShapeType="1"/>
            </p:cNvSpPr>
            <p:nvPr/>
          </p:nvSpPr>
          <p:spPr bwMode="auto">
            <a:xfrm>
              <a:off x="2640" y="360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252936" name="Rectangle 8"/>
            <p:cNvSpPr>
              <a:spLocks noChangeArrowheads="1"/>
            </p:cNvSpPr>
            <p:nvPr/>
          </p:nvSpPr>
          <p:spPr bwMode="auto">
            <a:xfrm>
              <a:off x="60" y="3408"/>
              <a:ext cx="99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mtClean="0">
                  <a:solidFill>
                    <a:srgbClr val="000000"/>
                  </a:solidFill>
                  <a:cs typeface="ＭＳ Ｐゴシック" charset="0"/>
                </a:rPr>
                <a:t>original signal</a:t>
              </a:r>
              <a:br>
                <a:rPr lang="en-US" smtClean="0">
                  <a:solidFill>
                    <a:srgbClr val="000000"/>
                  </a:solidFill>
                  <a:cs typeface="ＭＳ Ｐゴシック" charset="0"/>
                </a:rPr>
              </a:br>
              <a:r>
                <a:rPr lang="en-US" smtClean="0">
                  <a:solidFill>
                    <a:srgbClr val="000000"/>
                  </a:solidFill>
                  <a:cs typeface="ＭＳ Ｐゴシック" charset="0"/>
                </a:rPr>
                <a:t>(radius=8)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949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4819" grpId="0" build="p"/>
      <p:bldP spid="1314821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Combination of slides from Rick Szeliski, Steve Seitz, Alyosha Efros and Bill Freeman and Fredo Durand</a:t>
            </a:r>
          </a:p>
        </p:txBody>
      </p:sp>
      <p:pic>
        <p:nvPicPr>
          <p:cNvPr id="18436" name="Picture 5" descr="image0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4770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19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estimation: Optical flow</a:t>
            </a:r>
          </a:p>
        </p:txBody>
      </p:sp>
      <p:pic>
        <p:nvPicPr>
          <p:cNvPr id="19459" name="Picture 1027" descr="_8196_figure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2498725"/>
            <a:ext cx="4251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28" descr="_8196_figure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1600200"/>
            <a:ext cx="40576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30"/>
          <p:cNvSpPr txBox="1">
            <a:spLocks noChangeArrowheads="1"/>
          </p:cNvSpPr>
          <p:nvPr/>
        </p:nvSpPr>
        <p:spPr bwMode="auto">
          <a:xfrm>
            <a:off x="822325" y="5754688"/>
            <a:ext cx="7523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Will start by estimating motion of each pixel separately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Then will consider motion of entire image </a:t>
            </a:r>
          </a:p>
        </p:txBody>
      </p:sp>
    </p:spTree>
    <p:extLst>
      <p:ext uri="{BB962C8B-B14F-4D97-AF65-F5344CB8AC3E}">
        <p14:creationId xmlns:p14="http://schemas.microsoft.com/office/powerpoint/2010/main" val="37777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estimate motion?</a:t>
            </a:r>
          </a:p>
        </p:txBody>
      </p:sp>
      <p:sp>
        <p:nvSpPr>
          <p:cNvPr id="102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Lots of uses</a:t>
            </a:r>
          </a:p>
          <a:p>
            <a:pPr lvl="1"/>
            <a:r>
              <a:rPr lang="en-US" smtClean="0"/>
              <a:t>Track object behavior</a:t>
            </a:r>
          </a:p>
          <a:p>
            <a:pPr lvl="1"/>
            <a:r>
              <a:rPr lang="en-US" smtClean="0"/>
              <a:t>Correct for camera jitter (stabilization)</a:t>
            </a:r>
          </a:p>
          <a:p>
            <a:pPr lvl="1"/>
            <a:r>
              <a:rPr lang="en-US" smtClean="0"/>
              <a:t>Align images (mosaics)</a:t>
            </a:r>
          </a:p>
          <a:p>
            <a:pPr lvl="1"/>
            <a:r>
              <a:rPr lang="en-US" smtClean="0"/>
              <a:t>3D shape reconstruction</a:t>
            </a:r>
          </a:p>
          <a:p>
            <a:pPr lvl="1"/>
            <a:r>
              <a:rPr lang="en-US" smtClean="0"/>
              <a:t>Special effects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85988" y="3200400"/>
          <a:ext cx="4772025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82" name="Photo Editor Photo" r:id="rId3" imgW="4772691" imgH="3296110" progId="">
                  <p:embed/>
                </p:oleObj>
              </mc:Choice>
              <mc:Fallback>
                <p:oleObj name="Photo Editor Photo" r:id="rId3" imgW="4772691" imgH="32961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3200400"/>
                        <a:ext cx="4772025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57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definition:  optical flow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7772400" cy="990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How to estimate pixel motion from image H to image I?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88" name="Oval 9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362200" y="1600200"/>
            <a:ext cx="1066800" cy="968375"/>
            <a:chOff x="1488" y="1008"/>
            <a:chExt cx="672" cy="610"/>
          </a:xfrm>
        </p:grpSpPr>
        <p:sp>
          <p:nvSpPr>
            <p:cNvPr id="20503" name="Line 22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4" name="Line 23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5" name="Line 24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6" name="Line 25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0490" name="Rectangle 26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91" name="Oval 31"/>
          <p:cNvSpPr>
            <a:spLocks noChangeArrowheads="1"/>
          </p:cNvSpPr>
          <p:nvPr/>
        </p:nvSpPr>
        <p:spPr bwMode="auto">
          <a:xfrm>
            <a:off x="5867400" y="15621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92" name="Oval 32"/>
          <p:cNvSpPr>
            <a:spLocks noChangeArrowheads="1"/>
          </p:cNvSpPr>
          <p:nvPr/>
        </p:nvSpPr>
        <p:spPr bwMode="auto">
          <a:xfrm>
            <a:off x="6781800" y="194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93" name="Oval 33"/>
          <p:cNvSpPr>
            <a:spLocks noChangeArrowheads="1"/>
          </p:cNvSpPr>
          <p:nvPr/>
        </p:nvSpPr>
        <p:spPr bwMode="auto">
          <a:xfrm>
            <a:off x="5943600" y="2281238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94" name="Oval 34"/>
          <p:cNvSpPr>
            <a:spLocks noChangeArrowheads="1"/>
          </p:cNvSpPr>
          <p:nvPr/>
        </p:nvSpPr>
        <p:spPr bwMode="auto">
          <a:xfrm>
            <a:off x="6629400" y="24812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7705" name="Rectangle 41"/>
          <p:cNvSpPr>
            <a:spLocks noChangeArrowheads="1"/>
          </p:cNvSpPr>
          <p:nvPr/>
        </p:nvSpPr>
        <p:spPr bwMode="auto">
          <a:xfrm>
            <a:off x="685800" y="403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Solve pixel correspondence problem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given a pixel in H, look for nearby pixels of the same color in I</a:t>
            </a:r>
          </a:p>
        </p:txBody>
      </p:sp>
      <p:pic>
        <p:nvPicPr>
          <p:cNvPr id="20496" name="Picture 4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71713" y="2965450"/>
            <a:ext cx="1090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4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692775" y="2984500"/>
            <a:ext cx="9588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85800" y="4419600"/>
            <a:ext cx="7772400" cy="2209800"/>
            <a:chOff x="432" y="2784"/>
            <a:chExt cx="4896" cy="1392"/>
          </a:xfrm>
        </p:grpSpPr>
        <p:sp>
          <p:nvSpPr>
            <p:cNvPr id="20499" name="Rectangle 39"/>
            <p:cNvSpPr>
              <a:spLocks noChangeArrowheads="1"/>
            </p:cNvSpPr>
            <p:nvPr/>
          </p:nvSpPr>
          <p:spPr bwMode="auto">
            <a:xfrm>
              <a:off x="432" y="3024"/>
              <a:ext cx="4896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rtl="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Key assumptions</a:t>
              </a:r>
            </a:p>
            <a:p>
              <a:pPr marL="742950" lvl="1" indent="-28575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000" kern="1200">
                  <a:solidFill>
                    <a:srgbClr val="0000FF"/>
                  </a:solidFill>
                  <a:latin typeface="Arial" charset="0"/>
                  <a:ea typeface="+mn-ea"/>
                  <a:cs typeface="+mn-cs"/>
                </a:rPr>
                <a:t>color constancy</a:t>
              </a: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:  a point in H looks the same in I</a:t>
              </a:r>
            </a:p>
            <a:p>
              <a:pPr marL="1143000" lvl="2" indent="-22860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For grayscale images, this is brightness constancy</a:t>
              </a:r>
            </a:p>
            <a:p>
              <a:pPr marL="742950" lvl="1" indent="-28575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0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small motion</a:t>
              </a: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:  points do not move very far</a:t>
              </a:r>
            </a:p>
            <a:p>
              <a:pPr marL="342900" indent="-342900" algn="l" rtl="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This is called the optical flow problem</a:t>
              </a: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2688" y="2784"/>
              <a:ext cx="1776" cy="144"/>
              <a:chOff x="2688" y="2784"/>
              <a:chExt cx="1776" cy="144"/>
            </a:xfrm>
          </p:grpSpPr>
          <p:sp>
            <p:nvSpPr>
              <p:cNvPr id="20501" name="Rectangle 50"/>
              <p:cNvSpPr>
                <a:spLocks noChangeArrowheads="1"/>
              </p:cNvSpPr>
              <p:nvPr/>
            </p:nvSpPr>
            <p:spPr bwMode="auto">
              <a:xfrm>
                <a:off x="2688" y="2784"/>
                <a:ext cx="432" cy="14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502" name="Rectangle 51"/>
              <p:cNvSpPr>
                <a:spLocks noChangeArrowheads="1"/>
              </p:cNvSpPr>
              <p:nvPr/>
            </p:nvSpPr>
            <p:spPr bwMode="auto">
              <a:xfrm>
                <a:off x="3840" y="2784"/>
                <a:ext cx="624" cy="144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834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705" grpId="0" build="p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 constraints </a:t>
            </a:r>
            <a:r>
              <a:rPr lang="en-US" sz="2800" smtClean="0"/>
              <a:t>(grayscale images)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7772400" cy="89058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Let’s look at these constraints more closely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2286000" y="1600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510" name="Line 13"/>
          <p:cNvSpPr>
            <a:spLocks noChangeShapeType="1"/>
          </p:cNvSpPr>
          <p:nvPr/>
        </p:nvSpPr>
        <p:spPr bwMode="auto">
          <a:xfrm>
            <a:off x="2360613" y="1676400"/>
            <a:ext cx="30638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511" name="Rectangle 21"/>
          <p:cNvSpPr>
            <a:spLocks noChangeArrowheads="1"/>
          </p:cNvSpPr>
          <p:nvPr/>
        </p:nvSpPr>
        <p:spPr bwMode="auto">
          <a:xfrm>
            <a:off x="685800" y="403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brightness constancy:   Q:  what’s the equation?</a:t>
            </a:r>
          </a:p>
        </p:txBody>
      </p:sp>
      <p:sp>
        <p:nvSpPr>
          <p:cNvPr id="21512" name="Rectangle 25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Oval 28"/>
          <p:cNvSpPr>
            <a:spLocks noChangeArrowheads="1"/>
          </p:cNvSpPr>
          <p:nvPr/>
        </p:nvSpPr>
        <p:spPr bwMode="auto">
          <a:xfrm>
            <a:off x="6019800" y="1905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1514" name="Picture 2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691188" y="1981200"/>
            <a:ext cx="124301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3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143125" y="1401763"/>
            <a:ext cx="4635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3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582863" y="1676400"/>
            <a:ext cx="20653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41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692775" y="2997200"/>
            <a:ext cx="9588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47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279650" y="2973388"/>
            <a:ext cx="10906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9732" name="Rectangle 20"/>
          <p:cNvSpPr>
            <a:spLocks noChangeArrowheads="1"/>
          </p:cNvSpPr>
          <p:nvPr/>
        </p:nvSpPr>
        <p:spPr bwMode="auto">
          <a:xfrm>
            <a:off x="685800" y="4876800"/>
            <a:ext cx="7772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small motion:  (u and v are less than 1 pixel)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suppose we take the Taylor series expansion of I:</a:t>
            </a:r>
          </a:p>
        </p:txBody>
      </p:sp>
      <p:pic>
        <p:nvPicPr>
          <p:cNvPr id="499773" name="Picture 61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044575" y="5646738"/>
            <a:ext cx="700563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74" name="Picture 62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895600" y="6172200"/>
            <a:ext cx="292258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9776" name="Text Box 64"/>
          <p:cNvSpPr txBox="1">
            <a:spLocks noChangeArrowheads="1"/>
          </p:cNvSpPr>
          <p:nvPr/>
        </p:nvSpPr>
        <p:spPr bwMode="auto">
          <a:xfrm>
            <a:off x="2479675" y="4419600"/>
            <a:ext cx="257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H(x,y)=I(x+u, y+v)</a:t>
            </a:r>
          </a:p>
        </p:txBody>
      </p:sp>
    </p:spTree>
    <p:extLst>
      <p:ext uri="{BB962C8B-B14F-4D97-AF65-F5344CB8AC3E}">
        <p14:creationId xmlns:p14="http://schemas.microsoft.com/office/powerpoint/2010/main" val="378441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32" grpId="0" build="p" autoUpdateAnimBg="0"/>
      <p:bldP spid="49977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 equation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06425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Combining these two equations</a:t>
            </a:r>
          </a:p>
        </p:txBody>
      </p:sp>
      <p:pic>
        <p:nvPicPr>
          <p:cNvPr id="22532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428750" y="1520825"/>
            <a:ext cx="39751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5"/>
          <p:cNvSpPr>
            <a:spLocks noChangeArrowheads="1"/>
          </p:cNvSpPr>
          <p:nvPr/>
        </p:nvSpPr>
        <p:spPr bwMode="auto">
          <a:xfrm>
            <a:off x="685800" y="4191000"/>
            <a:ext cx="7772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 the limit as u and v go to zero, this becomes exact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2534" name="Picture 18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790700" y="2036763"/>
            <a:ext cx="4175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9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809750" y="2578100"/>
            <a:ext cx="44735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2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257925" y="1271588"/>
            <a:ext cx="26574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4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828800" y="3135313"/>
            <a:ext cx="21939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828800" y="3621088"/>
            <a:ext cx="21494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31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563688" y="4679950"/>
            <a:ext cx="2755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16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 equation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Q:  how many unknowns and equations per pixel?</a:t>
            </a:r>
          </a:p>
        </p:txBody>
      </p:sp>
      <p:pic>
        <p:nvPicPr>
          <p:cNvPr id="23556" name="Picture 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54225" y="1219200"/>
            <a:ext cx="26876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790" name="Rectangle 6"/>
          <p:cNvSpPr>
            <a:spLocks noChangeArrowheads="1"/>
          </p:cNvSpPr>
          <p:nvPr/>
        </p:nvSpPr>
        <p:spPr bwMode="auto">
          <a:xfrm>
            <a:off x="685800" y="2133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02792" name="Rectangle 8"/>
          <p:cNvSpPr>
            <a:spLocks noChangeArrowheads="1"/>
          </p:cNvSpPr>
          <p:nvPr/>
        </p:nvSpPr>
        <p:spPr bwMode="auto">
          <a:xfrm>
            <a:off x="685800" y="2667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Intuitively, what does this constraint mean?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02793" name="Rectangle 9"/>
          <p:cNvSpPr>
            <a:spLocks noChangeArrowheads="1"/>
          </p:cNvSpPr>
          <p:nvPr/>
        </p:nvSpPr>
        <p:spPr bwMode="auto">
          <a:xfrm>
            <a:off x="685800" y="3124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component of the flow in the gradient direction is determined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component of the flow parallel to an edge is unknown</a:t>
            </a:r>
          </a:p>
        </p:txBody>
      </p:sp>
      <p:sp>
        <p:nvSpPr>
          <p:cNvPr id="502794" name="Rectangle 10"/>
          <p:cNvSpPr>
            <a:spLocks noChangeArrowheads="1"/>
          </p:cNvSpPr>
          <p:nvPr/>
        </p:nvSpPr>
        <p:spPr bwMode="auto">
          <a:xfrm>
            <a:off x="228600" y="4876800"/>
            <a:ext cx="62722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This explains the Barber Pole illusion</a:t>
            </a:r>
          </a:p>
          <a:p>
            <a:pPr marL="457200" lvl="1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5"/>
              </a:rPr>
              <a:t>http://www.sandlotscience.com/Ambiguous/Barberpole_Illusion.htm</a:t>
            </a:r>
            <a:endParaRPr lang="en-US" sz="16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457200" lvl="1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6"/>
              </a:rPr>
              <a:t>http://www.liv.ac.uk/~marcob/Trieste/barberpole.html</a:t>
            </a:r>
            <a:r>
              <a:rPr lang="en-US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02795" name="Text Box 11"/>
          <p:cNvSpPr txBox="1">
            <a:spLocks noChangeArrowheads="1"/>
          </p:cNvSpPr>
          <p:nvPr/>
        </p:nvSpPr>
        <p:spPr bwMode="auto">
          <a:xfrm>
            <a:off x="2346325" y="2251075"/>
            <a:ext cx="357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 unknowns, one equation</a:t>
            </a:r>
          </a:p>
        </p:txBody>
      </p:sp>
      <p:pic>
        <p:nvPicPr>
          <p:cNvPr id="502797" name="Picture 13" descr="250px-Barberspo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40386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4"/>
          <p:cNvSpPr>
            <a:spLocks noChangeArrowheads="1"/>
          </p:cNvSpPr>
          <p:nvPr/>
        </p:nvSpPr>
        <p:spPr bwMode="auto">
          <a:xfrm>
            <a:off x="5945188" y="6553200"/>
            <a:ext cx="3198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http://en.wikipedia.org/wiki/Barber's_pole</a:t>
            </a:r>
          </a:p>
        </p:txBody>
      </p:sp>
    </p:spTree>
    <p:extLst>
      <p:ext uri="{BB962C8B-B14F-4D97-AF65-F5344CB8AC3E}">
        <p14:creationId xmlns:p14="http://schemas.microsoft.com/office/powerpoint/2010/main" val="377886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0" grpId="0" build="p" autoUpdateAnimBg="0"/>
      <p:bldP spid="502792" grpId="0" build="p" autoUpdateAnimBg="0"/>
      <p:bldP spid="502793" grpId="0" build="p" autoUpdateAnimBg="0"/>
      <p:bldP spid="502794" grpId="0" build="p" autoUpdateAnimBg="0"/>
      <p:bldP spid="50279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Freeform 2"/>
          <p:cNvSpPr>
            <a:spLocks/>
          </p:cNvSpPr>
          <p:nvPr/>
        </p:nvSpPr>
        <p:spPr bwMode="auto">
          <a:xfrm rot="-1470704">
            <a:off x="2894013" y="2263775"/>
            <a:ext cx="1677987" cy="3181350"/>
          </a:xfrm>
          <a:custGeom>
            <a:avLst/>
            <a:gdLst>
              <a:gd name="T0" fmla="*/ 0 w 722"/>
              <a:gd name="T1" fmla="*/ 0 h 819"/>
              <a:gd name="T2" fmla="*/ 1131828 w 722"/>
              <a:gd name="T3" fmla="*/ 536052 h 819"/>
              <a:gd name="T4" fmla="*/ 1677987 w 722"/>
              <a:gd name="T5" fmla="*/ 3181350 h 819"/>
              <a:gd name="T6" fmla="*/ 0 60000 65536"/>
              <a:gd name="T7" fmla="*/ 0 60000 65536"/>
              <a:gd name="T8" fmla="*/ 0 60000 65536"/>
              <a:gd name="T9" fmla="*/ 0 w 722"/>
              <a:gd name="T10" fmla="*/ 0 h 819"/>
              <a:gd name="T11" fmla="*/ 722 w 722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05859" name="Freeform 3"/>
          <p:cNvSpPr>
            <a:spLocks/>
          </p:cNvSpPr>
          <p:nvPr/>
        </p:nvSpPr>
        <p:spPr bwMode="auto">
          <a:xfrm rot="-1470704">
            <a:off x="3922713" y="2403475"/>
            <a:ext cx="1677987" cy="3181350"/>
          </a:xfrm>
          <a:custGeom>
            <a:avLst/>
            <a:gdLst>
              <a:gd name="T0" fmla="*/ 0 w 722"/>
              <a:gd name="T1" fmla="*/ 0 h 819"/>
              <a:gd name="T2" fmla="*/ 1131828 w 722"/>
              <a:gd name="T3" fmla="*/ 536052 h 819"/>
              <a:gd name="T4" fmla="*/ 1677987 w 722"/>
              <a:gd name="T5" fmla="*/ 3181350 h 819"/>
              <a:gd name="T6" fmla="*/ 0 60000 65536"/>
              <a:gd name="T7" fmla="*/ 0 60000 65536"/>
              <a:gd name="T8" fmla="*/ 0 60000 65536"/>
              <a:gd name="T9" fmla="*/ 0 w 722"/>
              <a:gd name="T10" fmla="*/ 0 h 819"/>
              <a:gd name="T11" fmla="*/ 722 w 722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Aperture problem</a:t>
            </a:r>
          </a:p>
        </p:txBody>
      </p:sp>
    </p:spTree>
    <p:extLst>
      <p:ext uri="{BB962C8B-B14F-4D97-AF65-F5344CB8AC3E}">
        <p14:creationId xmlns:p14="http://schemas.microsoft.com/office/powerpoint/2010/main" val="259708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 animBg="1"/>
      <p:bldP spid="50585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Freeform 3"/>
          <p:cNvSpPr>
            <a:spLocks/>
          </p:cNvSpPr>
          <p:nvPr/>
        </p:nvSpPr>
        <p:spPr bwMode="auto">
          <a:xfrm rot="-1470704">
            <a:off x="2894013" y="2263775"/>
            <a:ext cx="1677987" cy="3181350"/>
          </a:xfrm>
          <a:custGeom>
            <a:avLst/>
            <a:gdLst>
              <a:gd name="T0" fmla="*/ 0 w 722"/>
              <a:gd name="T1" fmla="*/ 0 h 819"/>
              <a:gd name="T2" fmla="*/ 1131828 w 722"/>
              <a:gd name="T3" fmla="*/ 536052 h 819"/>
              <a:gd name="T4" fmla="*/ 1677987 w 722"/>
              <a:gd name="T5" fmla="*/ 3181350 h 819"/>
              <a:gd name="T6" fmla="*/ 0 60000 65536"/>
              <a:gd name="T7" fmla="*/ 0 60000 65536"/>
              <a:gd name="T8" fmla="*/ 0 60000 65536"/>
              <a:gd name="T9" fmla="*/ 0 w 722"/>
              <a:gd name="T10" fmla="*/ 0 h 819"/>
              <a:gd name="T11" fmla="*/ 722 w 722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04836" name="Freeform 4"/>
          <p:cNvSpPr>
            <a:spLocks/>
          </p:cNvSpPr>
          <p:nvPr/>
        </p:nvSpPr>
        <p:spPr bwMode="auto">
          <a:xfrm rot="-1470704">
            <a:off x="3922713" y="2403475"/>
            <a:ext cx="1677987" cy="3181350"/>
          </a:xfrm>
          <a:custGeom>
            <a:avLst/>
            <a:gdLst>
              <a:gd name="T0" fmla="*/ 0 w 722"/>
              <a:gd name="T1" fmla="*/ 0 h 819"/>
              <a:gd name="T2" fmla="*/ 1131828 w 722"/>
              <a:gd name="T3" fmla="*/ 536052 h 819"/>
              <a:gd name="T4" fmla="*/ 1677987 w 722"/>
              <a:gd name="T5" fmla="*/ 3181350 h 819"/>
              <a:gd name="T6" fmla="*/ 0 60000 65536"/>
              <a:gd name="T7" fmla="*/ 0 60000 65536"/>
              <a:gd name="T8" fmla="*/ 0 60000 65536"/>
              <a:gd name="T9" fmla="*/ 0 w 722"/>
              <a:gd name="T10" fmla="*/ 0 h 819"/>
              <a:gd name="T11" fmla="*/ 722 w 722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1790700" y="1295400"/>
            <a:ext cx="5346700" cy="5067300"/>
          </a:xfrm>
          <a:custGeom>
            <a:avLst/>
            <a:gdLst>
              <a:gd name="T0" fmla="*/ 661740770 w 21600"/>
              <a:gd name="T1" fmla="*/ 0 h 21600"/>
              <a:gd name="T2" fmla="*/ 193804253 w 21600"/>
              <a:gd name="T3" fmla="*/ 174078407 h 21600"/>
              <a:gd name="T4" fmla="*/ 0 w 21600"/>
              <a:gd name="T5" fmla="*/ 594387272 h 21600"/>
              <a:gd name="T6" fmla="*/ 193804253 w 21600"/>
              <a:gd name="T7" fmla="*/ 1014695960 h 21600"/>
              <a:gd name="T8" fmla="*/ 661740770 w 21600"/>
              <a:gd name="T9" fmla="*/ 1188774543 h 21600"/>
              <a:gd name="T10" fmla="*/ 1129676606 w 21600"/>
              <a:gd name="T11" fmla="*/ 1014695960 h 21600"/>
              <a:gd name="T12" fmla="*/ 1323481539 w 21600"/>
              <a:gd name="T13" fmla="*/ 594387272 h 21600"/>
              <a:gd name="T14" fmla="*/ 1129676606 w 21600"/>
              <a:gd name="T15" fmla="*/ 17407840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041" y="10800"/>
                </a:moveTo>
                <a:cubicBezTo>
                  <a:pt x="7041" y="12876"/>
                  <a:pt x="8724" y="14559"/>
                  <a:pt x="10800" y="14559"/>
                </a:cubicBezTo>
                <a:cubicBezTo>
                  <a:pt x="12876" y="14559"/>
                  <a:pt x="14559" y="12876"/>
                  <a:pt x="14559" y="10800"/>
                </a:cubicBezTo>
                <a:cubicBezTo>
                  <a:pt x="14559" y="8724"/>
                  <a:pt x="12876" y="7041"/>
                  <a:pt x="10800" y="7041"/>
                </a:cubicBezTo>
                <a:cubicBezTo>
                  <a:pt x="8724" y="7041"/>
                  <a:pt x="7041" y="8724"/>
                  <a:pt x="704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Aperture problem</a:t>
            </a:r>
          </a:p>
        </p:txBody>
      </p:sp>
    </p:spTree>
    <p:extLst>
      <p:ext uri="{BB962C8B-B14F-4D97-AF65-F5344CB8AC3E}">
        <p14:creationId xmlns:p14="http://schemas.microsoft.com/office/powerpoint/2010/main" val="151230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animBg="1"/>
      <p:bldP spid="50483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the aperture problem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smtClean="0"/>
              <a:t>How to get more equations for a pixel?</a:t>
            </a:r>
          </a:p>
          <a:p>
            <a:pPr lvl="1"/>
            <a:r>
              <a:rPr lang="en-US" sz="1800" smtClean="0"/>
              <a:t>Basic idea:  impose additional constraints</a:t>
            </a:r>
          </a:p>
          <a:p>
            <a:pPr lvl="2"/>
            <a:r>
              <a:rPr lang="en-US" sz="1600" smtClean="0"/>
              <a:t>most common is to assume that the flow field is smooth locally</a:t>
            </a:r>
          </a:p>
          <a:p>
            <a:pPr lvl="2"/>
            <a:r>
              <a:rPr lang="en-US" sz="1600" smtClean="0"/>
              <a:t>one method:  pretend the pixel’s neighbors have the same (u,v)</a:t>
            </a:r>
          </a:p>
          <a:p>
            <a:pPr lvl="3"/>
            <a:r>
              <a:rPr lang="en-US" sz="1400" smtClean="0"/>
              <a:t>If we use a 5x5 window, that gives us 25 equations per pixel!</a:t>
            </a:r>
          </a:p>
        </p:txBody>
      </p:sp>
      <p:pic>
        <p:nvPicPr>
          <p:cNvPr id="503825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544763" y="2646363"/>
            <a:ext cx="29892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408113" y="3403600"/>
            <a:ext cx="6130925" cy="2082800"/>
            <a:chOff x="887" y="1952"/>
            <a:chExt cx="3862" cy="1312"/>
          </a:xfrm>
        </p:grpSpPr>
        <p:pic>
          <p:nvPicPr>
            <p:cNvPr id="26630" name="Picture 20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05" y="3004"/>
              <a:ext cx="179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23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957" y="3005"/>
              <a:ext cx="12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25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36" y="3005"/>
              <a:ext cx="7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33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92" y="3185"/>
              <a:ext cx="34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3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094" y="3187"/>
              <a:ext cx="33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38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882" y="3185"/>
              <a:ext cx="2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40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887" y="1952"/>
              <a:ext cx="386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3514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Scale normalization</a:t>
            </a:r>
          </a:p>
        </p:txBody>
      </p:sp>
      <p:sp>
        <p:nvSpPr>
          <p:cNvPr id="254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The response of a derivative of Gaussian filter to a perfect step edge decreases as </a:t>
            </a:r>
            <a:r>
              <a:rPr lang="el-GR">
                <a:latin typeface="Times New Roman" charset="0"/>
                <a:cs typeface="Times New Roman" charset="0"/>
              </a:rPr>
              <a:t>σ</a:t>
            </a:r>
            <a:r>
              <a:rPr lang="en-US">
                <a:latin typeface="Arial" charset="0"/>
              </a:rPr>
              <a:t> increases</a:t>
            </a:r>
          </a:p>
          <a:p>
            <a:endParaRPr lang="en-US">
              <a:latin typeface="Arial" charset="0"/>
            </a:endParaRPr>
          </a:p>
        </p:txBody>
      </p:sp>
      <p:pic>
        <p:nvPicPr>
          <p:cNvPr id="254979" name="Picture 4" descr="deriv_shad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8514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0" name="Freeform 5"/>
          <p:cNvSpPr>
            <a:spLocks/>
          </p:cNvSpPr>
          <p:nvPr/>
        </p:nvSpPr>
        <p:spPr bwMode="auto">
          <a:xfrm>
            <a:off x="2895600" y="2493963"/>
            <a:ext cx="3810000" cy="2952750"/>
          </a:xfrm>
          <a:custGeom>
            <a:avLst/>
            <a:gdLst>
              <a:gd name="T0" fmla="*/ 0 w 2400"/>
              <a:gd name="T1" fmla="*/ 0 h 1872"/>
              <a:gd name="T2" fmla="*/ 2147483647 w 2400"/>
              <a:gd name="T3" fmla="*/ 0 h 1872"/>
              <a:gd name="T4" fmla="*/ 2147483647 w 2400"/>
              <a:gd name="T5" fmla="*/ 2147483647 h 1872"/>
              <a:gd name="T6" fmla="*/ 2147483647 w 2400"/>
              <a:gd name="T7" fmla="*/ 2147483647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2400"/>
              <a:gd name="T13" fmla="*/ 0 h 1872"/>
              <a:gd name="T14" fmla="*/ 2400 w 2400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0" h="1872">
                <a:moveTo>
                  <a:pt x="0" y="0"/>
                </a:moveTo>
                <a:lnTo>
                  <a:pt x="1200" y="0"/>
                </a:lnTo>
                <a:lnTo>
                  <a:pt x="1200" y="1872"/>
                </a:lnTo>
                <a:lnTo>
                  <a:pt x="2400" y="187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 flipH="1">
            <a:off x="4267200" y="3124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graphicFrame>
        <p:nvGraphicFramePr>
          <p:cNvPr id="13314" name="Object 7"/>
          <p:cNvGraphicFramePr>
            <a:graphicFrameLocks noChangeAspect="1"/>
          </p:cNvGraphicFramePr>
          <p:nvPr/>
        </p:nvGraphicFramePr>
        <p:xfrm>
          <a:off x="5257800" y="2711450"/>
          <a:ext cx="889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84" name="Equation" r:id="rId5" imgW="469900" imgH="419100" progId="Equation.3">
                  <p:embed/>
                </p:oleObj>
              </mc:Choice>
              <mc:Fallback>
                <p:oleObj name="Equation" r:id="rId5" imgW="469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11450"/>
                        <a:ext cx="889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42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RGB version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smtClean="0"/>
              <a:t>How to get more equations for a pixel?</a:t>
            </a:r>
          </a:p>
          <a:p>
            <a:pPr lvl="1"/>
            <a:r>
              <a:rPr lang="en-US" sz="1800" smtClean="0"/>
              <a:t>Basic idea:  impose additional constraints</a:t>
            </a:r>
          </a:p>
          <a:p>
            <a:pPr lvl="2"/>
            <a:r>
              <a:rPr lang="en-US" sz="1600" smtClean="0"/>
              <a:t>most common is to assume that the flow field is smooth locally</a:t>
            </a:r>
          </a:p>
          <a:p>
            <a:pPr lvl="2"/>
            <a:r>
              <a:rPr lang="en-US" sz="1600" smtClean="0"/>
              <a:t>one method:  pretend the pixel’s neighbors have the same (u,v)</a:t>
            </a:r>
          </a:p>
          <a:p>
            <a:pPr lvl="3"/>
            <a:r>
              <a:rPr lang="en-US" sz="1400" smtClean="0"/>
              <a:t>If we use a 5x5 window, that gives us 25*3 equations per pixel!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03313" y="2971800"/>
            <a:ext cx="6511925" cy="2957513"/>
            <a:chOff x="695" y="2014"/>
            <a:chExt cx="4102" cy="1863"/>
          </a:xfrm>
        </p:grpSpPr>
        <p:pic>
          <p:nvPicPr>
            <p:cNvPr id="27655" name="Picture 6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05" y="3600"/>
              <a:ext cx="179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7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57" y="3601"/>
              <a:ext cx="12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8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36" y="3601"/>
              <a:ext cx="7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2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882" y="3781"/>
              <a:ext cx="2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14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90" y="3767"/>
              <a:ext cx="34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Picture 15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096" y="3769"/>
              <a:ext cx="333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Picture 17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95" y="2014"/>
              <a:ext cx="4102" cy="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3" name="Picture 2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2057400" y="2652713"/>
            <a:ext cx="46482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1958" name="Text Box 22"/>
          <p:cNvSpPr txBox="1">
            <a:spLocks noChangeArrowheads="1"/>
          </p:cNvSpPr>
          <p:nvPr/>
        </p:nvSpPr>
        <p:spPr bwMode="auto">
          <a:xfrm>
            <a:off x="541338" y="5851525"/>
            <a:ext cx="487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Note that RGB is not enough to disambiguate </a:t>
            </a:r>
            <a:b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because R, G &amp; B are correlated</a:t>
            </a:r>
            <a:b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Just provides better gradient</a:t>
            </a:r>
          </a:p>
        </p:txBody>
      </p:sp>
    </p:spTree>
    <p:extLst>
      <p:ext uri="{BB962C8B-B14F-4D97-AF65-F5344CB8AC3E}">
        <p14:creationId xmlns:p14="http://schemas.microsoft.com/office/powerpoint/2010/main" val="328078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5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Lukas-Kanade flow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Prob:  we have more equations than unknowns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524000" y="1420813"/>
            <a:ext cx="1592263" cy="484187"/>
            <a:chOff x="1680" y="945"/>
            <a:chExt cx="1003" cy="305"/>
          </a:xfrm>
        </p:grpSpPr>
        <p:pic>
          <p:nvPicPr>
            <p:cNvPr id="28694" name="Picture 23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5" name="Picture 24" descr="Edittex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6" name="Picture 26" descr="Edittex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7" name="Picture 28" descr="Edittex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571750" y="3213100"/>
            <a:ext cx="1866900" cy="139700"/>
            <a:chOff x="1620" y="2024"/>
            <a:chExt cx="1176" cy="88"/>
          </a:xfrm>
        </p:grpSpPr>
        <p:pic>
          <p:nvPicPr>
            <p:cNvPr id="28691" name="Picture 30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620" y="2024"/>
              <a:ext cx="21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2" name="Picture 31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093" y="2025"/>
              <a:ext cx="21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3" name="Picture 34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585" y="2024"/>
              <a:ext cx="21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85800" y="3960813"/>
            <a:ext cx="8001000" cy="2592387"/>
            <a:chOff x="432" y="2495"/>
            <a:chExt cx="5040" cy="1633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769" y="2495"/>
              <a:ext cx="3503" cy="817"/>
              <a:chOff x="769" y="1919"/>
              <a:chExt cx="3503" cy="817"/>
            </a:xfrm>
          </p:grpSpPr>
          <p:pic>
            <p:nvPicPr>
              <p:cNvPr id="28688" name="Picture 15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769" y="1919"/>
                <a:ext cx="3503" cy="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9" name="Picture 17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1440" y="2547"/>
                <a:ext cx="427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90" name="Picture 19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3677" y="2542"/>
                <a:ext cx="3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687" name="Rectangle 38"/>
            <p:cNvSpPr>
              <a:spLocks noChangeArrowheads="1"/>
            </p:cNvSpPr>
            <p:nvPr/>
          </p:nvSpPr>
          <p:spPr bwMode="auto">
            <a:xfrm>
              <a:off x="432" y="3504"/>
              <a:ext cx="504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The summations are over all pixels in the K x K window</a:t>
              </a:r>
            </a:p>
            <a:p>
              <a:pPr marL="742950" lvl="1" indent="-28575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This technique was first proposed by Lukas &amp; Kanade (1981)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685800" y="1374775"/>
            <a:ext cx="7772400" cy="1139825"/>
            <a:chOff x="432" y="866"/>
            <a:chExt cx="4896" cy="718"/>
          </a:xfrm>
        </p:grpSpPr>
        <p:pic>
          <p:nvPicPr>
            <p:cNvPr id="28683" name="Picture 41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020" y="866"/>
              <a:ext cx="182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4" name="Line 42"/>
            <p:cNvSpPr>
              <a:spLocks noChangeShapeType="1"/>
            </p:cNvSpPr>
            <p:nvPr/>
          </p:nvSpPr>
          <p:spPr bwMode="auto">
            <a:xfrm>
              <a:off x="2208" y="100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85" name="Rectangle 43"/>
            <p:cNvSpPr>
              <a:spLocks noChangeArrowheads="1"/>
            </p:cNvSpPr>
            <p:nvPr/>
          </p:nvSpPr>
          <p:spPr bwMode="auto">
            <a:xfrm>
              <a:off x="432" y="1287"/>
              <a:ext cx="489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rtl="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Solution:  solve least squares problem</a:t>
              </a: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685800" y="2389188"/>
            <a:ext cx="7772400" cy="758825"/>
            <a:chOff x="432" y="1505"/>
            <a:chExt cx="4896" cy="478"/>
          </a:xfrm>
        </p:grpSpPr>
        <p:pic>
          <p:nvPicPr>
            <p:cNvPr id="28681" name="Picture 32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447" y="1761"/>
              <a:ext cx="145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2" name="Rectangle 45"/>
            <p:cNvSpPr>
              <a:spLocks noChangeArrowheads="1"/>
            </p:cNvSpPr>
            <p:nvPr/>
          </p:nvSpPr>
          <p:spPr bwMode="auto">
            <a:xfrm>
              <a:off x="432" y="1505"/>
              <a:ext cx="4896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minimum least squares solution given by solution (in d) of: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71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smtClean="0">
                <a:solidFill>
                  <a:schemeClr val="tx1"/>
                </a:solidFill>
              </a:rPr>
              <a:t>Aperture Problem and Normal Flow</a:t>
            </a:r>
          </a:p>
        </p:txBody>
      </p:sp>
      <p:sp>
        <p:nvSpPr>
          <p:cNvPr id="205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2054" name="Freeform 3"/>
          <p:cNvSpPr>
            <a:spLocks/>
          </p:cNvSpPr>
          <p:nvPr/>
        </p:nvSpPr>
        <p:spPr bwMode="auto">
          <a:xfrm rot="-1470704">
            <a:off x="1558925" y="2060575"/>
            <a:ext cx="823913" cy="1722438"/>
          </a:xfrm>
          <a:custGeom>
            <a:avLst/>
            <a:gdLst>
              <a:gd name="T0" fmla="*/ 0 w 722"/>
              <a:gd name="T1" fmla="*/ 0 h 819"/>
              <a:gd name="T2" fmla="*/ 555742 w 722"/>
              <a:gd name="T3" fmla="*/ 290228 h 819"/>
              <a:gd name="T4" fmla="*/ 823913 w 722"/>
              <a:gd name="T5" fmla="*/ 1722438 h 819"/>
              <a:gd name="T6" fmla="*/ 0 60000 65536"/>
              <a:gd name="T7" fmla="*/ 0 60000 65536"/>
              <a:gd name="T8" fmla="*/ 0 60000 65536"/>
              <a:gd name="T9" fmla="*/ 0 w 722"/>
              <a:gd name="T10" fmla="*/ 0 h 819"/>
              <a:gd name="T11" fmla="*/ 722 w 722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5" name="Freeform 4"/>
          <p:cNvSpPr>
            <a:spLocks/>
          </p:cNvSpPr>
          <p:nvPr/>
        </p:nvSpPr>
        <p:spPr bwMode="auto">
          <a:xfrm rot="-1470704">
            <a:off x="2063750" y="2136775"/>
            <a:ext cx="825500" cy="1722438"/>
          </a:xfrm>
          <a:custGeom>
            <a:avLst/>
            <a:gdLst>
              <a:gd name="T0" fmla="*/ 0 w 722"/>
              <a:gd name="T1" fmla="*/ 0 h 819"/>
              <a:gd name="T2" fmla="*/ 556812 w 722"/>
              <a:gd name="T3" fmla="*/ 290228 h 819"/>
              <a:gd name="T4" fmla="*/ 825500 w 722"/>
              <a:gd name="T5" fmla="*/ 1722438 h 819"/>
              <a:gd name="T6" fmla="*/ 0 60000 65536"/>
              <a:gd name="T7" fmla="*/ 0 60000 65536"/>
              <a:gd name="T8" fmla="*/ 0 60000 65536"/>
              <a:gd name="T9" fmla="*/ 0 w 722"/>
              <a:gd name="T10" fmla="*/ 0 h 819"/>
              <a:gd name="T11" fmla="*/ 722 w 722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6" name="AutoShape 5"/>
          <p:cNvSpPr>
            <a:spLocks noChangeArrowheads="1"/>
          </p:cNvSpPr>
          <p:nvPr/>
        </p:nvSpPr>
        <p:spPr bwMode="auto">
          <a:xfrm>
            <a:off x="1016000" y="1536700"/>
            <a:ext cx="2628900" cy="2743200"/>
          </a:xfrm>
          <a:custGeom>
            <a:avLst/>
            <a:gdLst>
              <a:gd name="T0" fmla="*/ 159979522 w 21600"/>
              <a:gd name="T1" fmla="*/ 0 h 21600"/>
              <a:gd name="T2" fmla="*/ 46853203 w 21600"/>
              <a:gd name="T3" fmla="*/ 51016024 h 21600"/>
              <a:gd name="T4" fmla="*/ 0 w 21600"/>
              <a:gd name="T5" fmla="*/ 174193200 h 21600"/>
              <a:gd name="T6" fmla="*/ 46853203 w 21600"/>
              <a:gd name="T7" fmla="*/ 297370265 h 21600"/>
              <a:gd name="T8" fmla="*/ 159979522 w 21600"/>
              <a:gd name="T9" fmla="*/ 348386401 h 21600"/>
              <a:gd name="T10" fmla="*/ 273105734 w 21600"/>
              <a:gd name="T11" fmla="*/ 297370265 h 21600"/>
              <a:gd name="T12" fmla="*/ 319959043 w 21600"/>
              <a:gd name="T13" fmla="*/ 174193200 h 21600"/>
              <a:gd name="T14" fmla="*/ 273105734 w 21600"/>
              <a:gd name="T15" fmla="*/ 5101602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041" y="10800"/>
                </a:moveTo>
                <a:cubicBezTo>
                  <a:pt x="7041" y="12876"/>
                  <a:pt x="8724" y="14559"/>
                  <a:pt x="10800" y="14559"/>
                </a:cubicBezTo>
                <a:cubicBezTo>
                  <a:pt x="12876" y="14559"/>
                  <a:pt x="14559" y="12876"/>
                  <a:pt x="14559" y="10800"/>
                </a:cubicBezTo>
                <a:cubicBezTo>
                  <a:pt x="14559" y="8724"/>
                  <a:pt x="12876" y="7041"/>
                  <a:pt x="10800" y="7041"/>
                </a:cubicBezTo>
                <a:cubicBezTo>
                  <a:pt x="8724" y="7041"/>
                  <a:pt x="7041" y="8724"/>
                  <a:pt x="704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7" name="Line 6"/>
          <p:cNvSpPr>
            <a:spLocks noChangeShapeType="1"/>
          </p:cNvSpPr>
          <p:nvPr/>
        </p:nvSpPr>
        <p:spPr bwMode="auto">
          <a:xfrm>
            <a:off x="2801938" y="2849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8" name="Line 7"/>
          <p:cNvSpPr>
            <a:spLocks noChangeShapeType="1"/>
          </p:cNvSpPr>
          <p:nvPr/>
        </p:nvSpPr>
        <p:spPr bwMode="auto">
          <a:xfrm flipV="1">
            <a:off x="2152650" y="2527300"/>
            <a:ext cx="319088" cy="212725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9" name="Line 8"/>
          <p:cNvSpPr>
            <a:spLocks noChangeShapeType="1"/>
          </p:cNvSpPr>
          <p:nvPr/>
        </p:nvSpPr>
        <p:spPr bwMode="auto">
          <a:xfrm flipV="1">
            <a:off x="2233613" y="2636838"/>
            <a:ext cx="319087" cy="212725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 flipV="1">
            <a:off x="2308225" y="2754313"/>
            <a:ext cx="319088" cy="212725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flipV="1">
            <a:off x="2382838" y="2870200"/>
            <a:ext cx="319087" cy="212725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2459038" y="2987675"/>
            <a:ext cx="317500" cy="212725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218113" y="1989138"/>
          <a:ext cx="277971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14" name="Equation" r:id="rId3" imgW="1054080" imgH="457200" progId="Equation.3">
                  <p:embed/>
                </p:oleObj>
              </mc:Choice>
              <mc:Fallback>
                <p:oleObj name="Equation" r:id="rId3" imgW="1054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1989138"/>
                        <a:ext cx="2779712" cy="11969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Rectangle 13"/>
          <p:cNvSpPr>
            <a:spLocks noChangeArrowheads="1"/>
          </p:cNvSpPr>
          <p:nvPr/>
        </p:nvSpPr>
        <p:spPr bwMode="auto">
          <a:xfrm>
            <a:off x="3486150" y="1449388"/>
            <a:ext cx="33670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The gradient constraint:</a:t>
            </a:r>
          </a:p>
        </p:txBody>
      </p:sp>
      <p:sp>
        <p:nvSpPr>
          <p:cNvPr id="2064" name="Rectangle 14"/>
          <p:cNvSpPr>
            <a:spLocks noChangeArrowheads="1"/>
          </p:cNvSpPr>
          <p:nvPr/>
        </p:nvSpPr>
        <p:spPr bwMode="auto">
          <a:xfrm>
            <a:off x="3714750" y="3240088"/>
            <a:ext cx="41878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Defines a line in the </a:t>
            </a: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(u,v)</a:t>
            </a: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space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933700" y="3670300"/>
            <a:ext cx="4970463" cy="3022600"/>
            <a:chOff x="1848" y="2312"/>
            <a:chExt cx="3131" cy="1904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848" y="2544"/>
              <a:ext cx="3131" cy="1672"/>
              <a:chOff x="1848" y="2544"/>
              <a:chExt cx="3131" cy="1672"/>
            </a:xfrm>
          </p:grpSpPr>
          <p:sp>
            <p:nvSpPr>
              <p:cNvPr id="2071" name="Line 17"/>
              <p:cNvSpPr>
                <a:spLocks noChangeShapeType="1"/>
              </p:cNvSpPr>
              <p:nvPr/>
            </p:nvSpPr>
            <p:spPr bwMode="auto">
              <a:xfrm>
                <a:off x="2432" y="2616"/>
                <a:ext cx="0" cy="14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72" name="Line 18"/>
              <p:cNvSpPr>
                <a:spLocks noChangeShapeType="1"/>
              </p:cNvSpPr>
              <p:nvPr/>
            </p:nvSpPr>
            <p:spPr bwMode="auto">
              <a:xfrm>
                <a:off x="1848" y="3488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73" name="Line 19"/>
              <p:cNvSpPr>
                <a:spLocks noChangeShapeType="1"/>
              </p:cNvSpPr>
              <p:nvPr/>
            </p:nvSpPr>
            <p:spPr bwMode="auto">
              <a:xfrm>
                <a:off x="2274" y="2768"/>
                <a:ext cx="982" cy="1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74" name="Rectangle 20"/>
              <p:cNvSpPr>
                <a:spLocks noChangeArrowheads="1"/>
              </p:cNvSpPr>
              <p:nvPr/>
            </p:nvSpPr>
            <p:spPr bwMode="auto">
              <a:xfrm>
                <a:off x="4756" y="3441"/>
                <a:ext cx="223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rPr>
                  <a:t>u</a:t>
                </a: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75" name="Rectangle 21"/>
              <p:cNvSpPr>
                <a:spLocks noChangeArrowheads="1"/>
              </p:cNvSpPr>
              <p:nvPr/>
            </p:nvSpPr>
            <p:spPr bwMode="auto">
              <a:xfrm>
                <a:off x="2436" y="2544"/>
                <a:ext cx="201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rPr>
                  <a:t>v</a:t>
                </a: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2600" y="2312"/>
              <a:ext cx="752" cy="880"/>
            </a:xfrm>
            <a:custGeom>
              <a:avLst/>
              <a:gdLst>
                <a:gd name="T0" fmla="*/ 0 w 752"/>
                <a:gd name="T1" fmla="*/ 880 h 880"/>
                <a:gd name="T2" fmla="*/ 600 w 752"/>
                <a:gd name="T3" fmla="*/ 536 h 880"/>
                <a:gd name="T4" fmla="*/ 752 w 752"/>
                <a:gd name="T5" fmla="*/ 0 h 880"/>
                <a:gd name="T6" fmla="*/ 0 60000 65536"/>
                <a:gd name="T7" fmla="*/ 0 60000 65536"/>
                <a:gd name="T8" fmla="*/ 0 60000 65536"/>
                <a:gd name="T9" fmla="*/ 0 w 752"/>
                <a:gd name="T10" fmla="*/ 0 h 880"/>
                <a:gd name="T11" fmla="*/ 752 w 752"/>
                <a:gd name="T12" fmla="*/ 880 h 8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" h="880">
                  <a:moveTo>
                    <a:pt x="0" y="880"/>
                  </a:moveTo>
                  <a:cubicBezTo>
                    <a:pt x="237" y="781"/>
                    <a:pt x="475" y="682"/>
                    <a:pt x="600" y="536"/>
                  </a:cubicBezTo>
                  <a:cubicBezTo>
                    <a:pt x="725" y="390"/>
                    <a:pt x="727" y="89"/>
                    <a:pt x="752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066" name="Line 23"/>
          <p:cNvSpPr>
            <a:spLocks noChangeShapeType="1"/>
          </p:cNvSpPr>
          <p:nvPr/>
        </p:nvSpPr>
        <p:spPr bwMode="auto">
          <a:xfrm flipV="1">
            <a:off x="3848100" y="5270500"/>
            <a:ext cx="368300" cy="27940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47688" y="5199063"/>
          <a:ext cx="2544762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15" name="Equation" r:id="rId5" imgW="965160" imgH="444240" progId="Equation.3">
                  <p:embed/>
                </p:oleObj>
              </mc:Choice>
              <mc:Fallback>
                <p:oleObj name="Equation" r:id="rId5" imgW="965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5199063"/>
                        <a:ext cx="2544762" cy="11636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Rectangle 25"/>
          <p:cNvSpPr>
            <a:spLocks noChangeArrowheads="1"/>
          </p:cNvSpPr>
          <p:nvPr/>
        </p:nvSpPr>
        <p:spPr bwMode="auto">
          <a:xfrm>
            <a:off x="222250" y="4586288"/>
            <a:ext cx="20034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Normal Flow:</a:t>
            </a:r>
          </a:p>
        </p:txBody>
      </p:sp>
      <p:sp>
        <p:nvSpPr>
          <p:cNvPr id="2068" name="Freeform 26"/>
          <p:cNvSpPr>
            <a:spLocks/>
          </p:cNvSpPr>
          <p:nvPr/>
        </p:nvSpPr>
        <p:spPr bwMode="auto">
          <a:xfrm>
            <a:off x="2082800" y="4851400"/>
            <a:ext cx="1803400" cy="546100"/>
          </a:xfrm>
          <a:custGeom>
            <a:avLst/>
            <a:gdLst>
              <a:gd name="T0" fmla="*/ 0 w 1136"/>
              <a:gd name="T1" fmla="*/ 0 h 344"/>
              <a:gd name="T2" fmla="*/ 1803400 w 1136"/>
              <a:gd name="T3" fmla="*/ 546100 h 344"/>
              <a:gd name="T4" fmla="*/ 0 60000 65536"/>
              <a:gd name="T5" fmla="*/ 0 60000 65536"/>
              <a:gd name="T6" fmla="*/ 0 w 1136"/>
              <a:gd name="T7" fmla="*/ 0 h 344"/>
              <a:gd name="T8" fmla="*/ 1136 w 1136"/>
              <a:gd name="T9" fmla="*/ 344 h 3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6" h="344">
                <a:moveTo>
                  <a:pt x="0" y="0"/>
                </a:moveTo>
                <a:cubicBezTo>
                  <a:pt x="473" y="143"/>
                  <a:pt x="947" y="287"/>
                  <a:pt x="1136" y="344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5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Combining Local Constraints</a:t>
            </a:r>
          </a:p>
        </p:txBody>
      </p:sp>
      <p:sp>
        <p:nvSpPr>
          <p:cNvPr id="3078" name="Line 3"/>
          <p:cNvSpPr>
            <a:spLocks noChangeShapeType="1"/>
          </p:cNvSpPr>
          <p:nvPr/>
        </p:nvSpPr>
        <p:spPr bwMode="auto">
          <a:xfrm>
            <a:off x="863600" y="2247900"/>
            <a:ext cx="0" cy="19685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9" name="Line 4"/>
          <p:cNvSpPr>
            <a:spLocks noChangeShapeType="1"/>
          </p:cNvSpPr>
          <p:nvPr/>
        </p:nvSpPr>
        <p:spPr bwMode="auto">
          <a:xfrm>
            <a:off x="863600" y="4203700"/>
            <a:ext cx="2768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8613" name="Line 5"/>
          <p:cNvSpPr>
            <a:spLocks noChangeShapeType="1"/>
          </p:cNvSpPr>
          <p:nvPr/>
        </p:nvSpPr>
        <p:spPr bwMode="auto">
          <a:xfrm>
            <a:off x="711200" y="2590800"/>
            <a:ext cx="3073400" cy="1905000"/>
          </a:xfrm>
          <a:prstGeom prst="line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8614" name="Line 6"/>
          <p:cNvSpPr>
            <a:spLocks noChangeShapeType="1"/>
          </p:cNvSpPr>
          <p:nvPr/>
        </p:nvSpPr>
        <p:spPr bwMode="auto">
          <a:xfrm flipV="1">
            <a:off x="876300" y="3200400"/>
            <a:ext cx="800100" cy="9779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3794125" y="4283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u</a:t>
            </a:r>
          </a:p>
        </p:txBody>
      </p:sp>
      <p:sp>
        <p:nvSpPr>
          <p:cNvPr id="3083" name="Text Box 8"/>
          <p:cNvSpPr txBox="1">
            <a:spLocks noChangeArrowheads="1"/>
          </p:cNvSpPr>
          <p:nvPr/>
        </p:nvSpPr>
        <p:spPr bwMode="auto">
          <a:xfrm>
            <a:off x="581025" y="2174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v</a:t>
            </a:r>
          </a:p>
        </p:txBody>
      </p:sp>
      <p:sp>
        <p:nvSpPr>
          <p:cNvPr id="708617" name="Line 9"/>
          <p:cNvSpPr>
            <a:spLocks noChangeShapeType="1"/>
          </p:cNvSpPr>
          <p:nvPr/>
        </p:nvSpPr>
        <p:spPr bwMode="auto">
          <a:xfrm>
            <a:off x="165100" y="2921000"/>
            <a:ext cx="4445000" cy="146050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8618" name="Line 10"/>
          <p:cNvSpPr>
            <a:spLocks noChangeShapeType="1"/>
          </p:cNvSpPr>
          <p:nvPr/>
        </p:nvSpPr>
        <p:spPr bwMode="auto">
          <a:xfrm flipV="1">
            <a:off x="889000" y="3683000"/>
            <a:ext cx="1549400" cy="482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86" name="Line 11"/>
          <p:cNvSpPr>
            <a:spLocks noChangeShapeType="1"/>
          </p:cNvSpPr>
          <p:nvPr/>
        </p:nvSpPr>
        <p:spPr bwMode="auto">
          <a:xfrm>
            <a:off x="406400" y="3632200"/>
            <a:ext cx="4648200" cy="495300"/>
          </a:xfrm>
          <a:prstGeom prst="line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8620" name="Line 12"/>
          <p:cNvSpPr>
            <a:spLocks noChangeShapeType="1"/>
          </p:cNvSpPr>
          <p:nvPr/>
        </p:nvSpPr>
        <p:spPr bwMode="auto">
          <a:xfrm flipV="1">
            <a:off x="889000" y="3848100"/>
            <a:ext cx="1981200" cy="3175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08621" name="Object 2"/>
          <p:cNvGraphicFramePr>
            <a:graphicFrameLocks noChangeAspect="1"/>
          </p:cNvGraphicFramePr>
          <p:nvPr/>
        </p:nvGraphicFramePr>
        <p:xfrm>
          <a:off x="6051550" y="2381250"/>
          <a:ext cx="1930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6" name="Equation" r:id="rId3" imgW="850680" imgH="241200" progId="Equation.3">
                  <p:embed/>
                </p:oleObj>
              </mc:Choice>
              <mc:Fallback>
                <p:oleObj name="Equation" r:id="rId3" imgW="850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2381250"/>
                        <a:ext cx="19304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8622" name="Object 3"/>
          <p:cNvGraphicFramePr>
            <a:graphicFrameLocks noChangeAspect="1"/>
          </p:cNvGraphicFramePr>
          <p:nvPr/>
        </p:nvGraphicFramePr>
        <p:xfrm>
          <a:off x="6051550" y="2952750"/>
          <a:ext cx="20828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7" name="Equation" r:id="rId5" imgW="888840" imgH="241200" progId="Equation.3">
                  <p:embed/>
                </p:oleObj>
              </mc:Choice>
              <mc:Fallback>
                <p:oleObj name="Equation" r:id="rId5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2952750"/>
                        <a:ext cx="208280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8623" name="Object 4"/>
          <p:cNvGraphicFramePr>
            <a:graphicFrameLocks noChangeAspect="1"/>
          </p:cNvGraphicFramePr>
          <p:nvPr/>
        </p:nvGraphicFramePr>
        <p:xfrm>
          <a:off x="6030913" y="3575050"/>
          <a:ext cx="20986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8" name="Equation" r:id="rId7" imgW="876240" imgH="241200" progId="Equation.3">
                  <p:embed/>
                </p:oleObj>
              </mc:Choice>
              <mc:Fallback>
                <p:oleObj name="Equation" r:id="rId7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3575050"/>
                        <a:ext cx="2098675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689725" y="4219575"/>
            <a:ext cx="6143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71755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3" grpId="0" animBg="1"/>
      <p:bldP spid="708614" grpId="0" animBg="1"/>
      <p:bldP spid="708617" grpId="0" animBg="1"/>
      <p:bldP spid="708618" grpId="0" animBg="1"/>
      <p:bldP spid="708620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Conditions for solvability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pPr lvl="1"/>
            <a:r>
              <a:rPr lang="en-US" smtClean="0"/>
              <a:t>Optimal (u, v) satisfies Lucas-Kanade equation</a:t>
            </a:r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685800" y="33528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When is This Solvable?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en-US" sz="2000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 should be invertible 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en-US" sz="2000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 should not be too small due to noise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eigenvalues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and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of A</a:t>
            </a:r>
            <a:r>
              <a:rPr lang="en-US" sz="2000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 should not be too small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en-US" sz="2000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 should be well-conditioned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/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should not be too large (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= larger eigenvalue)</a:t>
            </a:r>
          </a:p>
          <a:p>
            <a: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en-US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 is solvable when there is no aperture problem</a:t>
            </a:r>
            <a:endParaRPr lang="en-US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20788" y="1600200"/>
            <a:ext cx="5561012" cy="1296988"/>
            <a:chOff x="769" y="1919"/>
            <a:chExt cx="3503" cy="817"/>
          </a:xfrm>
        </p:grpSpPr>
        <p:pic>
          <p:nvPicPr>
            <p:cNvPr id="29703" name="Picture 11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12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13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2" name="Picture 2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22313" y="6018213"/>
            <a:ext cx="743108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3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3" grpId="0" build="p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Eigenvectors of A</a:t>
            </a:r>
            <a:r>
              <a:rPr lang="en-US" baseline="30000"/>
              <a:t>T</a:t>
            </a:r>
            <a:r>
              <a:rPr lang="en-US"/>
              <a:t>A</a:t>
            </a:r>
          </a:p>
        </p:txBody>
      </p:sp>
      <p:pic>
        <p:nvPicPr>
          <p:cNvPr id="1661955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990600"/>
            <a:ext cx="74310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1959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Recall the Harris corner detector:</a:t>
            </a:r>
            <a:r>
              <a:rPr lang="en-US" sz="2800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M = A</a:t>
            </a:r>
            <a:r>
              <a:rPr lang="en-US" sz="2800" i="1" kern="1200" baseline="300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</a:t>
            </a:r>
            <a:r>
              <a:rPr lang="en-US" sz="2800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</a:t>
            </a: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is the </a:t>
            </a:r>
            <a:r>
              <a:rPr lang="en-US" sz="2800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second moment matrix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The eigenvectors and eigenvalues of </a:t>
            </a:r>
            <a:r>
              <a:rPr lang="en-US" sz="2800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</a:t>
            </a: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relate to edge direction and magnitude 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The eigenvector associated with the larger eigenvalue points in the direction of fastest intensity change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The other eigenvector is orthogonal to it</a:t>
            </a:r>
          </a:p>
        </p:txBody>
      </p:sp>
    </p:spTree>
    <p:extLst>
      <p:ext uri="{BB962C8B-B14F-4D97-AF65-F5344CB8AC3E}">
        <p14:creationId xmlns:p14="http://schemas.microsoft.com/office/powerpoint/2010/main" val="298451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959" grpId="0" build="p" bldLvl="2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AutoShape 2"/>
          <p:cNvSpPr>
            <a:spLocks noChangeArrowheads="1"/>
          </p:cNvSpPr>
          <p:nvPr/>
        </p:nvSpPr>
        <p:spPr bwMode="auto">
          <a:xfrm>
            <a:off x="838200" y="5410200"/>
            <a:ext cx="3124200" cy="533400"/>
          </a:xfrm>
          <a:prstGeom prst="rightArrowCallout">
            <a:avLst>
              <a:gd name="adj1" fmla="val 25000"/>
              <a:gd name="adj2" fmla="val 24093"/>
              <a:gd name="adj3" fmla="val 95043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eigenvalues</a:t>
            </a:r>
            <a:endParaRPr lang="ru-RU"/>
          </a:p>
        </p:txBody>
      </p:sp>
      <p:sp>
        <p:nvSpPr>
          <p:cNvPr id="1799172" name="Rectangle 4"/>
          <p:cNvSpPr>
            <a:spLocks noChangeArrowheads="1"/>
          </p:cNvSpPr>
          <p:nvPr/>
        </p:nvSpPr>
        <p:spPr bwMode="auto">
          <a:xfrm>
            <a:off x="4038600" y="20574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73" name="Rectangle 5"/>
          <p:cNvSpPr>
            <a:spLocks noChangeArrowheads="1"/>
          </p:cNvSpPr>
          <p:nvPr/>
        </p:nvSpPr>
        <p:spPr bwMode="auto">
          <a:xfrm>
            <a:off x="7772400" y="6400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1</a:t>
            </a:r>
            <a:endParaRPr lang="ru-RU" sz="2400" kern="1200" baseline="-250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74" name="Rectangle 6"/>
          <p:cNvSpPr>
            <a:spLocks noChangeArrowheads="1"/>
          </p:cNvSpPr>
          <p:nvPr/>
        </p:nvSpPr>
        <p:spPr bwMode="auto">
          <a:xfrm>
            <a:off x="3124200" y="2133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2</a:t>
            </a:r>
            <a:endParaRPr lang="ru-RU" sz="2400" kern="1200" baseline="-250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75" name="Freeform 7"/>
          <p:cNvSpPr>
            <a:spLocks/>
          </p:cNvSpPr>
          <p:nvPr/>
        </p:nvSpPr>
        <p:spPr bwMode="auto">
          <a:xfrm>
            <a:off x="4495800" y="2057400"/>
            <a:ext cx="3886200" cy="3937000"/>
          </a:xfrm>
          <a:custGeom>
            <a:avLst/>
            <a:gdLst/>
            <a:ahLst/>
            <a:cxnLst>
              <a:cxn ang="0">
                <a:pos x="0" y="1920"/>
              </a:cxn>
              <a:cxn ang="0">
                <a:pos x="672" y="0"/>
              </a:cxn>
              <a:cxn ang="0">
                <a:pos x="2448" y="0"/>
              </a:cxn>
              <a:cxn ang="0">
                <a:pos x="2448" y="1872"/>
              </a:cxn>
              <a:cxn ang="0">
                <a:pos x="555" y="2480"/>
              </a:cxn>
              <a:cxn ang="0">
                <a:pos x="0" y="1920"/>
              </a:cxn>
            </a:cxnLst>
            <a:rect l="0" t="0" r="r" b="b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76" name="AutoShape 8"/>
          <p:cNvSpPr>
            <a:spLocks noChangeArrowheads="1"/>
          </p:cNvSpPr>
          <p:nvPr/>
        </p:nvSpPr>
        <p:spPr bwMode="auto">
          <a:xfrm>
            <a:off x="4038600" y="46482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77" name="Rectangle 9"/>
          <p:cNvSpPr>
            <a:spLocks noChangeArrowheads="1"/>
          </p:cNvSpPr>
          <p:nvPr/>
        </p:nvSpPr>
        <p:spPr bwMode="auto">
          <a:xfrm>
            <a:off x="5562600" y="2667000"/>
            <a:ext cx="266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“Corner”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</a:b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</a:b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2</a:t>
            </a:r>
            <a:endParaRPr lang="ru-RU" sz="2000" kern="12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78" name="Rectangle 10"/>
          <p:cNvSpPr>
            <a:spLocks noChangeArrowheads="1"/>
          </p:cNvSpPr>
          <p:nvPr/>
        </p:nvSpPr>
        <p:spPr bwMode="auto">
          <a:xfrm>
            <a:off x="914400" y="5410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are small</a:t>
            </a:r>
            <a:endParaRPr lang="ru-RU" sz="2000" kern="12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79" name="Rectangle 11"/>
          <p:cNvSpPr>
            <a:spLocks noChangeArrowheads="1"/>
          </p:cNvSpPr>
          <p:nvPr/>
        </p:nvSpPr>
        <p:spPr bwMode="auto">
          <a:xfrm>
            <a:off x="7162800" y="54102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“Edge” 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</a:b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2</a:t>
            </a:r>
            <a:endParaRPr lang="ru-RU" sz="2000" kern="12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80" name="Rectangle 12"/>
          <p:cNvSpPr>
            <a:spLocks noChangeArrowheads="1"/>
          </p:cNvSpPr>
          <p:nvPr/>
        </p:nvSpPr>
        <p:spPr bwMode="auto">
          <a:xfrm>
            <a:off x="4114800" y="22098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“Edge” 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</a:b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1</a:t>
            </a:r>
            <a:endParaRPr lang="ru-RU" sz="2000" kern="12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81" name="Rectangle 13"/>
          <p:cNvSpPr>
            <a:spLocks noChangeArrowheads="1"/>
          </p:cNvSpPr>
          <p:nvPr/>
        </p:nvSpPr>
        <p:spPr bwMode="auto">
          <a:xfrm>
            <a:off x="3962400" y="54864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 kern="1200">
              <a:solidFill>
                <a:srgbClr val="0033CC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82" name="Text Box 14"/>
          <p:cNvSpPr txBox="1">
            <a:spLocks noChangeArrowheads="1"/>
          </p:cNvSpPr>
          <p:nvPr/>
        </p:nvSpPr>
        <p:spPr bwMode="auto">
          <a:xfrm>
            <a:off x="533400" y="9906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Classification of image points using eigenvalues of the second moment matrix:</a:t>
            </a:r>
            <a:endParaRPr lang="ru-RU" sz="2800" kern="1200">
              <a:solidFill>
                <a:srgbClr val="000000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799183" name="Oval 15"/>
          <p:cNvSpPr>
            <a:spLocks noChangeArrowheads="1"/>
          </p:cNvSpPr>
          <p:nvPr/>
        </p:nvSpPr>
        <p:spPr bwMode="auto">
          <a:xfrm>
            <a:off x="6934200" y="24384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84" name="Oval 16"/>
          <p:cNvSpPr>
            <a:spLocks noChangeArrowheads="1"/>
          </p:cNvSpPr>
          <p:nvPr/>
        </p:nvSpPr>
        <p:spPr bwMode="auto">
          <a:xfrm>
            <a:off x="4184650" y="21336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85" name="Oval 17"/>
          <p:cNvSpPr>
            <a:spLocks noChangeArrowheads="1"/>
          </p:cNvSpPr>
          <p:nvPr/>
        </p:nvSpPr>
        <p:spPr bwMode="auto">
          <a:xfrm>
            <a:off x="4267200" y="5257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86" name="Oval 18"/>
          <p:cNvSpPr>
            <a:spLocks noChangeArrowheads="1"/>
          </p:cNvSpPr>
          <p:nvPr/>
        </p:nvSpPr>
        <p:spPr bwMode="auto">
          <a:xfrm rot="5542000">
            <a:off x="6650832" y="58618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1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26100" y="1803400"/>
            <a:ext cx="2260600" cy="2159000"/>
            <a:chOff x="728" y="1376"/>
            <a:chExt cx="1424" cy="1360"/>
          </a:xfrm>
        </p:grpSpPr>
        <p:sp>
          <p:nvSpPr>
            <p:cNvPr id="30751" name="Oval 4"/>
            <p:cNvSpPr>
              <a:spLocks noChangeArrowheads="1"/>
            </p:cNvSpPr>
            <p:nvPr/>
          </p:nvSpPr>
          <p:spPr bwMode="auto">
            <a:xfrm>
              <a:off x="728" y="1376"/>
              <a:ext cx="1424" cy="1360"/>
            </a:xfrm>
            <a:prstGeom prst="ellipse">
              <a:avLst/>
            </a:prstGeom>
            <a:solidFill>
              <a:srgbClr val="EAEAEA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52" name="Oval 5"/>
            <p:cNvSpPr>
              <a:spLocks noChangeArrowheads="1"/>
            </p:cNvSpPr>
            <p:nvPr/>
          </p:nvSpPr>
          <p:spPr bwMode="auto">
            <a:xfrm>
              <a:off x="1312" y="1720"/>
              <a:ext cx="216" cy="216"/>
            </a:xfrm>
            <a:prstGeom prst="ellipse">
              <a:avLst/>
            </a:prstGeom>
            <a:solidFill>
              <a:srgbClr val="000066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16" y="1824"/>
              <a:ext cx="656" cy="576"/>
              <a:chOff x="816" y="1824"/>
              <a:chExt cx="656" cy="576"/>
            </a:xfrm>
          </p:grpSpPr>
          <p:sp>
            <p:nvSpPr>
              <p:cNvPr id="30758" name="Line 7"/>
              <p:cNvSpPr>
                <a:spLocks noChangeShapeType="1"/>
              </p:cNvSpPr>
              <p:nvPr/>
            </p:nvSpPr>
            <p:spPr bwMode="auto">
              <a:xfrm flipV="1">
                <a:off x="816" y="1824"/>
                <a:ext cx="656" cy="24"/>
              </a:xfrm>
              <a:prstGeom prst="line">
                <a:avLst/>
              </a:prstGeom>
              <a:noFill/>
              <a:ln w="28575" cap="sq">
                <a:solidFill>
                  <a:srgbClr val="CC99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759" name="Line 8"/>
              <p:cNvSpPr>
                <a:spLocks noChangeShapeType="1"/>
              </p:cNvSpPr>
              <p:nvPr/>
            </p:nvSpPr>
            <p:spPr bwMode="auto">
              <a:xfrm flipH="1">
                <a:off x="1328" y="1832"/>
                <a:ext cx="144" cy="568"/>
              </a:xfrm>
              <a:prstGeom prst="line">
                <a:avLst/>
              </a:prstGeom>
              <a:noFill/>
              <a:ln w="28575" cap="sq">
                <a:solidFill>
                  <a:srgbClr val="CC99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754" name="Line 9"/>
            <p:cNvSpPr>
              <a:spLocks noChangeShapeType="1"/>
            </p:cNvSpPr>
            <p:nvPr/>
          </p:nvSpPr>
          <p:spPr bwMode="auto">
            <a:xfrm>
              <a:off x="1464" y="1832"/>
              <a:ext cx="272" cy="208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088" y="2040"/>
              <a:ext cx="656" cy="576"/>
              <a:chOff x="816" y="1824"/>
              <a:chExt cx="656" cy="576"/>
            </a:xfrm>
          </p:grpSpPr>
          <p:sp>
            <p:nvSpPr>
              <p:cNvPr id="30756" name="Line 11"/>
              <p:cNvSpPr>
                <a:spLocks noChangeShapeType="1"/>
              </p:cNvSpPr>
              <p:nvPr/>
            </p:nvSpPr>
            <p:spPr bwMode="auto">
              <a:xfrm flipV="1">
                <a:off x="816" y="1824"/>
                <a:ext cx="656" cy="24"/>
              </a:xfrm>
              <a:prstGeom prst="line">
                <a:avLst/>
              </a:prstGeom>
              <a:noFill/>
              <a:ln w="28575" cap="sq">
                <a:solidFill>
                  <a:srgbClr val="CC00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757" name="Line 12"/>
              <p:cNvSpPr>
                <a:spLocks noChangeShapeType="1"/>
              </p:cNvSpPr>
              <p:nvPr/>
            </p:nvSpPr>
            <p:spPr bwMode="auto">
              <a:xfrm flipH="1">
                <a:off x="1328" y="1832"/>
                <a:ext cx="144" cy="568"/>
              </a:xfrm>
              <a:prstGeom prst="line">
                <a:avLst/>
              </a:prstGeom>
              <a:noFill/>
              <a:ln w="28575" cap="sq">
                <a:solidFill>
                  <a:srgbClr val="CC00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397000" y="1752600"/>
            <a:ext cx="2260600" cy="2159000"/>
            <a:chOff x="2416" y="1472"/>
            <a:chExt cx="1424" cy="1360"/>
          </a:xfrm>
        </p:grpSpPr>
        <p:sp>
          <p:nvSpPr>
            <p:cNvPr id="30740" name="Oval 14"/>
            <p:cNvSpPr>
              <a:spLocks noChangeArrowheads="1"/>
            </p:cNvSpPr>
            <p:nvPr/>
          </p:nvSpPr>
          <p:spPr bwMode="auto">
            <a:xfrm>
              <a:off x="2416" y="1472"/>
              <a:ext cx="1424" cy="1360"/>
            </a:xfrm>
            <a:prstGeom prst="ellipse">
              <a:avLst/>
            </a:prstGeom>
            <a:solidFill>
              <a:srgbClr val="EAEAEA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41" name="Oval 15"/>
            <p:cNvSpPr>
              <a:spLocks noChangeArrowheads="1"/>
            </p:cNvSpPr>
            <p:nvPr/>
          </p:nvSpPr>
          <p:spPr bwMode="auto">
            <a:xfrm>
              <a:off x="2944" y="2200"/>
              <a:ext cx="216" cy="216"/>
            </a:xfrm>
            <a:prstGeom prst="ellipse">
              <a:avLst/>
            </a:prstGeom>
            <a:solidFill>
              <a:srgbClr val="000066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504" y="1920"/>
              <a:ext cx="656" cy="576"/>
              <a:chOff x="816" y="1824"/>
              <a:chExt cx="656" cy="576"/>
            </a:xfrm>
          </p:grpSpPr>
          <p:sp>
            <p:nvSpPr>
              <p:cNvPr id="30749" name="Line 17"/>
              <p:cNvSpPr>
                <a:spLocks noChangeShapeType="1"/>
              </p:cNvSpPr>
              <p:nvPr/>
            </p:nvSpPr>
            <p:spPr bwMode="auto">
              <a:xfrm flipV="1">
                <a:off x="816" y="1824"/>
                <a:ext cx="656" cy="24"/>
              </a:xfrm>
              <a:prstGeom prst="line">
                <a:avLst/>
              </a:prstGeom>
              <a:noFill/>
              <a:ln w="28575" cap="sq">
                <a:solidFill>
                  <a:srgbClr val="CC99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750" name="Line 18"/>
              <p:cNvSpPr>
                <a:spLocks noChangeShapeType="1"/>
              </p:cNvSpPr>
              <p:nvPr/>
            </p:nvSpPr>
            <p:spPr bwMode="auto">
              <a:xfrm flipH="1">
                <a:off x="1328" y="1832"/>
                <a:ext cx="144" cy="568"/>
              </a:xfrm>
              <a:prstGeom prst="line">
                <a:avLst/>
              </a:prstGeom>
              <a:noFill/>
              <a:ln w="28575" cap="sq">
                <a:solidFill>
                  <a:srgbClr val="CC99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743" name="Line 19"/>
            <p:cNvSpPr>
              <a:spLocks noChangeShapeType="1"/>
            </p:cNvSpPr>
            <p:nvPr/>
          </p:nvSpPr>
          <p:spPr bwMode="auto">
            <a:xfrm>
              <a:off x="3080" y="2296"/>
              <a:ext cx="272" cy="208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776" y="2136"/>
              <a:ext cx="656" cy="576"/>
              <a:chOff x="816" y="1824"/>
              <a:chExt cx="656" cy="576"/>
            </a:xfrm>
          </p:grpSpPr>
          <p:sp>
            <p:nvSpPr>
              <p:cNvPr id="30747" name="Line 21"/>
              <p:cNvSpPr>
                <a:spLocks noChangeShapeType="1"/>
              </p:cNvSpPr>
              <p:nvPr/>
            </p:nvSpPr>
            <p:spPr bwMode="auto">
              <a:xfrm flipV="1">
                <a:off x="816" y="1824"/>
                <a:ext cx="656" cy="24"/>
              </a:xfrm>
              <a:prstGeom prst="line">
                <a:avLst/>
              </a:prstGeom>
              <a:noFill/>
              <a:ln w="28575" cap="sq">
                <a:solidFill>
                  <a:srgbClr val="CC00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748" name="Line 22"/>
              <p:cNvSpPr>
                <a:spLocks noChangeShapeType="1"/>
              </p:cNvSpPr>
              <p:nvPr/>
            </p:nvSpPr>
            <p:spPr bwMode="auto">
              <a:xfrm flipH="1">
                <a:off x="1328" y="1832"/>
                <a:ext cx="144" cy="568"/>
              </a:xfrm>
              <a:prstGeom prst="line">
                <a:avLst/>
              </a:prstGeom>
              <a:noFill/>
              <a:ln w="28575" cap="sq">
                <a:solidFill>
                  <a:srgbClr val="CC00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745" name="Line 23"/>
            <p:cNvSpPr>
              <a:spLocks noChangeShapeType="1"/>
            </p:cNvSpPr>
            <p:nvPr/>
          </p:nvSpPr>
          <p:spPr bwMode="auto">
            <a:xfrm flipV="1">
              <a:off x="3072" y="2240"/>
              <a:ext cx="344" cy="48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46" name="Line 24"/>
            <p:cNvSpPr>
              <a:spLocks noChangeShapeType="1"/>
            </p:cNvSpPr>
            <p:nvPr/>
          </p:nvSpPr>
          <p:spPr bwMode="auto">
            <a:xfrm>
              <a:off x="3064" y="2296"/>
              <a:ext cx="256" cy="368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3581400" y="3860800"/>
            <a:ext cx="2260600" cy="2159000"/>
            <a:chOff x="2096" y="2656"/>
            <a:chExt cx="1424" cy="1360"/>
          </a:xfrm>
        </p:grpSpPr>
        <p:sp>
          <p:nvSpPr>
            <p:cNvPr id="30726" name="Oval 26"/>
            <p:cNvSpPr>
              <a:spLocks noChangeArrowheads="1"/>
            </p:cNvSpPr>
            <p:nvPr/>
          </p:nvSpPr>
          <p:spPr bwMode="auto">
            <a:xfrm>
              <a:off x="2096" y="2656"/>
              <a:ext cx="1424" cy="1360"/>
            </a:xfrm>
            <a:prstGeom prst="ellipse">
              <a:avLst/>
            </a:prstGeom>
            <a:solidFill>
              <a:srgbClr val="EAEAEA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27" name="Oval 27"/>
            <p:cNvSpPr>
              <a:spLocks noChangeArrowheads="1"/>
            </p:cNvSpPr>
            <p:nvPr/>
          </p:nvSpPr>
          <p:spPr bwMode="auto">
            <a:xfrm>
              <a:off x="2448" y="3384"/>
              <a:ext cx="216" cy="216"/>
            </a:xfrm>
            <a:prstGeom prst="ellipse">
              <a:avLst/>
            </a:prstGeom>
            <a:solidFill>
              <a:srgbClr val="000066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2192" y="3088"/>
              <a:ext cx="656" cy="576"/>
              <a:chOff x="816" y="1824"/>
              <a:chExt cx="656" cy="576"/>
            </a:xfrm>
          </p:grpSpPr>
          <p:sp>
            <p:nvSpPr>
              <p:cNvPr id="30738" name="Line 29"/>
              <p:cNvSpPr>
                <a:spLocks noChangeShapeType="1"/>
              </p:cNvSpPr>
              <p:nvPr/>
            </p:nvSpPr>
            <p:spPr bwMode="auto">
              <a:xfrm flipV="1">
                <a:off x="816" y="1824"/>
                <a:ext cx="656" cy="24"/>
              </a:xfrm>
              <a:prstGeom prst="line">
                <a:avLst/>
              </a:prstGeom>
              <a:noFill/>
              <a:ln w="28575" cap="sq">
                <a:solidFill>
                  <a:srgbClr val="CC99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739" name="Line 30"/>
              <p:cNvSpPr>
                <a:spLocks noChangeShapeType="1"/>
              </p:cNvSpPr>
              <p:nvPr/>
            </p:nvSpPr>
            <p:spPr bwMode="auto">
              <a:xfrm flipH="1">
                <a:off x="1328" y="1832"/>
                <a:ext cx="144" cy="568"/>
              </a:xfrm>
              <a:prstGeom prst="line">
                <a:avLst/>
              </a:prstGeom>
              <a:noFill/>
              <a:ln w="28575" cap="sq">
                <a:solidFill>
                  <a:srgbClr val="CC99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729" name="Line 31"/>
            <p:cNvSpPr>
              <a:spLocks noChangeShapeType="1"/>
            </p:cNvSpPr>
            <p:nvPr/>
          </p:nvSpPr>
          <p:spPr bwMode="auto">
            <a:xfrm>
              <a:off x="2568" y="3496"/>
              <a:ext cx="304" cy="312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464" y="3304"/>
              <a:ext cx="656" cy="576"/>
              <a:chOff x="816" y="1824"/>
              <a:chExt cx="656" cy="576"/>
            </a:xfrm>
          </p:grpSpPr>
          <p:sp>
            <p:nvSpPr>
              <p:cNvPr id="30736" name="Line 33"/>
              <p:cNvSpPr>
                <a:spLocks noChangeShapeType="1"/>
              </p:cNvSpPr>
              <p:nvPr/>
            </p:nvSpPr>
            <p:spPr bwMode="auto">
              <a:xfrm flipV="1">
                <a:off x="816" y="1824"/>
                <a:ext cx="656" cy="24"/>
              </a:xfrm>
              <a:prstGeom prst="line">
                <a:avLst/>
              </a:prstGeom>
              <a:noFill/>
              <a:ln w="28575" cap="sq">
                <a:solidFill>
                  <a:srgbClr val="CC00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737" name="Line 34"/>
              <p:cNvSpPr>
                <a:spLocks noChangeShapeType="1"/>
              </p:cNvSpPr>
              <p:nvPr/>
            </p:nvSpPr>
            <p:spPr bwMode="auto">
              <a:xfrm flipH="1">
                <a:off x="1328" y="1832"/>
                <a:ext cx="144" cy="568"/>
              </a:xfrm>
              <a:prstGeom prst="line">
                <a:avLst/>
              </a:prstGeom>
              <a:noFill/>
              <a:ln w="28575" cap="sq">
                <a:solidFill>
                  <a:srgbClr val="CC00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731" name="Line 35"/>
            <p:cNvSpPr>
              <a:spLocks noChangeShapeType="1"/>
            </p:cNvSpPr>
            <p:nvPr/>
          </p:nvSpPr>
          <p:spPr bwMode="auto">
            <a:xfrm flipV="1">
              <a:off x="2560" y="3408"/>
              <a:ext cx="400" cy="80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32" name="Line 36"/>
            <p:cNvSpPr>
              <a:spLocks noChangeShapeType="1"/>
            </p:cNvSpPr>
            <p:nvPr/>
          </p:nvSpPr>
          <p:spPr bwMode="auto">
            <a:xfrm>
              <a:off x="2544" y="3496"/>
              <a:ext cx="48" cy="328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33" name="Line 37"/>
            <p:cNvSpPr>
              <a:spLocks noChangeShapeType="1"/>
            </p:cNvSpPr>
            <p:nvPr/>
          </p:nvSpPr>
          <p:spPr bwMode="auto">
            <a:xfrm flipH="1" flipV="1">
              <a:off x="2296" y="3440"/>
              <a:ext cx="256" cy="56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34" name="Line 38"/>
            <p:cNvSpPr>
              <a:spLocks noChangeShapeType="1"/>
            </p:cNvSpPr>
            <p:nvPr/>
          </p:nvSpPr>
          <p:spPr bwMode="auto">
            <a:xfrm flipH="1" flipV="1">
              <a:off x="2256" y="3256"/>
              <a:ext cx="280" cy="224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35" name="Line 39"/>
            <p:cNvSpPr>
              <a:spLocks noChangeShapeType="1"/>
            </p:cNvSpPr>
            <p:nvPr/>
          </p:nvSpPr>
          <p:spPr bwMode="auto">
            <a:xfrm flipH="1">
              <a:off x="2352" y="3496"/>
              <a:ext cx="200" cy="200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0725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Patch Analysis</a:t>
            </a:r>
          </a:p>
        </p:txBody>
      </p:sp>
    </p:spTree>
    <p:extLst>
      <p:ext uri="{BB962C8B-B14F-4D97-AF65-F5344CB8AC3E}">
        <p14:creationId xmlns:p14="http://schemas.microsoft.com/office/powerpoint/2010/main" val="397641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Edge</a:t>
            </a:r>
          </a:p>
        </p:txBody>
      </p:sp>
      <p:pic>
        <p:nvPicPr>
          <p:cNvPr id="31747" name="Picture 3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56388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zoom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0713" y="1447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sur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3838" y="3590925"/>
            <a:ext cx="33829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4832350" y="2111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4616450" y="20574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1295400" y="5611813"/>
            <a:ext cx="36258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large gradients, all the same</a:t>
            </a:r>
          </a:p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large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 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, small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</a:t>
            </a:r>
          </a:p>
        </p:txBody>
      </p:sp>
      <p:pic>
        <p:nvPicPr>
          <p:cNvPr id="31753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56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ur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8" y="3543300"/>
            <a:ext cx="33829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zoom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238" y="1447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i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90600"/>
            <a:ext cx="562133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texture region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1446213" y="27320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295400" y="5611813"/>
            <a:ext cx="4022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gradients have small magnitude</a:t>
            </a:r>
          </a:p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small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 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, small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</a:t>
            </a:r>
          </a:p>
        </p:txBody>
      </p:sp>
      <p:pic>
        <p:nvPicPr>
          <p:cNvPr id="32776" name="Picture 1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14"/>
          <p:cNvSpPr>
            <a:spLocks noChangeArrowheads="1"/>
          </p:cNvSpPr>
          <p:nvPr/>
        </p:nvSpPr>
        <p:spPr bwMode="auto">
          <a:xfrm>
            <a:off x="1262063" y="265588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7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Scale normalization</a:t>
            </a:r>
          </a:p>
        </p:txBody>
      </p:sp>
      <p:sp>
        <p:nvSpPr>
          <p:cNvPr id="2570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The response of a derivative of Gaussian filter to a perfect step edge decreases as </a:t>
            </a:r>
            <a:r>
              <a:rPr lang="el-GR">
                <a:latin typeface="Times New Roman" charset="0"/>
                <a:cs typeface="Times New Roman" charset="0"/>
              </a:rPr>
              <a:t>σ</a:t>
            </a:r>
            <a:r>
              <a:rPr lang="en-US">
                <a:latin typeface="Arial" charset="0"/>
              </a:rPr>
              <a:t> increases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To keep response the same (scale-invariant), must multiply Gaussian derivative by </a:t>
            </a:r>
            <a:r>
              <a:rPr lang="el-GR">
                <a:latin typeface="Times New Roman" charset="0"/>
                <a:cs typeface="Times New Roman" charset="0"/>
              </a:rPr>
              <a:t>σ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Laplacian is the second Gaussian derivative, so it must be multiplied by </a:t>
            </a:r>
            <a:r>
              <a:rPr lang="el-GR">
                <a:latin typeface="Times New Roman" charset="0"/>
                <a:cs typeface="Times New Roman" charset="0"/>
              </a:rPr>
              <a:t>σ</a:t>
            </a:r>
            <a:r>
              <a:rPr lang="en-US" baseline="30000">
                <a:latin typeface="Times New Roman" charset="0"/>
                <a:cs typeface="Times New Roman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08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textured region</a:t>
            </a:r>
          </a:p>
        </p:txBody>
      </p:sp>
      <p:pic>
        <p:nvPicPr>
          <p:cNvPr id="33795" name="Picture 3" descr="zoom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0" y="1452563"/>
            <a:ext cx="25146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sur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562350"/>
            <a:ext cx="3378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3798" name="Picture 6" descr="i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90600"/>
            <a:ext cx="562133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4527550" y="39084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4354513" y="384333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1295400" y="5611813"/>
            <a:ext cx="49926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gradients are different, large magnitudes</a:t>
            </a:r>
          </a:p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large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 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, large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</a:t>
            </a:r>
          </a:p>
        </p:txBody>
      </p:sp>
      <p:pic>
        <p:nvPicPr>
          <p:cNvPr id="33802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230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This is a two image problem BUT</a:t>
            </a:r>
          </a:p>
          <a:p>
            <a:pPr lvl="1"/>
            <a:r>
              <a:rPr lang="en-US" sz="1800" smtClean="0"/>
              <a:t>Can measure sensitivity by just looking at one of the images!</a:t>
            </a:r>
          </a:p>
          <a:p>
            <a:pPr lvl="1"/>
            <a:r>
              <a:rPr lang="en-US" sz="1800" smtClean="0"/>
              <a:t>This tells us which pixels are easy to track, which are hard</a:t>
            </a:r>
          </a:p>
          <a:p>
            <a:pPr lvl="2"/>
            <a:r>
              <a:rPr lang="en-US" sz="1600" smtClean="0"/>
              <a:t>very useful later on when we do feature tracking...</a:t>
            </a:r>
          </a:p>
        </p:txBody>
      </p:sp>
    </p:spTree>
    <p:extLst>
      <p:ext uri="{BB962C8B-B14F-4D97-AF65-F5344CB8AC3E}">
        <p14:creationId xmlns:p14="http://schemas.microsoft.com/office/powerpoint/2010/main" val="180608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1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39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6463" y="4357688"/>
            <a:ext cx="1355725" cy="1676400"/>
            <a:chOff x="2160" y="2880"/>
            <a:chExt cx="960" cy="1056"/>
          </a:xfrm>
        </p:grpSpPr>
        <p:pic>
          <p:nvPicPr>
            <p:cNvPr id="1811462" name="Picture 6" descr="TRANSLAT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2880"/>
              <a:ext cx="960" cy="1056"/>
            </a:xfrm>
            <a:prstGeom prst="rect">
              <a:avLst/>
            </a:prstGeom>
            <a:noFill/>
          </p:spPr>
        </p:pic>
        <p:sp>
          <p:nvSpPr>
            <p:cNvPr id="1811463" name="Rectangle 7"/>
            <p:cNvSpPr>
              <a:spLocks noChangeArrowheads="1"/>
            </p:cNvSpPr>
            <p:nvPr/>
          </p:nvSpPr>
          <p:spPr bwMode="auto">
            <a:xfrm>
              <a:off x="2160" y="2880"/>
              <a:ext cx="672" cy="88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64" name="Rectangle 8"/>
            <p:cNvSpPr>
              <a:spLocks noChangeArrowheads="1"/>
            </p:cNvSpPr>
            <p:nvPr/>
          </p:nvSpPr>
          <p:spPr bwMode="auto">
            <a:xfrm>
              <a:off x="2413" y="3056"/>
              <a:ext cx="707" cy="880"/>
            </a:xfrm>
            <a:prstGeom prst="rect">
              <a:avLst/>
            </a:prstGeom>
            <a:noFill/>
            <a:ln w="28575">
              <a:solidFill>
                <a:srgbClr val="60C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811465" name="Text Box 9"/>
          <p:cNvSpPr txBox="1">
            <a:spLocks noChangeArrowheads="1"/>
          </p:cNvSpPr>
          <p:nvPr/>
        </p:nvSpPr>
        <p:spPr bwMode="auto">
          <a:xfrm>
            <a:off x="914400" y="3976688"/>
            <a:ext cx="1416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Translation</a:t>
            </a:r>
          </a:p>
        </p:txBody>
      </p:sp>
      <p:sp>
        <p:nvSpPr>
          <p:cNvPr id="1811466" name="Text Box 10"/>
          <p:cNvSpPr txBox="1">
            <a:spLocks noChangeArrowheads="1"/>
          </p:cNvSpPr>
          <p:nvPr/>
        </p:nvSpPr>
        <p:spPr bwMode="auto">
          <a:xfrm>
            <a:off x="838200" y="6019800"/>
            <a:ext cx="1504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2 unknowns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871788" y="4357688"/>
            <a:ext cx="1422400" cy="1676400"/>
            <a:chOff x="816" y="2928"/>
            <a:chExt cx="864" cy="912"/>
          </a:xfrm>
        </p:grpSpPr>
        <p:pic>
          <p:nvPicPr>
            <p:cNvPr id="1811469" name="Picture 13" descr="AFFI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6" y="2928"/>
              <a:ext cx="864" cy="912"/>
            </a:xfrm>
            <a:prstGeom prst="rect">
              <a:avLst/>
            </a:prstGeom>
            <a:noFill/>
          </p:spPr>
        </p:pic>
        <p:sp>
          <p:nvSpPr>
            <p:cNvPr id="1811470" name="Rectangle 14"/>
            <p:cNvSpPr>
              <a:spLocks noChangeArrowheads="1"/>
            </p:cNvSpPr>
            <p:nvPr/>
          </p:nvSpPr>
          <p:spPr bwMode="auto">
            <a:xfrm>
              <a:off x="816" y="2928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71" name="Line 15"/>
            <p:cNvSpPr>
              <a:spLocks noChangeShapeType="1"/>
            </p:cNvSpPr>
            <p:nvPr/>
          </p:nvSpPr>
          <p:spPr bwMode="auto">
            <a:xfrm>
              <a:off x="1056" y="2928"/>
              <a:ext cx="0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72" name="Line 16"/>
            <p:cNvSpPr>
              <a:spLocks noChangeShapeType="1"/>
            </p:cNvSpPr>
            <p:nvPr/>
          </p:nvSpPr>
          <p:spPr bwMode="auto">
            <a:xfrm>
              <a:off x="1632" y="3024"/>
              <a:ext cx="0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73" name="Line 17"/>
            <p:cNvSpPr>
              <a:spLocks noChangeShapeType="1"/>
            </p:cNvSpPr>
            <p:nvPr/>
          </p:nvSpPr>
          <p:spPr bwMode="auto">
            <a:xfrm>
              <a:off x="1056" y="2928"/>
              <a:ext cx="576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74" name="Line 18"/>
            <p:cNvSpPr>
              <a:spLocks noChangeShapeType="1"/>
            </p:cNvSpPr>
            <p:nvPr/>
          </p:nvSpPr>
          <p:spPr bwMode="auto">
            <a:xfrm>
              <a:off x="1056" y="3744"/>
              <a:ext cx="576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811475" name="Text Box 19"/>
          <p:cNvSpPr txBox="1">
            <a:spLocks noChangeArrowheads="1"/>
          </p:cNvSpPr>
          <p:nvPr/>
        </p:nvSpPr>
        <p:spPr bwMode="auto">
          <a:xfrm>
            <a:off x="3155950" y="3940175"/>
            <a:ext cx="831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Affine</a:t>
            </a:r>
          </a:p>
        </p:txBody>
      </p:sp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2820988" y="6054725"/>
            <a:ext cx="1504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6 unknowns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903788" y="4357688"/>
            <a:ext cx="1354137" cy="1676400"/>
            <a:chOff x="3696" y="2976"/>
            <a:chExt cx="864" cy="912"/>
          </a:xfrm>
        </p:grpSpPr>
        <p:pic>
          <p:nvPicPr>
            <p:cNvPr id="1811479" name="Picture 23" descr="PERSPECTIV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</p:spPr>
        </p:pic>
        <p:sp>
          <p:nvSpPr>
            <p:cNvPr id="1811480" name="Rectangle 24"/>
            <p:cNvSpPr>
              <a:spLocks noChangeArrowheads="1"/>
            </p:cNvSpPr>
            <p:nvPr/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81" name="Line 25"/>
            <p:cNvSpPr>
              <a:spLocks noChangeShapeType="1"/>
            </p:cNvSpPr>
            <p:nvPr/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82" name="Line 26"/>
            <p:cNvSpPr>
              <a:spLocks noChangeShapeType="1"/>
            </p:cNvSpPr>
            <p:nvPr/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83" name="Line 27"/>
            <p:cNvSpPr>
              <a:spLocks noChangeShapeType="1"/>
            </p:cNvSpPr>
            <p:nvPr/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84" name="Line 28"/>
            <p:cNvSpPr>
              <a:spLocks noChangeShapeType="1"/>
            </p:cNvSpPr>
            <p:nvPr/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811485" name="Text Box 29"/>
          <p:cNvSpPr txBox="1">
            <a:spLocks noChangeArrowheads="1"/>
          </p:cNvSpPr>
          <p:nvPr/>
        </p:nvSpPr>
        <p:spPr bwMode="auto">
          <a:xfrm>
            <a:off x="4843463" y="3940175"/>
            <a:ext cx="146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Perspective</a:t>
            </a:r>
          </a:p>
        </p:txBody>
      </p:sp>
      <p:sp>
        <p:nvSpPr>
          <p:cNvPr id="1811486" name="Text Box 30"/>
          <p:cNvSpPr txBox="1">
            <a:spLocks noChangeArrowheads="1"/>
          </p:cNvSpPr>
          <p:nvPr/>
        </p:nvSpPr>
        <p:spPr bwMode="auto">
          <a:xfrm>
            <a:off x="4800600" y="6059488"/>
            <a:ext cx="1504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8 unknowns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935788" y="4357688"/>
            <a:ext cx="1354137" cy="1676400"/>
            <a:chOff x="4944" y="2976"/>
            <a:chExt cx="912" cy="816"/>
          </a:xfrm>
        </p:grpSpPr>
        <p:pic>
          <p:nvPicPr>
            <p:cNvPr id="1811489" name="Picture 33" descr="ro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44" y="2976"/>
              <a:ext cx="912" cy="816"/>
            </a:xfrm>
            <a:prstGeom prst="rect">
              <a:avLst/>
            </a:prstGeom>
            <a:noFill/>
          </p:spPr>
        </p:pic>
        <p:sp>
          <p:nvSpPr>
            <p:cNvPr id="1811490" name="Rectangle 34"/>
            <p:cNvSpPr>
              <a:spLocks noChangeArrowheads="1"/>
            </p:cNvSpPr>
            <p:nvPr/>
          </p:nvSpPr>
          <p:spPr bwMode="auto">
            <a:xfrm>
              <a:off x="4944" y="3024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91" name="Line 35"/>
            <p:cNvSpPr>
              <a:spLocks noChangeShapeType="1"/>
            </p:cNvSpPr>
            <p:nvPr/>
          </p:nvSpPr>
          <p:spPr bwMode="auto">
            <a:xfrm>
              <a:off x="5184" y="3072"/>
              <a:ext cx="48" cy="67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92" name="Line 36"/>
            <p:cNvSpPr>
              <a:spLocks noChangeShapeType="1"/>
            </p:cNvSpPr>
            <p:nvPr/>
          </p:nvSpPr>
          <p:spPr bwMode="auto">
            <a:xfrm>
              <a:off x="5808" y="2976"/>
              <a:ext cx="48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93" name="Line 37"/>
            <p:cNvSpPr>
              <a:spLocks noChangeShapeType="1"/>
            </p:cNvSpPr>
            <p:nvPr/>
          </p:nvSpPr>
          <p:spPr bwMode="auto">
            <a:xfrm flipV="1">
              <a:off x="5184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94" name="Line 38"/>
            <p:cNvSpPr>
              <a:spLocks noChangeShapeType="1"/>
            </p:cNvSpPr>
            <p:nvPr/>
          </p:nvSpPr>
          <p:spPr bwMode="auto">
            <a:xfrm>
              <a:off x="5232" y="3744"/>
              <a:ext cx="624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811495" name="Text Box 39"/>
          <p:cNvSpPr txBox="1">
            <a:spLocks noChangeArrowheads="1"/>
          </p:cNvSpPr>
          <p:nvPr/>
        </p:nvSpPr>
        <p:spPr bwMode="auto">
          <a:xfrm>
            <a:off x="6943725" y="3940175"/>
            <a:ext cx="1390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3D rotation</a:t>
            </a:r>
          </a:p>
        </p:txBody>
      </p:sp>
      <p:sp>
        <p:nvSpPr>
          <p:cNvPr id="1811496" name="Text Box 40"/>
          <p:cNvSpPr txBox="1">
            <a:spLocks noChangeArrowheads="1"/>
          </p:cNvSpPr>
          <p:nvPr/>
        </p:nvSpPr>
        <p:spPr bwMode="auto">
          <a:xfrm>
            <a:off x="6858000" y="6059488"/>
            <a:ext cx="1504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3 unknowns</a:t>
            </a:r>
          </a:p>
        </p:txBody>
      </p:sp>
    </p:spTree>
    <p:extLst>
      <p:ext uri="{BB962C8B-B14F-4D97-AF65-F5344CB8AC3E}">
        <p14:creationId xmlns:p14="http://schemas.microsoft.com/office/powerpoint/2010/main" val="369424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6172200" cy="1335087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Substituting into the brightness constancy equation:</a:t>
            </a:r>
            <a:endParaRPr lang="en-US" sz="3200"/>
          </a:p>
        </p:txBody>
      </p:sp>
      <p:graphicFrame>
        <p:nvGraphicFramePr>
          <p:cNvPr id="1815556" name="Object 4"/>
          <p:cNvGraphicFramePr>
            <a:graphicFrameLocks noChangeAspect="1"/>
          </p:cNvGraphicFramePr>
          <p:nvPr/>
        </p:nvGraphicFramePr>
        <p:xfrm>
          <a:off x="635000" y="990600"/>
          <a:ext cx="297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62" name="Equation" r:id="rId4" imgW="1485720" imgH="457200" progId="Equation.3">
                  <p:embed/>
                </p:oleObj>
              </mc:Choice>
              <mc:Fallback>
                <p:oleObj name="Equation" r:id="rId4" imgW="1485720" imgH="457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990600"/>
                        <a:ext cx="2971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5558" name="Object 6"/>
          <p:cNvGraphicFramePr>
            <a:graphicFrameLocks noChangeAspect="1"/>
          </p:cNvGraphicFramePr>
          <p:nvPr/>
        </p:nvGraphicFramePr>
        <p:xfrm>
          <a:off x="2957513" y="3048000"/>
          <a:ext cx="32146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63" name="Equation" r:id="rId6" imgW="1218960" imgH="241200" progId="Equation.3">
                  <p:embed/>
                </p:oleObj>
              </mc:Choice>
              <mc:Fallback>
                <p:oleObj name="Equation" r:id="rId6" imgW="121896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3048000"/>
                        <a:ext cx="3214687" cy="6318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55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Affine motion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035800" y="990600"/>
            <a:ext cx="1422400" cy="1676400"/>
            <a:chOff x="816" y="2928"/>
            <a:chExt cx="864" cy="912"/>
          </a:xfrm>
        </p:grpSpPr>
        <p:pic>
          <p:nvPicPr>
            <p:cNvPr id="1815564" name="Picture 12" descr="AFFIN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6" y="2928"/>
              <a:ext cx="864" cy="912"/>
            </a:xfrm>
            <a:prstGeom prst="rect">
              <a:avLst/>
            </a:prstGeom>
            <a:noFill/>
          </p:spPr>
        </p:pic>
        <p:sp>
          <p:nvSpPr>
            <p:cNvPr id="1815565" name="Rectangle 13"/>
            <p:cNvSpPr>
              <a:spLocks noChangeArrowheads="1"/>
            </p:cNvSpPr>
            <p:nvPr/>
          </p:nvSpPr>
          <p:spPr bwMode="auto">
            <a:xfrm>
              <a:off x="816" y="2928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5566" name="Line 14"/>
            <p:cNvSpPr>
              <a:spLocks noChangeShapeType="1"/>
            </p:cNvSpPr>
            <p:nvPr/>
          </p:nvSpPr>
          <p:spPr bwMode="auto">
            <a:xfrm>
              <a:off x="1056" y="2928"/>
              <a:ext cx="0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5567" name="Line 15"/>
            <p:cNvSpPr>
              <a:spLocks noChangeShapeType="1"/>
            </p:cNvSpPr>
            <p:nvPr/>
          </p:nvSpPr>
          <p:spPr bwMode="auto">
            <a:xfrm>
              <a:off x="1632" y="3024"/>
              <a:ext cx="0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5568" name="Line 16"/>
            <p:cNvSpPr>
              <a:spLocks noChangeShapeType="1"/>
            </p:cNvSpPr>
            <p:nvPr/>
          </p:nvSpPr>
          <p:spPr bwMode="auto">
            <a:xfrm>
              <a:off x="1056" y="2928"/>
              <a:ext cx="576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5569" name="Line 17"/>
            <p:cNvSpPr>
              <a:spLocks noChangeShapeType="1"/>
            </p:cNvSpPr>
            <p:nvPr/>
          </p:nvSpPr>
          <p:spPr bwMode="auto">
            <a:xfrm>
              <a:off x="1056" y="3744"/>
              <a:ext cx="576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23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5555" grpId="0" build="p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7602" name="Object 2"/>
          <p:cNvGraphicFramePr>
            <a:graphicFrameLocks noChangeAspect="1"/>
          </p:cNvGraphicFramePr>
          <p:nvPr/>
        </p:nvGraphicFramePr>
        <p:xfrm>
          <a:off x="655638" y="3048000"/>
          <a:ext cx="775176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94" name="Microsoft Equation 3.0" r:id="rId4" imgW="2933640" imgH="241200" progId="Equation.3">
                  <p:embed/>
                </p:oleObj>
              </mc:Choice>
              <mc:Fallback>
                <p:oleObj name="Microsoft Equation 3.0" r:id="rId4" imgW="293364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3048000"/>
                        <a:ext cx="7751762" cy="6334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6172200" cy="1335087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Substituting into the brightness constancy equation:</a:t>
            </a:r>
            <a:endParaRPr lang="en-US" sz="3200"/>
          </a:p>
        </p:txBody>
      </p:sp>
      <p:graphicFrame>
        <p:nvGraphicFramePr>
          <p:cNvPr id="1817604" name="Object 4"/>
          <p:cNvGraphicFramePr>
            <a:graphicFrameLocks noChangeAspect="1"/>
          </p:cNvGraphicFramePr>
          <p:nvPr/>
        </p:nvGraphicFramePr>
        <p:xfrm>
          <a:off x="635000" y="990600"/>
          <a:ext cx="297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95" name="Equation" r:id="rId6" imgW="1485720" imgH="457200" progId="Equation.3">
                  <p:embed/>
                </p:oleObj>
              </mc:Choice>
              <mc:Fallback>
                <p:oleObj name="Equation" r:id="rId6" imgW="1485720" imgH="457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990600"/>
                        <a:ext cx="2971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7605" name="Text Box 5"/>
          <p:cNvSpPr txBox="1">
            <a:spLocks noChangeArrowheads="1"/>
          </p:cNvSpPr>
          <p:nvPr/>
        </p:nvSpPr>
        <p:spPr bwMode="auto">
          <a:xfrm>
            <a:off x="533400" y="3886200"/>
            <a:ext cx="8167688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 Each pixel provides 1 linear constraint in </a:t>
            </a:r>
            <a:b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   6 unknowns</a:t>
            </a:r>
          </a:p>
        </p:txBody>
      </p:sp>
      <p:graphicFrame>
        <p:nvGraphicFramePr>
          <p:cNvPr id="1817607" name="Object 7"/>
          <p:cNvGraphicFramePr>
            <a:graphicFrameLocks noChangeAspect="1"/>
          </p:cNvGraphicFramePr>
          <p:nvPr/>
        </p:nvGraphicFramePr>
        <p:xfrm>
          <a:off x="114300" y="5684838"/>
          <a:ext cx="89535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96" name="Equation" r:id="rId8" imgW="3492360" imgH="279360" progId="Equation.3">
                  <p:embed/>
                </p:oleObj>
              </mc:Choice>
              <mc:Fallback>
                <p:oleObj name="Equation" r:id="rId8" imgW="3492360" imgH="27936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5684838"/>
                        <a:ext cx="8953500" cy="7159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7608" name="Rectangle 8"/>
          <p:cNvSpPr>
            <a:spLocks noChangeArrowheads="1"/>
          </p:cNvSpPr>
          <p:nvPr/>
        </p:nvSpPr>
        <p:spPr bwMode="auto">
          <a:xfrm>
            <a:off x="533400" y="4979988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Least squares minimization:</a:t>
            </a:r>
          </a:p>
        </p:txBody>
      </p:sp>
      <p:sp>
        <p:nvSpPr>
          <p:cNvPr id="18176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Affine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035800" y="990600"/>
            <a:ext cx="1422400" cy="1676400"/>
            <a:chOff x="816" y="2928"/>
            <a:chExt cx="864" cy="912"/>
          </a:xfrm>
        </p:grpSpPr>
        <p:pic>
          <p:nvPicPr>
            <p:cNvPr id="1817611" name="Picture 11" descr="AFFINE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6" y="2928"/>
              <a:ext cx="864" cy="912"/>
            </a:xfrm>
            <a:prstGeom prst="rect">
              <a:avLst/>
            </a:prstGeom>
            <a:noFill/>
          </p:spPr>
        </p:pic>
        <p:sp>
          <p:nvSpPr>
            <p:cNvPr id="1817612" name="Rectangle 12"/>
            <p:cNvSpPr>
              <a:spLocks noChangeArrowheads="1"/>
            </p:cNvSpPr>
            <p:nvPr/>
          </p:nvSpPr>
          <p:spPr bwMode="auto">
            <a:xfrm>
              <a:off x="816" y="2928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7613" name="Line 13"/>
            <p:cNvSpPr>
              <a:spLocks noChangeShapeType="1"/>
            </p:cNvSpPr>
            <p:nvPr/>
          </p:nvSpPr>
          <p:spPr bwMode="auto">
            <a:xfrm>
              <a:off x="1056" y="2928"/>
              <a:ext cx="0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7614" name="Line 14"/>
            <p:cNvSpPr>
              <a:spLocks noChangeShapeType="1"/>
            </p:cNvSpPr>
            <p:nvPr/>
          </p:nvSpPr>
          <p:spPr bwMode="auto">
            <a:xfrm>
              <a:off x="1632" y="3024"/>
              <a:ext cx="0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7615" name="Line 15"/>
            <p:cNvSpPr>
              <a:spLocks noChangeShapeType="1"/>
            </p:cNvSpPr>
            <p:nvPr/>
          </p:nvSpPr>
          <p:spPr bwMode="auto">
            <a:xfrm>
              <a:off x="1056" y="2928"/>
              <a:ext cx="576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7616" name="Line 16"/>
            <p:cNvSpPr>
              <a:spLocks noChangeShapeType="1"/>
            </p:cNvSpPr>
            <p:nvPr/>
          </p:nvSpPr>
          <p:spPr bwMode="auto">
            <a:xfrm>
              <a:off x="1056" y="3744"/>
              <a:ext cx="576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66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7605" grpId="0"/>
      <p:bldP spid="1817608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Errors in Lukas-Kanade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What are the potential causes of errors in this procedure?</a:t>
            </a:r>
          </a:p>
          <a:p>
            <a:pPr lvl="1"/>
            <a:r>
              <a:rPr lang="en-US" smtClean="0"/>
              <a:t>Suppose A</a:t>
            </a:r>
            <a:r>
              <a:rPr lang="en-US" baseline="30000" smtClean="0"/>
              <a:t>T</a:t>
            </a:r>
            <a:r>
              <a:rPr lang="en-US" smtClean="0"/>
              <a:t>A is easily invertible</a:t>
            </a:r>
          </a:p>
          <a:p>
            <a:pPr lvl="1"/>
            <a:r>
              <a:rPr lang="en-US" smtClean="0"/>
              <a:t>Suppose there is not much noise in the image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13030" name="Rectangle 6"/>
          <p:cNvSpPr>
            <a:spLocks noChangeArrowheads="1"/>
          </p:cNvSpPr>
          <p:nvPr/>
        </p:nvSpPr>
        <p:spPr bwMode="auto">
          <a:xfrm>
            <a:off x="685800" y="2133600"/>
            <a:ext cx="807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When our assumptions are violated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Brightness constancy is not satisfied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motion is not small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 point does not move like its neighbors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window size is too large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what is the ideal window size?</a:t>
            </a:r>
          </a:p>
        </p:txBody>
      </p:sp>
    </p:spTree>
    <p:extLst>
      <p:ext uri="{BB962C8B-B14F-4D97-AF65-F5344CB8AC3E}">
        <p14:creationId xmlns:p14="http://schemas.microsoft.com/office/powerpoint/2010/main" val="253846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0" grpId="0" build="p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Refinement</a:t>
            </a:r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685800" y="9144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Iterative Lukas-Kanade Algorithm</a:t>
            </a:r>
          </a:p>
          <a:p>
            <a:pPr marL="838200" lvl="1" indent="-381000" algn="l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Estimate velocity at each pixel by solving Lucas-Kanade equations</a:t>
            </a:r>
          </a:p>
          <a:p>
            <a:pPr marL="838200" lvl="1" indent="-381000" algn="l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Warp H towards I using the estimated flow field</a:t>
            </a:r>
          </a:p>
          <a:p>
            <a:pPr marL="1257300" lvl="2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- use image warping techniques</a:t>
            </a:r>
          </a:p>
          <a:p>
            <a:pPr marL="838200" lvl="1" indent="-381000" algn="l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Repeat until convergence</a:t>
            </a:r>
          </a:p>
        </p:txBody>
      </p:sp>
    </p:spTree>
    <p:extLst>
      <p:ext uri="{BB962C8B-B14F-4D97-AF65-F5344CB8AC3E}">
        <p14:creationId xmlns:p14="http://schemas.microsoft.com/office/powerpoint/2010/main" val="90584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2" grpId="0" build="p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Flow: Iterative Estimation</a:t>
            </a:r>
          </a:p>
        </p:txBody>
      </p:sp>
      <p:pic>
        <p:nvPicPr>
          <p:cNvPr id="37891" name="Picture 3" descr="gradient-constraint4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62100" y="1838325"/>
            <a:ext cx="58404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085013" y="4886325"/>
            <a:ext cx="31591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246563" y="4899025"/>
            <a:ext cx="41751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kern="1200" baseline="-2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pic>
        <p:nvPicPr>
          <p:cNvPr id="3789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951413" y="1944688"/>
            <a:ext cx="649287" cy="265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335713" y="2008188"/>
            <a:ext cx="649287" cy="265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43672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3DAB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4367213" y="3425825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3DAB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864"/>
            <a:chExt cx="1729" cy="517"/>
          </a:xfrm>
        </p:grpSpPr>
        <p:sp>
          <p:nvSpPr>
            <p:cNvPr id="37904" name="Text Box 11"/>
            <p:cNvSpPr txBox="1">
              <a:spLocks noChangeArrowheads="1"/>
            </p:cNvSpPr>
            <p:nvPr/>
          </p:nvSpPr>
          <p:spPr bwMode="auto">
            <a:xfrm>
              <a:off x="3655" y="1864"/>
              <a:ext cx="1047" cy="5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Initial guess: </a:t>
              </a:r>
            </a:p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Estimate:</a:t>
              </a:r>
            </a:p>
          </p:txBody>
        </p:sp>
        <p:pic>
          <p:nvPicPr>
            <p:cNvPr id="37905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72" y="1936"/>
              <a:ext cx="512" cy="1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7906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6" y="2172"/>
              <a:ext cx="928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779713" y="2705100"/>
            <a:ext cx="1473200" cy="1422400"/>
            <a:chOff x="1775" y="1704"/>
            <a:chExt cx="928" cy="896"/>
          </a:xfrm>
        </p:grpSpPr>
        <p:sp>
          <p:nvSpPr>
            <p:cNvPr id="37901" name="Line 15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902" name="Text Box 16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estimate update</a:t>
              </a:r>
            </a:p>
          </p:txBody>
        </p:sp>
        <p:pic>
          <p:nvPicPr>
            <p:cNvPr id="37903" name="Picture 1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1600200" y="5562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(using </a:t>
            </a: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for </a:t>
            </a: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displacement</a:t>
            </a: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here instead of </a:t>
            </a: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</a:t>
            </a: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9810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Flow: Iterative Estimation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62100" y="1838325"/>
            <a:ext cx="5840413" cy="3533775"/>
            <a:chOff x="984" y="1158"/>
            <a:chExt cx="3679" cy="222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84" y="1158"/>
              <a:ext cx="3679" cy="2226"/>
              <a:chOff x="984" y="1158"/>
              <a:chExt cx="3679" cy="2226"/>
            </a:xfrm>
          </p:grpSpPr>
          <p:pic>
            <p:nvPicPr>
              <p:cNvPr id="38928" name="Picture 5" descr="gradient-constraint4b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84" y="1158"/>
                <a:ext cx="3679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29" name="Text Box 6"/>
              <p:cNvSpPr txBox="1">
                <a:spLocks noChangeArrowheads="1"/>
              </p:cNvSpPr>
              <p:nvPr/>
            </p:nvSpPr>
            <p:spPr bwMode="auto">
              <a:xfrm>
                <a:off x="4463" y="3078"/>
                <a:ext cx="199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rtl="0" fontAlgn="base"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i="1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38930" name="Text Box 7"/>
              <p:cNvSpPr txBox="1">
                <a:spLocks noChangeArrowheads="1"/>
              </p:cNvSpPr>
              <p:nvPr/>
            </p:nvSpPr>
            <p:spPr bwMode="auto">
              <a:xfrm>
                <a:off x="2675" y="3086"/>
                <a:ext cx="263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rtl="0" fontAlgn="base"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i="1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x</a:t>
                </a:r>
                <a:r>
                  <a:rPr lang="en-US" kern="1200" baseline="-200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</a:p>
            </p:txBody>
          </p:sp>
          <p:pic>
            <p:nvPicPr>
              <p:cNvPr id="38931" name="Picture 8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91" y="1265"/>
                <a:ext cx="409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38926" name="Oval 9"/>
            <p:cNvSpPr>
              <a:spLocks noChangeArrowheads="1"/>
            </p:cNvSpPr>
            <p:nvPr/>
          </p:nvSpPr>
          <p:spPr bwMode="auto">
            <a:xfrm>
              <a:off x="2751" y="256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927" name="Oval 10"/>
            <p:cNvSpPr>
              <a:spLocks noChangeArrowheads="1"/>
            </p:cNvSpPr>
            <p:nvPr/>
          </p:nvSpPr>
          <p:spPr bwMode="auto">
            <a:xfrm>
              <a:off x="2751" y="243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817813" y="2705100"/>
            <a:ext cx="1473200" cy="1422400"/>
            <a:chOff x="1775" y="1704"/>
            <a:chExt cx="928" cy="896"/>
          </a:xfrm>
        </p:grpSpPr>
        <p:sp>
          <p:nvSpPr>
            <p:cNvPr id="38922" name="Line 12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923" name="Text Box 13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estimate update</a:t>
              </a:r>
            </a:p>
          </p:txBody>
        </p:sp>
        <p:pic>
          <p:nvPicPr>
            <p:cNvPr id="38924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776"/>
            <a:chExt cx="1729" cy="517"/>
          </a:xfrm>
        </p:grpSpPr>
        <p:sp>
          <p:nvSpPr>
            <p:cNvPr id="38919" name="Text Box 16"/>
            <p:cNvSpPr txBox="1">
              <a:spLocks noChangeArrowheads="1"/>
            </p:cNvSpPr>
            <p:nvPr/>
          </p:nvSpPr>
          <p:spPr bwMode="auto">
            <a:xfrm>
              <a:off x="3655" y="1776"/>
              <a:ext cx="1047" cy="5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Initial guess: </a:t>
              </a:r>
            </a:p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Estimate:</a:t>
              </a:r>
            </a:p>
          </p:txBody>
        </p:sp>
        <p:pic>
          <p:nvPicPr>
            <p:cNvPr id="38920" name="Picture 1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84" y="1852"/>
              <a:ext cx="15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8921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6" y="2084"/>
              <a:ext cx="928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38918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625975" y="1939925"/>
            <a:ext cx="1285875" cy="265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23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Flow: Iterative Estimation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62100" y="1838325"/>
            <a:ext cx="5840413" cy="3533775"/>
            <a:chOff x="984" y="1158"/>
            <a:chExt cx="3679" cy="222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84" y="1158"/>
              <a:ext cx="3679" cy="2226"/>
              <a:chOff x="984" y="1158"/>
              <a:chExt cx="3679" cy="2226"/>
            </a:xfrm>
          </p:grpSpPr>
          <p:pic>
            <p:nvPicPr>
              <p:cNvPr id="39956" name="Picture 5" descr="gradient-constraint4c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84" y="1158"/>
                <a:ext cx="3679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57" name="Text Box 6"/>
              <p:cNvSpPr txBox="1">
                <a:spLocks noChangeArrowheads="1"/>
              </p:cNvSpPr>
              <p:nvPr/>
            </p:nvSpPr>
            <p:spPr bwMode="auto">
              <a:xfrm>
                <a:off x="4463" y="3078"/>
                <a:ext cx="199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rtl="0" fontAlgn="base"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i="1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39958" name="Text Box 7"/>
              <p:cNvSpPr txBox="1">
                <a:spLocks noChangeArrowheads="1"/>
              </p:cNvSpPr>
              <p:nvPr/>
            </p:nvSpPr>
            <p:spPr bwMode="auto">
              <a:xfrm>
                <a:off x="2675" y="3086"/>
                <a:ext cx="263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rtl="0" fontAlgn="base"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i="1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x</a:t>
                </a:r>
                <a:r>
                  <a:rPr lang="en-US" kern="1200" baseline="-200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</a:p>
            </p:txBody>
          </p:sp>
          <p:pic>
            <p:nvPicPr>
              <p:cNvPr id="39959" name="Picture 8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991" y="1265"/>
                <a:ext cx="409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39954" name="Oval 9"/>
            <p:cNvSpPr>
              <a:spLocks noChangeArrowheads="1"/>
            </p:cNvSpPr>
            <p:nvPr/>
          </p:nvSpPr>
          <p:spPr bwMode="auto">
            <a:xfrm>
              <a:off x="2751" y="256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955" name="Oval 10"/>
            <p:cNvSpPr>
              <a:spLocks noChangeArrowheads="1"/>
            </p:cNvSpPr>
            <p:nvPr/>
          </p:nvSpPr>
          <p:spPr bwMode="auto">
            <a:xfrm>
              <a:off x="2751" y="254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39940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625975" y="1939925"/>
            <a:ext cx="1285875" cy="265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776"/>
            <a:chExt cx="1729" cy="517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55" y="1776"/>
              <a:ext cx="1729" cy="517"/>
              <a:chOff x="3655" y="1776"/>
              <a:chExt cx="1729" cy="517"/>
            </a:xfrm>
          </p:grpSpPr>
          <p:sp>
            <p:nvSpPr>
              <p:cNvPr id="39950" name="Text Box 14"/>
              <p:cNvSpPr txBox="1">
                <a:spLocks noChangeArrowheads="1"/>
              </p:cNvSpPr>
              <p:nvPr/>
            </p:nvSpPr>
            <p:spPr bwMode="auto">
              <a:xfrm>
                <a:off x="3655" y="1776"/>
                <a:ext cx="1047" cy="5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rtl="0" fontAlgn="base"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00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Initial guess: </a:t>
                </a:r>
              </a:p>
              <a:p>
                <a:pPr algn="l" rtl="0" fontAlgn="base"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00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Estimate:</a:t>
                </a:r>
              </a:p>
            </p:txBody>
          </p:sp>
          <p:pic>
            <p:nvPicPr>
              <p:cNvPr id="39951" name="Picture 15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76" y="1848"/>
                <a:ext cx="160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9952" name="Picture 16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456" y="2080"/>
                <a:ext cx="928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39947" name="Text Box 17"/>
            <p:cNvSpPr txBox="1">
              <a:spLocks noChangeArrowheads="1"/>
            </p:cNvSpPr>
            <p:nvPr/>
          </p:nvSpPr>
          <p:spPr bwMode="auto">
            <a:xfrm>
              <a:off x="3655" y="1776"/>
              <a:ext cx="1047" cy="5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Initial guess: </a:t>
              </a:r>
            </a:p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Estimate:</a:t>
              </a:r>
            </a:p>
          </p:txBody>
        </p:sp>
        <p:pic>
          <p:nvPicPr>
            <p:cNvPr id="39948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676" y="1848"/>
              <a:ext cx="160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9949" name="Picture 1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456" y="2080"/>
              <a:ext cx="928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995613" y="2705100"/>
            <a:ext cx="1473200" cy="1422400"/>
            <a:chOff x="1775" y="1704"/>
            <a:chExt cx="928" cy="896"/>
          </a:xfrm>
        </p:grpSpPr>
        <p:sp>
          <p:nvSpPr>
            <p:cNvPr id="39943" name="Line 21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944" name="Text Box 22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estimate update</a:t>
              </a:r>
            </a:p>
          </p:txBody>
        </p:sp>
        <p:pic>
          <p:nvPicPr>
            <p:cNvPr id="39945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08920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Effect of scale normalization</a:t>
            </a:r>
          </a:p>
        </p:txBody>
      </p:sp>
      <p:sp>
        <p:nvSpPr>
          <p:cNvPr id="259074" name="Text Box 5"/>
          <p:cNvSpPr txBox="1">
            <a:spLocks noChangeArrowheads="1"/>
          </p:cNvSpPr>
          <p:nvPr/>
        </p:nvSpPr>
        <p:spPr bwMode="auto">
          <a:xfrm>
            <a:off x="3946525" y="8731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800" smtClean="0">
              <a:solidFill>
                <a:srgbClr val="000000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11313" y="3494088"/>
            <a:ext cx="7361237" cy="2601912"/>
            <a:chOff x="1015" y="2201"/>
            <a:chExt cx="4637" cy="1639"/>
          </a:xfrm>
        </p:grpSpPr>
        <p:pic>
          <p:nvPicPr>
            <p:cNvPr id="259083" name="Picture 4" descr="scale_normaliz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t="47470"/>
            <a:stretch>
              <a:fillRect/>
            </a:stretch>
          </p:blipFill>
          <p:spPr bwMode="auto">
            <a:xfrm>
              <a:off x="1015" y="2201"/>
              <a:ext cx="4637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9084" name="Text Box 7"/>
            <p:cNvSpPr txBox="1">
              <a:spLocks noChangeArrowheads="1"/>
            </p:cNvSpPr>
            <p:nvPr/>
          </p:nvSpPr>
          <p:spPr bwMode="auto">
            <a:xfrm>
              <a:off x="1967" y="2243"/>
              <a:ext cx="25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smtClean="0">
                  <a:solidFill>
                    <a:srgbClr val="000000"/>
                  </a:solidFill>
                </a:rPr>
                <a:t>Scale-normalized Laplacian response</a:t>
              </a:r>
            </a:p>
          </p:txBody>
        </p:sp>
      </p:grpSp>
      <p:pic>
        <p:nvPicPr>
          <p:cNvPr id="259076" name="Picture 9" descr="scale_unno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7613"/>
            <a:ext cx="88011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7" name="Text Box 6"/>
          <p:cNvSpPr txBox="1">
            <a:spLocks noChangeArrowheads="1"/>
          </p:cNvSpPr>
          <p:nvPr/>
        </p:nvSpPr>
        <p:spPr bwMode="auto">
          <a:xfrm>
            <a:off x="3289300" y="1122363"/>
            <a:ext cx="3638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Unnormalized Laplacian response</a:t>
            </a:r>
          </a:p>
        </p:txBody>
      </p:sp>
      <p:sp>
        <p:nvSpPr>
          <p:cNvPr id="259078" name="Text Box 8"/>
          <p:cNvSpPr txBox="1">
            <a:spLocks noChangeArrowheads="1"/>
          </p:cNvSpPr>
          <p:nvPr/>
        </p:nvSpPr>
        <p:spPr bwMode="auto">
          <a:xfrm>
            <a:off x="152400" y="1081088"/>
            <a:ext cx="1676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smtClean="0">
                <a:solidFill>
                  <a:srgbClr val="000000"/>
                </a:solidFill>
              </a:rPr>
              <a:t>Original signal</a:t>
            </a:r>
          </a:p>
        </p:txBody>
      </p:sp>
      <p:sp>
        <p:nvSpPr>
          <p:cNvPr id="259079" name="Rectangle 10"/>
          <p:cNvSpPr>
            <a:spLocks noChangeArrowheads="1"/>
          </p:cNvSpPr>
          <p:nvPr/>
        </p:nvSpPr>
        <p:spPr bwMode="auto">
          <a:xfrm>
            <a:off x="609600" y="33528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 smtClean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99175" y="5943600"/>
            <a:ext cx="1250950" cy="757238"/>
            <a:chOff x="3842" y="3744"/>
            <a:chExt cx="788" cy="477"/>
          </a:xfrm>
        </p:grpSpPr>
        <p:sp>
          <p:nvSpPr>
            <p:cNvPr id="259081" name="Text Box 11"/>
            <p:cNvSpPr txBox="1">
              <a:spLocks noChangeArrowheads="1"/>
            </p:cNvSpPr>
            <p:nvPr/>
          </p:nvSpPr>
          <p:spPr bwMode="auto">
            <a:xfrm>
              <a:off x="3842" y="3990"/>
              <a:ext cx="7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smtClean="0">
                  <a:solidFill>
                    <a:srgbClr val="FF0000"/>
                  </a:solidFill>
                </a:rPr>
                <a:t>maximum</a:t>
              </a:r>
            </a:p>
          </p:txBody>
        </p:sp>
        <p:sp>
          <p:nvSpPr>
            <p:cNvPr id="259082" name="Line 13"/>
            <p:cNvSpPr>
              <a:spLocks noChangeShapeType="1"/>
            </p:cNvSpPr>
            <p:nvPr/>
          </p:nvSpPr>
          <p:spPr bwMode="auto">
            <a:xfrm flipV="1">
              <a:off x="4272" y="374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36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Flow: Iterative Estimation</a:t>
            </a:r>
          </a:p>
        </p:txBody>
      </p:sp>
      <p:pic>
        <p:nvPicPr>
          <p:cNvPr id="40963" name="Picture 3" descr="gradient-constraint4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1838325"/>
            <a:ext cx="58404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085013" y="4886325"/>
            <a:ext cx="31591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246563" y="4899025"/>
            <a:ext cx="41751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kern="1200" baseline="-2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43672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3DAB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096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909763"/>
            <a:ext cx="2346325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029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Flow: Iterative Estimation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Some Implementation Issues: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Warping is not easy (ensure that errors in warping are smaller than the estimate refinement)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Warp one image, take derivatives of the other so you don’t need to re-compute the gradient after each iteration.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Often useful to low-pass filter the images before motion estimation (for better derivative estimation, and linear approximations to image intensity)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940992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26" descr="garden_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60325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Revisiting the small motion assumption</a:t>
            </a:r>
          </a:p>
        </p:txBody>
      </p:sp>
      <p:sp>
        <p:nvSpPr>
          <p:cNvPr id="51610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5484813"/>
            <a:ext cx="8229600" cy="1220787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Is this motion small enough?</a:t>
            </a:r>
          </a:p>
          <a:p>
            <a:pPr lvl="1"/>
            <a:r>
              <a:rPr lang="en-US" sz="1800" smtClean="0"/>
              <a:t>Probably not—it’s much larger than one pixel (2</a:t>
            </a:r>
            <a:r>
              <a:rPr lang="en-US" sz="1800" baseline="30000" smtClean="0"/>
              <a:t>nd</a:t>
            </a:r>
            <a:r>
              <a:rPr lang="en-US" sz="1800" smtClean="0"/>
              <a:t> order terms dominate)</a:t>
            </a:r>
          </a:p>
          <a:p>
            <a:pPr lvl="1"/>
            <a:r>
              <a:rPr lang="en-US" sz="1800" smtClean="0"/>
              <a:t>How might we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364079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 build="p" bldLvl="2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liasing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2950" y="3116263"/>
            <a:ext cx="322738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Flow: Aliasing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11213" y="1647825"/>
            <a:ext cx="7445375" cy="1141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Temporal aliasing causes ambiguities in optical flow because images can have many pixels with the same intensity.</a:t>
            </a:r>
          </a:p>
          <a:p>
            <a:pPr algn="l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I.e., how do we know which ‘correspondence’ is correct? </a:t>
            </a:r>
          </a:p>
        </p:txBody>
      </p:sp>
      <p:pic>
        <p:nvPicPr>
          <p:cNvPr id="44037" name="Picture 5" descr="aliasing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7750" y="3122613"/>
            <a:ext cx="3208338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231900" y="4943475"/>
            <a:ext cx="2833688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nearest match is correct (no aliasing)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940300" y="4943475"/>
            <a:ext cx="2833688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nearest match is incorrect (aliasing)</a:t>
            </a:r>
          </a:p>
        </p:txBody>
      </p:sp>
      <p:sp>
        <p:nvSpPr>
          <p:cNvPr id="705544" name="Text Box 8"/>
          <p:cNvSpPr txBox="1">
            <a:spLocks noChangeArrowheads="1"/>
          </p:cNvSpPr>
          <p:nvPr/>
        </p:nvSpPr>
        <p:spPr bwMode="auto">
          <a:xfrm>
            <a:off x="811213" y="5638800"/>
            <a:ext cx="5583237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0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  <a:defRPr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To overcome aliasing: </a:t>
            </a:r>
            <a:r>
              <a:rPr lang="en-US" sz="2000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coarse-to-fine estimation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705545" name="Oval 9"/>
          <p:cNvSpPr>
            <a:spLocks noChangeAspect="1" noChangeArrowheads="1"/>
          </p:cNvSpPr>
          <p:nvPr/>
        </p:nvSpPr>
        <p:spPr bwMode="auto">
          <a:xfrm>
            <a:off x="1809750" y="4079875"/>
            <a:ext cx="55563" cy="555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5546" name="Oval 10"/>
          <p:cNvSpPr>
            <a:spLocks noChangeAspect="1" noChangeArrowheads="1"/>
          </p:cNvSpPr>
          <p:nvPr/>
        </p:nvSpPr>
        <p:spPr bwMode="auto">
          <a:xfrm>
            <a:off x="1892300" y="4079875"/>
            <a:ext cx="55563" cy="555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  <a:buFontTx/>
              <a:buChar char="•"/>
            </a:pPr>
            <a:endParaRPr lang="en-US" sz="2000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5547" name="Oval 11"/>
          <p:cNvSpPr>
            <a:spLocks noChangeAspect="1" noChangeArrowheads="1"/>
          </p:cNvSpPr>
          <p:nvPr/>
        </p:nvSpPr>
        <p:spPr bwMode="auto">
          <a:xfrm>
            <a:off x="5326063" y="4079875"/>
            <a:ext cx="55562" cy="555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5548" name="Oval 12"/>
          <p:cNvSpPr>
            <a:spLocks noChangeAspect="1" noChangeArrowheads="1"/>
          </p:cNvSpPr>
          <p:nvPr/>
        </p:nvSpPr>
        <p:spPr bwMode="auto">
          <a:xfrm>
            <a:off x="5453063" y="4079875"/>
            <a:ext cx="55562" cy="555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914900" y="3262313"/>
            <a:ext cx="1176338" cy="1204912"/>
            <a:chOff x="3096" y="1833"/>
            <a:chExt cx="741" cy="759"/>
          </a:xfrm>
        </p:grpSpPr>
        <p:sp>
          <p:nvSpPr>
            <p:cNvPr id="44054" name="Line 14"/>
            <p:cNvSpPr>
              <a:spLocks noChangeShapeType="1"/>
            </p:cNvSpPr>
            <p:nvPr/>
          </p:nvSpPr>
          <p:spPr bwMode="auto">
            <a:xfrm>
              <a:off x="3096" y="2592"/>
              <a:ext cx="28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sm" len="sm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055" name="Text Box 15"/>
            <p:cNvSpPr txBox="1">
              <a:spLocks noChangeArrowheads="1"/>
            </p:cNvSpPr>
            <p:nvPr/>
          </p:nvSpPr>
          <p:spPr bwMode="auto">
            <a:xfrm>
              <a:off x="3111" y="1833"/>
              <a:ext cx="726" cy="2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 kern="1200">
                  <a:solidFill>
                    <a:srgbClr val="990000"/>
                  </a:solidFill>
                  <a:latin typeface="Arial" charset="0"/>
                  <a:ea typeface="+mn-ea"/>
                  <a:cs typeface="+mn-cs"/>
                </a:rPr>
                <a:t>actual shift</a:t>
              </a:r>
            </a:p>
          </p:txBody>
        </p:sp>
        <p:sp>
          <p:nvSpPr>
            <p:cNvPr id="44056" name="Freeform 16"/>
            <p:cNvSpPr>
              <a:spLocks/>
            </p:cNvSpPr>
            <p:nvPr/>
          </p:nvSpPr>
          <p:spPr bwMode="auto">
            <a:xfrm rot="16516015" flipH="1">
              <a:off x="2995" y="2274"/>
              <a:ext cx="520" cy="70"/>
            </a:xfrm>
            <a:custGeom>
              <a:avLst/>
              <a:gdLst>
                <a:gd name="T0" fmla="*/ 0 w 704"/>
                <a:gd name="T1" fmla="*/ 70 h 121"/>
                <a:gd name="T2" fmla="*/ 278 w 704"/>
                <a:gd name="T3" fmla="*/ 5 h 121"/>
                <a:gd name="T4" fmla="*/ 520 w 704"/>
                <a:gd name="T5" fmla="*/ 38 h 121"/>
                <a:gd name="T6" fmla="*/ 0 60000 65536"/>
                <a:gd name="T7" fmla="*/ 0 60000 65536"/>
                <a:gd name="T8" fmla="*/ 0 60000 65536"/>
                <a:gd name="T9" fmla="*/ 0 w 704"/>
                <a:gd name="T10" fmla="*/ 0 h 121"/>
                <a:gd name="T11" fmla="*/ 704 w 704"/>
                <a:gd name="T12" fmla="*/ 121 h 1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21">
                  <a:moveTo>
                    <a:pt x="0" y="121"/>
                  </a:moveTo>
                  <a:cubicBezTo>
                    <a:pt x="129" y="69"/>
                    <a:pt x="259" y="18"/>
                    <a:pt x="376" y="9"/>
                  </a:cubicBezTo>
                  <a:cubicBezTo>
                    <a:pt x="493" y="0"/>
                    <a:pt x="598" y="32"/>
                    <a:pt x="704" y="65"/>
                  </a:cubicBezTo>
                </a:path>
              </a:pathLst>
            </a:custGeom>
            <a:noFill/>
            <a:ln w="19050">
              <a:solidFill>
                <a:srgbClr val="990000"/>
              </a:solidFill>
              <a:round/>
              <a:headEnd/>
              <a:tailEnd type="stealth" w="sm" len="med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41938" y="4106863"/>
            <a:ext cx="2089150" cy="598487"/>
            <a:chOff x="3365" y="2365"/>
            <a:chExt cx="1316" cy="377"/>
          </a:xfrm>
        </p:grpSpPr>
        <p:sp>
          <p:nvSpPr>
            <p:cNvPr id="44051" name="Line 18"/>
            <p:cNvSpPr>
              <a:spLocks noChangeShapeType="1"/>
            </p:cNvSpPr>
            <p:nvPr/>
          </p:nvSpPr>
          <p:spPr bwMode="auto">
            <a:xfrm>
              <a:off x="3370" y="2365"/>
              <a:ext cx="9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sm" len="sm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052" name="Text Box 19"/>
            <p:cNvSpPr txBox="1">
              <a:spLocks noChangeArrowheads="1"/>
            </p:cNvSpPr>
            <p:nvPr/>
          </p:nvSpPr>
          <p:spPr bwMode="auto">
            <a:xfrm>
              <a:off x="3741" y="2524"/>
              <a:ext cx="940" cy="2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 kern="1200">
                  <a:solidFill>
                    <a:srgbClr val="990000"/>
                  </a:solidFill>
                  <a:latin typeface="Arial" charset="0"/>
                  <a:ea typeface="+mn-ea"/>
                  <a:cs typeface="+mn-cs"/>
                </a:rPr>
                <a:t>estimated shift</a:t>
              </a:r>
            </a:p>
          </p:txBody>
        </p:sp>
        <p:sp>
          <p:nvSpPr>
            <p:cNvPr id="44053" name="Freeform 20"/>
            <p:cNvSpPr>
              <a:spLocks/>
            </p:cNvSpPr>
            <p:nvPr/>
          </p:nvSpPr>
          <p:spPr bwMode="auto">
            <a:xfrm rot="2531935" flipH="1" flipV="1">
              <a:off x="3365" y="2486"/>
              <a:ext cx="422" cy="121"/>
            </a:xfrm>
            <a:custGeom>
              <a:avLst/>
              <a:gdLst>
                <a:gd name="T0" fmla="*/ 0 w 704"/>
                <a:gd name="T1" fmla="*/ 121 h 121"/>
                <a:gd name="T2" fmla="*/ 225 w 704"/>
                <a:gd name="T3" fmla="*/ 9 h 121"/>
                <a:gd name="T4" fmla="*/ 422 w 704"/>
                <a:gd name="T5" fmla="*/ 65 h 121"/>
                <a:gd name="T6" fmla="*/ 0 60000 65536"/>
                <a:gd name="T7" fmla="*/ 0 60000 65536"/>
                <a:gd name="T8" fmla="*/ 0 60000 65536"/>
                <a:gd name="T9" fmla="*/ 0 w 704"/>
                <a:gd name="T10" fmla="*/ 0 h 121"/>
                <a:gd name="T11" fmla="*/ 704 w 704"/>
                <a:gd name="T12" fmla="*/ 121 h 1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21">
                  <a:moveTo>
                    <a:pt x="0" y="121"/>
                  </a:moveTo>
                  <a:cubicBezTo>
                    <a:pt x="129" y="69"/>
                    <a:pt x="259" y="18"/>
                    <a:pt x="376" y="9"/>
                  </a:cubicBezTo>
                  <a:cubicBezTo>
                    <a:pt x="493" y="0"/>
                    <a:pt x="598" y="32"/>
                    <a:pt x="704" y="65"/>
                  </a:cubicBezTo>
                </a:path>
              </a:pathLst>
            </a:custGeom>
            <a:noFill/>
            <a:ln w="19050">
              <a:solidFill>
                <a:srgbClr val="990000"/>
              </a:solidFill>
              <a:round/>
              <a:headEnd/>
              <a:tailEnd type="stealth" w="sm" len="med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44047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608263" y="3109913"/>
            <a:ext cx="5603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48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313113" y="3109913"/>
            <a:ext cx="5603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49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246813" y="3109913"/>
            <a:ext cx="5603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5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078663" y="3109913"/>
            <a:ext cx="5603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625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4" grpId="0" autoUpdateAnimBg="0"/>
      <p:bldP spid="705545" grpId="0" animBg="1"/>
      <p:bldP spid="705546" grpId="0" animBg="1" autoUpdateAnimBg="0"/>
      <p:bldP spid="705547" grpId="0" animBg="1"/>
      <p:bldP spid="705548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Reduce the resolution!</a:t>
            </a:r>
          </a:p>
        </p:txBody>
      </p:sp>
      <p:pic>
        <p:nvPicPr>
          <p:cNvPr id="45059" name="Picture 3" descr="garden_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3659188"/>
            <a:ext cx="36560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garden_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325" y="990600"/>
            <a:ext cx="36560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garden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" y="990600"/>
            <a:ext cx="36560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garden_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3595688"/>
            <a:ext cx="36560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856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21288" y="5195888"/>
            <a:ext cx="3609975" cy="1203325"/>
            <a:chOff x="3289" y="3273"/>
            <a:chExt cx="2274" cy="758"/>
          </a:xfrm>
        </p:grpSpPr>
        <p:sp>
          <p:nvSpPr>
            <p:cNvPr id="46118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119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I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7800" y="5216525"/>
            <a:ext cx="3606800" cy="1203325"/>
            <a:chOff x="112" y="3286"/>
            <a:chExt cx="2272" cy="758"/>
          </a:xfrm>
        </p:grpSpPr>
        <p:sp>
          <p:nvSpPr>
            <p:cNvPr id="46116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117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6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H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7800" y="1452563"/>
            <a:ext cx="8691563" cy="5321300"/>
            <a:chOff x="112" y="916"/>
            <a:chExt cx="5475" cy="3352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12" y="916"/>
              <a:ext cx="5475" cy="3352"/>
              <a:chOff x="112" y="916"/>
              <a:chExt cx="5475" cy="3352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371" cy="3337"/>
                <a:chOff x="112" y="931"/>
                <a:chExt cx="2371" cy="3337"/>
              </a:xfrm>
            </p:grpSpPr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610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9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10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11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12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13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14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15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610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24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rPr>
                    <a:t>Gaussian pyramid of image H</a:t>
                  </a:r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3289" y="916"/>
                <a:ext cx="2298" cy="3352"/>
                <a:chOff x="3289" y="916"/>
                <a:chExt cx="2298" cy="3352"/>
              </a:xfrm>
            </p:grpSpPr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6098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099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0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1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2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3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4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5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609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412" y="4076"/>
                  <a:ext cx="217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rPr>
                    <a:t>Gaussian pyramid of image I</a:t>
                  </a:r>
                </a:p>
              </p:txBody>
            </p:sp>
          </p:grpSp>
        </p:grpSp>
        <p:sp>
          <p:nvSpPr>
            <p:cNvPr id="46092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I</a:t>
              </a:r>
            </a:p>
          </p:txBody>
        </p:sp>
        <p:sp>
          <p:nvSpPr>
            <p:cNvPr id="46093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6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H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951288" y="2352675"/>
            <a:ext cx="1724025" cy="3602038"/>
            <a:chOff x="2489" y="1482"/>
            <a:chExt cx="1086" cy="2269"/>
          </a:xfrm>
        </p:grpSpPr>
        <p:sp>
          <p:nvSpPr>
            <p:cNvPr id="46087" name="Text Box 35"/>
            <p:cNvSpPr txBox="1">
              <a:spLocks noChangeArrowheads="1"/>
            </p:cNvSpPr>
            <p:nvPr/>
          </p:nvSpPr>
          <p:spPr bwMode="auto">
            <a:xfrm>
              <a:off x="2489" y="3482"/>
              <a:ext cx="95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i="1" kern="1200">
                  <a:solidFill>
                    <a:srgbClr val="D60093"/>
                  </a:solidFill>
                  <a:latin typeface="Arial" charset="0"/>
                  <a:ea typeface="+mn-ea"/>
                  <a:cs typeface="+mn-cs"/>
                </a:rPr>
                <a:t>u=10 pixels</a:t>
              </a:r>
              <a:endParaRPr lang="en-US" sz="2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088" name="Text Box 36"/>
            <p:cNvSpPr txBox="1">
              <a:spLocks noChangeArrowheads="1"/>
            </p:cNvSpPr>
            <p:nvPr/>
          </p:nvSpPr>
          <p:spPr bwMode="auto">
            <a:xfrm>
              <a:off x="2489" y="2658"/>
              <a:ext cx="8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i="1" kern="1200">
                  <a:solidFill>
                    <a:srgbClr val="D60093"/>
                  </a:solidFill>
                  <a:latin typeface="Arial" charset="0"/>
                  <a:ea typeface="+mn-ea"/>
                  <a:cs typeface="+mn-cs"/>
                </a:rPr>
                <a:t>u=5 pixels</a:t>
              </a:r>
              <a:endParaRPr lang="en-US" sz="2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089" name="Text Box 37"/>
            <p:cNvSpPr txBox="1">
              <a:spLocks noChangeArrowheads="1"/>
            </p:cNvSpPr>
            <p:nvPr/>
          </p:nvSpPr>
          <p:spPr bwMode="auto">
            <a:xfrm>
              <a:off x="2489" y="2026"/>
              <a:ext cx="9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i="1" kern="1200">
                  <a:solidFill>
                    <a:srgbClr val="D60093"/>
                  </a:solidFill>
                  <a:latin typeface="Arial" charset="0"/>
                  <a:ea typeface="+mn-ea"/>
                  <a:cs typeface="+mn-cs"/>
                </a:rPr>
                <a:t>u=2.5 pixels</a:t>
              </a:r>
              <a:endParaRPr lang="en-US" sz="2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090" name="Text Box 38"/>
            <p:cNvSpPr txBox="1">
              <a:spLocks noChangeArrowheads="1"/>
            </p:cNvSpPr>
            <p:nvPr/>
          </p:nvSpPr>
          <p:spPr bwMode="auto">
            <a:xfrm>
              <a:off x="2489" y="1482"/>
              <a:ext cx="108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i="1" kern="1200">
                  <a:solidFill>
                    <a:srgbClr val="D60093"/>
                  </a:solidFill>
                  <a:latin typeface="Arial" charset="0"/>
                  <a:ea typeface="+mn-ea"/>
                  <a:cs typeface="+mn-cs"/>
                </a:rPr>
                <a:t>u=1.25 pixels</a:t>
              </a:r>
              <a:endParaRPr lang="en-US" sz="2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6086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Coarse-to-fine optical flow estimation</a:t>
            </a:r>
          </a:p>
        </p:txBody>
      </p:sp>
    </p:spTree>
    <p:extLst>
      <p:ext uri="{BB962C8B-B14F-4D97-AF65-F5344CB8AC3E}">
        <p14:creationId xmlns:p14="http://schemas.microsoft.com/office/powerpoint/2010/main" val="403701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21288" y="5195888"/>
            <a:ext cx="3609975" cy="1203325"/>
            <a:chOff x="3289" y="3273"/>
            <a:chExt cx="2274" cy="758"/>
          </a:xfrm>
        </p:grpSpPr>
        <p:sp>
          <p:nvSpPr>
            <p:cNvPr id="47150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151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I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7800" y="5216525"/>
            <a:ext cx="3606800" cy="1203325"/>
            <a:chOff x="112" y="3286"/>
            <a:chExt cx="2272" cy="758"/>
          </a:xfrm>
        </p:grpSpPr>
        <p:sp>
          <p:nvSpPr>
            <p:cNvPr id="47148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149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J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77800" y="1454150"/>
            <a:ext cx="8691563" cy="5321300"/>
            <a:chOff x="112" y="916"/>
            <a:chExt cx="5475" cy="3352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12" y="916"/>
              <a:ext cx="5475" cy="3352"/>
              <a:chOff x="112" y="916"/>
              <a:chExt cx="5475" cy="3352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12" y="931"/>
                <a:ext cx="2371" cy="3337"/>
                <a:chOff x="112" y="931"/>
                <a:chExt cx="2371" cy="3337"/>
              </a:xfrm>
            </p:grpSpPr>
            <p:grpSp>
              <p:nvGrpSpPr>
                <p:cNvPr id="7" name="Group 29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7140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1" name="Line 3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2" name="Line 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3" name="AutoShap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4" name="AutoShap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5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6" name="AutoShap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7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713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24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rPr>
                    <a:t>Gaussian pyramid of image H</a:t>
                  </a:r>
                </a:p>
              </p:txBody>
            </p:sp>
          </p:grpSp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3289" y="916"/>
                <a:ext cx="2298" cy="3352"/>
                <a:chOff x="3289" y="916"/>
                <a:chExt cx="2298" cy="3352"/>
              </a:xfrm>
            </p:grpSpPr>
            <p:grpSp>
              <p:nvGrpSpPr>
                <p:cNvPr id="9" name="Group 40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7130" name="Line 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1" name="Line 4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2" name="Line 4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3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4" name="AutoShap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5" name="AutoShap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6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7" name="Line 4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712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12" y="4076"/>
                  <a:ext cx="217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rPr>
                    <a:t>Gaussian pyramid of image I</a:t>
                  </a:r>
                </a:p>
              </p:txBody>
            </p:sp>
          </p:grpSp>
        </p:grpSp>
        <p:sp>
          <p:nvSpPr>
            <p:cNvPr id="47124" name="Text Box 50"/>
            <p:cNvSpPr txBox="1">
              <a:spLocks noChangeArrowheads="1"/>
            </p:cNvSpPr>
            <p:nvPr/>
          </p:nvSpPr>
          <p:spPr bwMode="auto">
            <a:xfrm>
              <a:off x="4124" y="3580"/>
              <a:ext cx="5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I</a:t>
              </a:r>
            </a:p>
          </p:txBody>
        </p:sp>
        <p:sp>
          <p:nvSpPr>
            <p:cNvPr id="47125" name="Text Box 51"/>
            <p:cNvSpPr txBox="1">
              <a:spLocks noChangeArrowheads="1"/>
            </p:cNvSpPr>
            <p:nvPr/>
          </p:nvSpPr>
          <p:spPr bwMode="auto">
            <a:xfrm>
              <a:off x="887" y="3571"/>
              <a:ext cx="6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H</a:t>
              </a:r>
            </a:p>
          </p:txBody>
        </p:sp>
      </p:grpSp>
      <p:sp>
        <p:nvSpPr>
          <p:cNvPr id="47109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Coarse-to-fine optical flow estimation</a:t>
            </a:r>
          </a:p>
        </p:txBody>
      </p:sp>
      <p:sp>
        <p:nvSpPr>
          <p:cNvPr id="47110" name="Text Box 58"/>
          <p:cNvSpPr txBox="1">
            <a:spLocks noChangeArrowheads="1"/>
          </p:cNvSpPr>
          <p:nvPr/>
        </p:nvSpPr>
        <p:spPr bwMode="auto">
          <a:xfrm>
            <a:off x="3276600" y="2498725"/>
            <a:ext cx="197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run iterative L-K</a:t>
            </a:r>
          </a:p>
        </p:txBody>
      </p:sp>
      <p:sp>
        <p:nvSpPr>
          <p:cNvPr id="47111" name="Line 59"/>
          <p:cNvSpPr>
            <a:spLocks noChangeShapeType="1"/>
          </p:cNvSpPr>
          <p:nvPr/>
        </p:nvSpPr>
        <p:spPr bwMode="auto">
          <a:xfrm>
            <a:off x="2362200" y="277495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Line 60"/>
          <p:cNvSpPr>
            <a:spLocks noChangeShapeType="1"/>
          </p:cNvSpPr>
          <p:nvPr/>
        </p:nvSpPr>
        <p:spPr bwMode="auto">
          <a:xfrm flipH="1">
            <a:off x="5334000" y="277495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2670175" y="3489325"/>
            <a:ext cx="3273425" cy="396875"/>
            <a:chOff x="1682" y="2198"/>
            <a:chExt cx="2062" cy="250"/>
          </a:xfrm>
        </p:grpSpPr>
        <p:sp>
          <p:nvSpPr>
            <p:cNvPr id="47120" name="Line 63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121" name="Line 64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122" name="Text Box 65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run iterative L-K</a:t>
              </a:r>
            </a:p>
          </p:txBody>
        </p:sp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4191000" y="2895600"/>
            <a:ext cx="2152650" cy="593725"/>
            <a:chOff x="2640" y="1824"/>
            <a:chExt cx="1356" cy="374"/>
          </a:xfrm>
        </p:grpSpPr>
        <p:sp>
          <p:nvSpPr>
            <p:cNvPr id="47118" name="Line 61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119" name="Text Box 66"/>
            <p:cNvSpPr txBox="1">
              <a:spLocks noChangeArrowheads="1"/>
            </p:cNvSpPr>
            <p:nvPr/>
          </p:nvSpPr>
          <p:spPr bwMode="auto">
            <a:xfrm>
              <a:off x="2644" y="1862"/>
              <a:ext cx="1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warp &amp; upsample</a:t>
              </a:r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4191000" y="3810000"/>
            <a:ext cx="303213" cy="685800"/>
            <a:chOff x="2640" y="2400"/>
            <a:chExt cx="191" cy="432"/>
          </a:xfrm>
        </p:grpSpPr>
        <p:sp>
          <p:nvSpPr>
            <p:cNvPr id="47116" name="Line 67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117" name="Text Box 68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.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.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98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7399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 i="1" smtClean="0"/>
              <a:t>Feature-based methods (e.g. SIFT+Ransac+regression)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Extract visual features (corners, textured areas) and track them over multiple frames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Sparse motion fields, but possibly robust tracking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Suitable especially when image motion is large (10-s of pixels)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b="1" i="1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i="1" smtClean="0"/>
              <a:t>Direct-methods (e.g. optical flow)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Directly recover image motion from spatio-temporal image brightness variations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Global motion parameters directly recovered without an intermediate feature motion calculation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Dense motion fields, but more sensitive to appearance variations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Suitable for video and when image motion is small (&lt; 10 pixels)</a:t>
            </a:r>
            <a:endParaRPr lang="en-US" sz="1600" b="1" i="1" smtClean="0"/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Classes of Techniques</a:t>
            </a:r>
          </a:p>
        </p:txBody>
      </p:sp>
    </p:spTree>
    <p:extLst>
      <p:ext uri="{BB962C8B-B14F-4D97-AF65-F5344CB8AC3E}">
        <p14:creationId xmlns:p14="http://schemas.microsoft.com/office/powerpoint/2010/main" val="312207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Blob detection in 2D</a:t>
            </a:r>
          </a:p>
        </p:txBody>
      </p:sp>
      <p:sp>
        <p:nvSpPr>
          <p:cNvPr id="26112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Laplacian of Gaussian: Circularly symmetric operator for blob detection in 2D</a:t>
            </a:r>
          </a:p>
        </p:txBody>
      </p:sp>
      <p:pic>
        <p:nvPicPr>
          <p:cNvPr id="261123" name="Picture 5" descr="log_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4" name="Picture 6" descr="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93938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1125" name="Object 7"/>
          <p:cNvGraphicFramePr>
            <a:graphicFrameLocks noChangeAspect="1"/>
          </p:cNvGraphicFramePr>
          <p:nvPr>
            <p:ph idx="4294967295"/>
          </p:nvPr>
        </p:nvGraphicFramePr>
        <p:xfrm>
          <a:off x="0" y="5181600"/>
          <a:ext cx="357981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31" name="Equation" r:id="rId6" imgW="1104900" imgH="444500" progId="Equation.3">
                  <p:embed/>
                </p:oleObj>
              </mc:Choice>
              <mc:Fallback>
                <p:oleObj name="Equation" r:id="rId6" imgW="1104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1600"/>
                        <a:ext cx="3579813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26" name="Object 7"/>
          <p:cNvGraphicFramePr>
            <a:graphicFrameLocks noChangeAspect="1"/>
          </p:cNvGraphicFramePr>
          <p:nvPr/>
        </p:nvGraphicFramePr>
        <p:xfrm>
          <a:off x="3657600" y="5105400"/>
          <a:ext cx="5348288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32" name="Equation" r:id="rId8" imgW="1651000" imgH="508000" progId="Equation.3">
                  <p:embed/>
                </p:oleObj>
              </mc:Choice>
              <mc:Fallback>
                <p:oleObj name="Equation" r:id="rId8" imgW="1651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05400"/>
                        <a:ext cx="5348288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06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Blob detection in 2D</a:t>
            </a:r>
          </a:p>
        </p:txBody>
      </p:sp>
      <p:sp>
        <p:nvSpPr>
          <p:cNvPr id="263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Laplacian of Gaussian: Circularly symmetric operator for blob detection in 2D</a:t>
            </a:r>
          </a:p>
        </p:txBody>
      </p:sp>
      <p:pic>
        <p:nvPicPr>
          <p:cNvPr id="263171" name="Picture 4" descr="log_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2" name="Picture 5" descr="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93938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3173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3506788" y="4987925"/>
          <a:ext cx="5180012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076" name="Equation" r:id="rId6" imgW="1574800" imgH="482600" progId="Equation.3">
                  <p:embed/>
                </p:oleObj>
              </mc:Choice>
              <mc:Fallback>
                <p:oleObj name="Equation" r:id="rId6" imgW="1574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4987925"/>
                        <a:ext cx="5180012" cy="158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4" name="Text Box 7"/>
          <p:cNvSpPr txBox="1">
            <a:spLocks noChangeArrowheads="1"/>
          </p:cNvSpPr>
          <p:nvPr/>
        </p:nvSpPr>
        <p:spPr bwMode="auto">
          <a:xfrm>
            <a:off x="315913" y="5500688"/>
            <a:ext cx="3036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smtClean="0">
                <a:solidFill>
                  <a:srgbClr val="000000"/>
                </a:solidFill>
              </a:rPr>
              <a:t>Scale-normalized:</a:t>
            </a:r>
          </a:p>
        </p:txBody>
      </p:sp>
    </p:spTree>
    <p:extLst>
      <p:ext uri="{BB962C8B-B14F-4D97-AF65-F5344CB8AC3E}">
        <p14:creationId xmlns:p14="http://schemas.microsoft.com/office/powerpoint/2010/main" val="277278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Scale selection</a:t>
            </a:r>
          </a:p>
        </p:txBody>
      </p:sp>
      <p:sp>
        <p:nvSpPr>
          <p:cNvPr id="265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At what scale does the Laplacian achieve a maximum response to a binary circle of radius r?</a:t>
            </a:r>
          </a:p>
        </p:txBody>
      </p:sp>
      <p:sp>
        <p:nvSpPr>
          <p:cNvPr id="265219" name="Rectangle 7"/>
          <p:cNvSpPr>
            <a:spLocks noChangeArrowheads="1"/>
          </p:cNvSpPr>
          <p:nvPr/>
        </p:nvSpPr>
        <p:spPr bwMode="auto">
          <a:xfrm>
            <a:off x="533400" y="4049713"/>
            <a:ext cx="23622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65220" name="Oval 8"/>
          <p:cNvSpPr>
            <a:spLocks noChangeArrowheads="1"/>
          </p:cNvSpPr>
          <p:nvPr/>
        </p:nvSpPr>
        <p:spPr bwMode="auto">
          <a:xfrm>
            <a:off x="1066800" y="4506913"/>
            <a:ext cx="1295400" cy="1295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65221" name="Line 13"/>
          <p:cNvSpPr>
            <a:spLocks noChangeShapeType="1"/>
          </p:cNvSpPr>
          <p:nvPr/>
        </p:nvSpPr>
        <p:spPr bwMode="auto">
          <a:xfrm>
            <a:off x="1752600" y="5116513"/>
            <a:ext cx="609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65222" name="Text Box 14"/>
          <p:cNvSpPr txBox="1">
            <a:spLocks noChangeArrowheads="1"/>
          </p:cNvSpPr>
          <p:nvPr/>
        </p:nvSpPr>
        <p:spPr bwMode="auto">
          <a:xfrm>
            <a:off x="1828800" y="5040313"/>
            <a:ext cx="303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 smtClean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265223" name="Text Box 19"/>
          <p:cNvSpPr txBox="1">
            <a:spLocks noChangeArrowheads="1"/>
          </p:cNvSpPr>
          <p:nvPr/>
        </p:nvSpPr>
        <p:spPr bwMode="auto">
          <a:xfrm>
            <a:off x="1371600" y="6335713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image</a:t>
            </a:r>
          </a:p>
        </p:txBody>
      </p:sp>
      <p:pic>
        <p:nvPicPr>
          <p:cNvPr id="265224" name="Picture 4" descr="log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9731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5" name="Picture 5" descr="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25913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6" name="Text Box 19"/>
          <p:cNvSpPr txBox="1">
            <a:spLocks noChangeArrowheads="1"/>
          </p:cNvSpPr>
          <p:nvPr/>
        </p:nvSpPr>
        <p:spPr bwMode="auto">
          <a:xfrm>
            <a:off x="5257800" y="6335713"/>
            <a:ext cx="117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Laplacian</a:t>
            </a:r>
          </a:p>
        </p:txBody>
      </p:sp>
    </p:spTree>
    <p:extLst>
      <p:ext uri="{BB962C8B-B14F-4D97-AF65-F5344CB8AC3E}">
        <p14:creationId xmlns:p14="http://schemas.microsoft.com/office/powerpoint/2010/main" val="244884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Scale selection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At what scale does the Laplacian achieve a maximum response to a binary circle of radius r?</a:t>
            </a: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To get maximum response, the zeros of the Laplacian have to be aligned with the circle</a:t>
            </a: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Zeros of Laplacian is given by (up to scale):</a:t>
            </a:r>
            <a:br>
              <a:rPr lang="en-US" sz="2400">
                <a:latin typeface="Arial" charset="0"/>
              </a:rPr>
            </a:br>
            <a:r>
              <a:rPr lang="en-US" sz="1600">
                <a:latin typeface="Arial" charset="0"/>
              </a:rPr>
              <a:t/>
            </a:r>
            <a:br>
              <a:rPr lang="en-US" sz="1600">
                <a:latin typeface="Arial" charset="0"/>
              </a:rPr>
            </a:br>
            <a:endParaRPr lang="en-US" sz="160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Therefore, the maximum response occurs at </a:t>
            </a:r>
          </a:p>
          <a:p>
            <a:pPr>
              <a:buFontTx/>
              <a:buChar char="•"/>
            </a:pPr>
            <a:endParaRPr lang="en-US" sz="2400">
              <a:latin typeface="Arial" charset="0"/>
            </a:endParaRPr>
          </a:p>
          <a:p>
            <a:pPr>
              <a:buFontTx/>
              <a:buChar char="•"/>
            </a:pPr>
            <a:endParaRPr lang="en-US" sz="2400">
              <a:latin typeface="Arial" charset="0"/>
            </a:endParaRPr>
          </a:p>
        </p:txBody>
      </p:sp>
      <p:sp>
        <p:nvSpPr>
          <p:cNvPr id="267267" name="Rectangle 7"/>
          <p:cNvSpPr>
            <a:spLocks noChangeArrowheads="1"/>
          </p:cNvSpPr>
          <p:nvPr/>
        </p:nvSpPr>
        <p:spPr bwMode="auto">
          <a:xfrm>
            <a:off x="533400" y="4049713"/>
            <a:ext cx="23622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67268" name="Oval 8"/>
          <p:cNvSpPr>
            <a:spLocks noChangeArrowheads="1"/>
          </p:cNvSpPr>
          <p:nvPr/>
        </p:nvSpPr>
        <p:spPr bwMode="auto">
          <a:xfrm>
            <a:off x="1066800" y="4506913"/>
            <a:ext cx="1295400" cy="1295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67269" name="Line 13"/>
          <p:cNvSpPr>
            <a:spLocks noChangeShapeType="1"/>
          </p:cNvSpPr>
          <p:nvPr/>
        </p:nvSpPr>
        <p:spPr bwMode="auto">
          <a:xfrm>
            <a:off x="1752600" y="5116513"/>
            <a:ext cx="609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67270" name="Text Box 14"/>
          <p:cNvSpPr txBox="1">
            <a:spLocks noChangeArrowheads="1"/>
          </p:cNvSpPr>
          <p:nvPr/>
        </p:nvSpPr>
        <p:spPr bwMode="auto">
          <a:xfrm>
            <a:off x="1828800" y="5040313"/>
            <a:ext cx="303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 smtClean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267271" name="Text Box 19"/>
          <p:cNvSpPr txBox="1">
            <a:spLocks noChangeArrowheads="1"/>
          </p:cNvSpPr>
          <p:nvPr/>
        </p:nvSpPr>
        <p:spPr bwMode="auto">
          <a:xfrm>
            <a:off x="1371600" y="6335713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image</a:t>
            </a:r>
          </a:p>
        </p:txBody>
      </p:sp>
      <p:graphicFrame>
        <p:nvGraphicFramePr>
          <p:cNvPr id="153603" name="Object 4"/>
          <p:cNvGraphicFramePr>
            <a:graphicFrameLocks noChangeAspect="1"/>
          </p:cNvGraphicFramePr>
          <p:nvPr/>
        </p:nvGraphicFramePr>
        <p:xfrm>
          <a:off x="7056438" y="3363913"/>
          <a:ext cx="16605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75" name="Equation" r:id="rId4" imgW="685502" imgH="215806" progId="Equation.3">
                  <p:embed/>
                </p:oleObj>
              </mc:Choice>
              <mc:Fallback>
                <p:oleObj name="Equation" r:id="rId4" imgW="68550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38" y="3363913"/>
                        <a:ext cx="16605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7273" name="Group 19"/>
          <p:cNvGrpSpPr>
            <a:grpSpLocks/>
          </p:cNvGrpSpPr>
          <p:nvPr/>
        </p:nvGrpSpPr>
        <p:grpSpPr bwMode="auto">
          <a:xfrm>
            <a:off x="4419600" y="4038600"/>
            <a:ext cx="3382963" cy="2667000"/>
            <a:chOff x="4419600" y="3822484"/>
            <a:chExt cx="3657600" cy="2883116"/>
          </a:xfrm>
        </p:grpSpPr>
        <p:sp>
          <p:nvSpPr>
            <p:cNvPr id="267275" name="Freeform 13"/>
            <p:cNvSpPr>
              <a:spLocks/>
            </p:cNvSpPr>
            <p:nvPr/>
          </p:nvSpPr>
          <p:spPr bwMode="auto">
            <a:xfrm>
              <a:off x="4757980" y="4639160"/>
              <a:ext cx="3146156" cy="1456840"/>
            </a:xfrm>
            <a:custGeom>
              <a:avLst/>
              <a:gdLst>
                <a:gd name="T0" fmla="*/ 0 w 3146156"/>
                <a:gd name="T1" fmla="*/ 0 h 1456840"/>
                <a:gd name="T2" fmla="*/ 976393 w 3146156"/>
                <a:gd name="T3" fmla="*/ 0 h 1456840"/>
                <a:gd name="T4" fmla="*/ 976393 w 3146156"/>
                <a:gd name="T5" fmla="*/ 1456840 h 1456840"/>
                <a:gd name="T6" fmla="*/ 2138766 w 3146156"/>
                <a:gd name="T7" fmla="*/ 1456840 h 1456840"/>
                <a:gd name="T8" fmla="*/ 2138766 w 3146156"/>
                <a:gd name="T9" fmla="*/ 0 h 1456840"/>
                <a:gd name="T10" fmla="*/ 3146156 w 3146156"/>
                <a:gd name="T11" fmla="*/ 0 h 14568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6156"/>
                <a:gd name="T19" fmla="*/ 0 h 1456840"/>
                <a:gd name="T20" fmla="*/ 3146156 w 3146156"/>
                <a:gd name="T21" fmla="*/ 1456840 h 14568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6156" h="1456840">
                  <a:moveTo>
                    <a:pt x="0" y="0"/>
                  </a:moveTo>
                  <a:lnTo>
                    <a:pt x="976393" y="0"/>
                  </a:lnTo>
                  <a:lnTo>
                    <a:pt x="976393" y="1456840"/>
                  </a:lnTo>
                  <a:lnTo>
                    <a:pt x="2138766" y="1456840"/>
                  </a:lnTo>
                  <a:lnTo>
                    <a:pt x="2138766" y="0"/>
                  </a:lnTo>
                  <a:lnTo>
                    <a:pt x="3146156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267276" name="Freeform 14"/>
            <p:cNvSpPr>
              <a:spLocks/>
            </p:cNvSpPr>
            <p:nvPr/>
          </p:nvSpPr>
          <p:spPr bwMode="auto">
            <a:xfrm>
              <a:off x="4525505" y="3822484"/>
              <a:ext cx="3551695" cy="2806917"/>
            </a:xfrm>
            <a:custGeom>
              <a:avLst/>
              <a:gdLst>
                <a:gd name="T0" fmla="*/ 0 w 3551695"/>
                <a:gd name="T1" fmla="*/ 656528 h 2806917"/>
                <a:gd name="T2" fmla="*/ 402956 w 3551695"/>
                <a:gd name="T3" fmla="*/ 439552 h 2806917"/>
                <a:gd name="T4" fmla="*/ 884695 w 3551695"/>
                <a:gd name="T5" fmla="*/ 63717 h 2806917"/>
                <a:gd name="T6" fmla="*/ 1189498 w 3551695"/>
                <a:gd name="T7" fmla="*/ 673316 h 2806917"/>
                <a:gd name="T8" fmla="*/ 1494298 w 3551695"/>
                <a:gd name="T9" fmla="*/ 2273517 h 2806917"/>
                <a:gd name="T10" fmla="*/ 1799098 w 3551695"/>
                <a:gd name="T11" fmla="*/ 2806917 h 2806917"/>
                <a:gd name="T12" fmla="*/ 2103895 w 3551695"/>
                <a:gd name="T13" fmla="*/ 2273517 h 2806917"/>
                <a:gd name="T14" fmla="*/ 2355743 w 3551695"/>
                <a:gd name="T15" fmla="*/ 827010 h 2806917"/>
                <a:gd name="T16" fmla="*/ 2713495 w 3551695"/>
                <a:gd name="T17" fmla="*/ 63716 h 2806917"/>
                <a:gd name="T18" fmla="*/ 3170695 w 3551695"/>
                <a:gd name="T19" fmla="*/ 444716 h 2806917"/>
                <a:gd name="T20" fmla="*/ 3551695 w 3551695"/>
                <a:gd name="T21" fmla="*/ 673316 h 28069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51695"/>
                <a:gd name="T34" fmla="*/ 0 h 2806917"/>
                <a:gd name="T35" fmla="*/ 3551695 w 3551695"/>
                <a:gd name="T36" fmla="*/ 2806917 h 28069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51695" h="2806917">
                  <a:moveTo>
                    <a:pt x="0" y="656528"/>
                  </a:moveTo>
                  <a:cubicBezTo>
                    <a:pt x="134319" y="584203"/>
                    <a:pt x="255507" y="538354"/>
                    <a:pt x="402956" y="439552"/>
                  </a:cubicBezTo>
                  <a:cubicBezTo>
                    <a:pt x="550405" y="340750"/>
                    <a:pt x="753605" y="24756"/>
                    <a:pt x="884695" y="63717"/>
                  </a:cubicBezTo>
                  <a:cubicBezTo>
                    <a:pt x="1015785" y="102678"/>
                    <a:pt x="1087895" y="305016"/>
                    <a:pt x="1189495" y="673316"/>
                  </a:cubicBezTo>
                  <a:cubicBezTo>
                    <a:pt x="1291095" y="1041616"/>
                    <a:pt x="1392695" y="1917916"/>
                    <a:pt x="1494295" y="2273516"/>
                  </a:cubicBezTo>
                  <a:cubicBezTo>
                    <a:pt x="1595895" y="2629116"/>
                    <a:pt x="1697495" y="2806917"/>
                    <a:pt x="1799095" y="2806917"/>
                  </a:cubicBezTo>
                  <a:cubicBezTo>
                    <a:pt x="1900695" y="2806917"/>
                    <a:pt x="2011121" y="2603500"/>
                    <a:pt x="2103895" y="2273516"/>
                  </a:cubicBezTo>
                  <a:cubicBezTo>
                    <a:pt x="2196669" y="1943532"/>
                    <a:pt x="2255003" y="1242881"/>
                    <a:pt x="2355742" y="827010"/>
                  </a:cubicBezTo>
                  <a:cubicBezTo>
                    <a:pt x="2451315" y="418242"/>
                    <a:pt x="2577670" y="127432"/>
                    <a:pt x="2713495" y="63716"/>
                  </a:cubicBezTo>
                  <a:cubicBezTo>
                    <a:pt x="2849320" y="0"/>
                    <a:pt x="3030995" y="343116"/>
                    <a:pt x="3170695" y="444716"/>
                  </a:cubicBezTo>
                  <a:cubicBezTo>
                    <a:pt x="3310395" y="546316"/>
                    <a:pt x="3474204" y="626821"/>
                    <a:pt x="3551695" y="673316"/>
                  </a:cubicBezTo>
                </a:path>
              </a:pathLst>
            </a:cu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267277" name="Text Box 19"/>
            <p:cNvSpPr txBox="1">
              <a:spLocks noChangeArrowheads="1"/>
            </p:cNvSpPr>
            <p:nvPr/>
          </p:nvSpPr>
          <p:spPr bwMode="auto">
            <a:xfrm>
              <a:off x="4419600" y="5791200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smtClean="0">
                  <a:solidFill>
                    <a:srgbClr val="000000"/>
                  </a:solidFill>
                </a:rPr>
                <a:t>circle</a:t>
              </a:r>
            </a:p>
          </p:txBody>
        </p:sp>
        <p:sp>
          <p:nvSpPr>
            <p:cNvPr id="267278" name="Text Box 19"/>
            <p:cNvSpPr txBox="1">
              <a:spLocks noChangeArrowheads="1"/>
            </p:cNvSpPr>
            <p:nvPr/>
          </p:nvSpPr>
          <p:spPr bwMode="auto">
            <a:xfrm>
              <a:off x="4466684" y="6336268"/>
              <a:ext cx="11721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smtClean="0">
                  <a:solidFill>
                    <a:srgbClr val="000000"/>
                  </a:solidFill>
                </a:rPr>
                <a:t>Laplacian</a:t>
              </a:r>
            </a:p>
          </p:txBody>
        </p:sp>
        <p:cxnSp>
          <p:nvCxnSpPr>
            <p:cNvPr id="267279" name="Straight Arrow Connector 17"/>
            <p:cNvCxnSpPr>
              <a:cxnSpLocks noChangeShapeType="1"/>
              <a:stCxn id="267277" idx="0"/>
            </p:cNvCxnSpPr>
            <p:nvPr/>
          </p:nvCxnSpPr>
          <p:spPr bwMode="auto">
            <a:xfrm rot="5400000" flipH="1" flipV="1">
              <a:off x="4371819" y="5057619"/>
              <a:ext cx="1143000" cy="3241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280" name="Straight Arrow Connector 18"/>
            <p:cNvCxnSpPr>
              <a:cxnSpLocks noChangeShapeType="1"/>
              <a:stCxn id="267278" idx="3"/>
            </p:cNvCxnSpPr>
            <p:nvPr/>
          </p:nvCxnSpPr>
          <p:spPr bwMode="auto">
            <a:xfrm flipV="1">
              <a:off x="5638800" y="6400800"/>
              <a:ext cx="457200" cy="1201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67274" name="Object 7"/>
          <p:cNvGraphicFramePr>
            <a:graphicFrameLocks noChangeAspect="1"/>
          </p:cNvGraphicFramePr>
          <p:nvPr/>
        </p:nvGraphicFramePr>
        <p:xfrm>
          <a:off x="7010400" y="2438400"/>
          <a:ext cx="19050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76" name="Equation" r:id="rId6" imgW="1054100" imgH="482600" progId="Equation.3">
                  <p:embed/>
                </p:oleObj>
              </mc:Choice>
              <mc:Fallback>
                <p:oleObj name="Equation" r:id="rId6" imgW="1054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438400"/>
                        <a:ext cx="19050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56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Characteristic scale</a:t>
            </a:r>
          </a:p>
        </p:txBody>
      </p:sp>
      <p:sp>
        <p:nvSpPr>
          <p:cNvPr id="269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We define the characteristic scale of a blob as the scale that produces peak of Laplacian response in the blob center</a:t>
            </a:r>
          </a:p>
        </p:txBody>
      </p:sp>
      <p:grpSp>
        <p:nvGrpSpPr>
          <p:cNvPr id="269315" name="Group 16"/>
          <p:cNvGrpSpPr>
            <a:grpSpLocks/>
          </p:cNvGrpSpPr>
          <p:nvPr/>
        </p:nvGrpSpPr>
        <p:grpSpPr bwMode="auto">
          <a:xfrm>
            <a:off x="1905000" y="2413000"/>
            <a:ext cx="5486400" cy="2768600"/>
            <a:chOff x="576" y="1184"/>
            <a:chExt cx="4464" cy="2252"/>
          </a:xfrm>
        </p:grpSpPr>
        <p:pic>
          <p:nvPicPr>
            <p:cNvPr id="269320" name="Picture 15" descr="scale_sele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84"/>
              <a:ext cx="4464" cy="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321" name="Oval 8"/>
            <p:cNvSpPr>
              <a:spLocks noChangeArrowheads="1"/>
            </p:cNvSpPr>
            <p:nvPr/>
          </p:nvSpPr>
          <p:spPr bwMode="auto">
            <a:xfrm>
              <a:off x="1349" y="1863"/>
              <a:ext cx="706" cy="68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 smtClea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269316" name="Line 10"/>
          <p:cNvSpPr>
            <a:spLocks noChangeShapeType="1"/>
          </p:cNvSpPr>
          <p:nvPr/>
        </p:nvSpPr>
        <p:spPr bwMode="auto">
          <a:xfrm flipH="1" flipV="1">
            <a:off x="3352800" y="4129088"/>
            <a:ext cx="381000" cy="15097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69317" name="Line 11"/>
          <p:cNvSpPr>
            <a:spLocks noChangeShapeType="1"/>
          </p:cNvSpPr>
          <p:nvPr/>
        </p:nvSpPr>
        <p:spPr bwMode="auto">
          <a:xfrm flipV="1">
            <a:off x="6248400" y="5029200"/>
            <a:ext cx="228600" cy="685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69318" name="Text Box 12"/>
          <p:cNvSpPr txBox="1">
            <a:spLocks noChangeArrowheads="1"/>
          </p:cNvSpPr>
          <p:nvPr/>
        </p:nvSpPr>
        <p:spPr bwMode="auto">
          <a:xfrm>
            <a:off x="3111500" y="5500688"/>
            <a:ext cx="3213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smtClean="0">
                <a:solidFill>
                  <a:srgbClr val="000000"/>
                </a:solidFill>
              </a:rPr>
              <a:t>characteristic scale</a:t>
            </a:r>
          </a:p>
        </p:txBody>
      </p:sp>
      <p:sp>
        <p:nvSpPr>
          <p:cNvPr id="269319" name="Rectangle 17"/>
          <p:cNvSpPr>
            <a:spLocks noChangeArrowheads="1"/>
          </p:cNvSpPr>
          <p:nvPr/>
        </p:nvSpPr>
        <p:spPr bwMode="auto">
          <a:xfrm>
            <a:off x="457200" y="6156325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cs typeface="ＭＳ Ｐゴシック" charset="0"/>
              </a:rPr>
              <a:t>T. Lindeberg (1998). </a:t>
            </a:r>
            <a:r>
              <a:rPr lang="en-US" sz="2000" smtClean="0">
                <a:solidFill>
                  <a:srgbClr val="000000"/>
                </a:solidFill>
                <a:cs typeface="ＭＳ Ｐゴシック" charset="0"/>
                <a:hlinkClick r:id="rId4" tooltip="http://www.nada.kth.se/cvap/abstracts/cvap198.html"/>
              </a:rPr>
              <a:t>"Feature detection with automatic scale selection."</a:t>
            </a:r>
            <a:r>
              <a:rPr lang="en-US" sz="2000" smtClean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US" sz="2000" i="1" smtClean="0">
                <a:solidFill>
                  <a:srgbClr val="000000"/>
                </a:solidFill>
                <a:cs typeface="ＭＳ Ｐゴシック" charset="0"/>
              </a:rPr>
              <a:t>International Journal of Computer Vision</a:t>
            </a:r>
            <a:r>
              <a:rPr lang="en-US" sz="2000" smtClean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cs typeface="ＭＳ Ｐゴシック" charset="0"/>
              </a:rPr>
              <a:t>30</a:t>
            </a:r>
            <a:r>
              <a:rPr lang="en-US" sz="2000" smtClean="0">
                <a:solidFill>
                  <a:srgbClr val="000000"/>
                </a:solidFill>
                <a:cs typeface="ＭＳ Ｐゴシック" charset="0"/>
              </a:rPr>
              <a:t> (2): pp 77--116. </a:t>
            </a:r>
          </a:p>
        </p:txBody>
      </p:sp>
    </p:spTree>
    <p:extLst>
      <p:ext uri="{BB962C8B-B14F-4D97-AF65-F5344CB8AC3E}">
        <p14:creationId xmlns:p14="http://schemas.microsoft.com/office/powerpoint/2010/main" val="97718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Panoramas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3482" r="13482"/>
          <a:stretch>
            <a:fillRect/>
          </a:stretch>
        </p:blipFill>
        <p:spPr>
          <a:xfrm>
            <a:off x="3657600" y="3848305"/>
            <a:ext cx="5334000" cy="29334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71320"/>
            <a:ext cx="4419600" cy="2319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191000"/>
            <a:ext cx="2309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ook Antiqua" charset="0"/>
              </a:rPr>
              <a:t>Facebook 360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8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Scale-space blob detector</a:t>
            </a:r>
          </a:p>
        </p:txBody>
      </p:sp>
      <p:sp>
        <p:nvSpPr>
          <p:cNvPr id="271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>
                <a:latin typeface="Arial" charset="0"/>
              </a:rPr>
              <a:t>Convolve image with scale-normalized Laplacian at several scales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latin typeface="Arial" charset="0"/>
              </a:rPr>
              <a:t>Find maxima of squared Laplacian response in scale-space</a:t>
            </a:r>
          </a:p>
        </p:txBody>
      </p:sp>
      <p:pic>
        <p:nvPicPr>
          <p:cNvPr id="271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857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10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Scale-space blob detector: Example</a:t>
            </a:r>
          </a:p>
        </p:txBody>
      </p:sp>
      <p:pic>
        <p:nvPicPr>
          <p:cNvPr id="273410" name="Picture 4" descr="butter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1816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47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Scale-space blob detector: Example</a:t>
            </a:r>
          </a:p>
        </p:txBody>
      </p:sp>
      <p:sp>
        <p:nvSpPr>
          <p:cNvPr id="275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262596" name="Picture 4" descr="pyramid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2597" name="Picture 5" descr="pyramid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2598" name="Picture 6" descr="pyramid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2599" name="Picture 7" descr="pyramid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2600" name="Picture 8" descr="pyramid_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2601" name="Picture 9" descr="pyramid_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2602" name="Picture 10" descr="pyramid_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2603" name="Picture 11" descr="pyramid_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2604" name="Picture 12" descr="pyramid_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2605" name="Picture 13" descr="pyramid_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38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Scale-space blob detector: Example</a:t>
            </a:r>
          </a:p>
        </p:txBody>
      </p:sp>
      <p:pic>
        <p:nvPicPr>
          <p:cNvPr id="277506" name="Picture 4" descr="butterfly_cir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771650"/>
            <a:ext cx="51482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3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lbertus Extra Bold" charset="0"/>
              </a:rPr>
              <a:t>Matching with Features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838200" y="1219200"/>
            <a:ext cx="7086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Detect feature points in both images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Find corresponding pairs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Use these pairs to align images</a:t>
            </a:r>
            <a:endParaRPr lang="ru-RU" sz="2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26980" name="Picture 12" descr="C:\WINDOWS\Desktop\is2003\images\hom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436938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63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4"/>
          <p:cNvSpPr txBox="1">
            <a:spLocks noChangeArrowheads="1"/>
          </p:cNvSpPr>
          <p:nvPr/>
        </p:nvSpPr>
        <p:spPr bwMode="auto">
          <a:xfrm>
            <a:off x="685800" y="9144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Basic idea: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80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Take 16x16 square window around detected feature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80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Compute edge orientation (angle of the gradient - 90</a:t>
            </a:r>
            <a:r>
              <a:rPr lang="en-US" sz="1800" smtClean="0">
                <a:solidFill>
                  <a:srgbClr val="000000"/>
                </a:solidFill>
                <a:ea typeface="MS PGothic" charset="0"/>
                <a:cs typeface="MS PGothic" charset="0"/>
                <a:sym typeface="Symbol" charset="0"/>
              </a:rPr>
              <a:t></a:t>
            </a:r>
            <a:r>
              <a:rPr lang="en-US" sz="180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) for each pixel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80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Throw out weak edges (threshold gradient magnitude)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80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Create histogram of surviving edge orientations</a:t>
            </a: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  <a:latin typeface="Arial" charset="0"/>
                <a:ea typeface="MS PGothic" charset="0"/>
              </a:rPr>
              <a:t>S</a:t>
            </a:r>
            <a:r>
              <a:rPr lang="en-US">
                <a:latin typeface="Arial" charset="0"/>
                <a:ea typeface="MS PGothic" charset="0"/>
              </a:rPr>
              <a:t>cale </a:t>
            </a:r>
            <a:r>
              <a:rPr lang="en-US">
                <a:solidFill>
                  <a:srgbClr val="0066FF"/>
                </a:solidFill>
                <a:latin typeface="Arial" charset="0"/>
                <a:ea typeface="MS PGothic" charset="0"/>
              </a:rPr>
              <a:t>I</a:t>
            </a:r>
            <a:r>
              <a:rPr lang="en-US">
                <a:latin typeface="Arial" charset="0"/>
                <a:ea typeface="MS PGothic" charset="0"/>
              </a:rPr>
              <a:t>nvariant </a:t>
            </a:r>
            <a:r>
              <a:rPr lang="en-US">
                <a:solidFill>
                  <a:srgbClr val="0066FF"/>
                </a:solidFill>
                <a:latin typeface="Arial" charset="0"/>
                <a:ea typeface="MS PGothic" charset="0"/>
              </a:rPr>
              <a:t>F</a:t>
            </a:r>
            <a:r>
              <a:rPr lang="en-US">
                <a:latin typeface="Arial" charset="0"/>
                <a:ea typeface="MS PGothic" charset="0"/>
              </a:rPr>
              <a:t>eature </a:t>
            </a:r>
            <a:r>
              <a:rPr lang="en-US">
                <a:solidFill>
                  <a:srgbClr val="0066FF"/>
                </a:solidFill>
                <a:latin typeface="Arial" charset="0"/>
                <a:ea typeface="MS PGothic" charset="0"/>
              </a:rPr>
              <a:t>T</a:t>
            </a:r>
            <a:r>
              <a:rPr lang="en-US">
                <a:latin typeface="Arial" charset="0"/>
                <a:ea typeface="MS PGothic" charset="0"/>
              </a:rPr>
              <a:t>ransform</a:t>
            </a:r>
          </a:p>
        </p:txBody>
      </p:sp>
      <p:sp>
        <p:nvSpPr>
          <p:cNvPr id="309251" name="Rectangle 14"/>
          <p:cNvSpPr>
            <a:spLocks noChangeArrowheads="1"/>
          </p:cNvSpPr>
          <p:nvPr/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ea typeface="MS PGothic" charset="0"/>
                <a:cs typeface="MS PGothic" charset="0"/>
              </a:rPr>
              <a:t>Adapted from slide by David Lowe</a:t>
            </a:r>
          </a:p>
        </p:txBody>
      </p:sp>
      <p:pic>
        <p:nvPicPr>
          <p:cNvPr id="309252" name="Picture 4" descr="descr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895600"/>
            <a:ext cx="658018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53" name="Rectangle 11"/>
          <p:cNvSpPr>
            <a:spLocks noChangeArrowheads="1"/>
          </p:cNvSpPr>
          <p:nvPr/>
        </p:nvSpPr>
        <p:spPr bwMode="auto">
          <a:xfrm>
            <a:off x="5562600" y="2895600"/>
            <a:ext cx="2590800" cy="3132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b="1" smtClean="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grpSp>
        <p:nvGrpSpPr>
          <p:cNvPr id="309254" name="Group 26"/>
          <p:cNvGrpSpPr>
            <a:grpSpLocks/>
          </p:cNvGrpSpPr>
          <p:nvPr/>
        </p:nvGrpSpPr>
        <p:grpSpPr bwMode="auto">
          <a:xfrm>
            <a:off x="5715000" y="3048000"/>
            <a:ext cx="2362200" cy="1300163"/>
            <a:chOff x="5715000" y="4343400"/>
            <a:chExt cx="2362200" cy="1299865"/>
          </a:xfrm>
        </p:grpSpPr>
        <p:cxnSp>
          <p:nvCxnSpPr>
            <p:cNvPr id="309268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9269" name="Rectangle 20"/>
            <p:cNvSpPr>
              <a:spLocks noChangeArrowheads="1"/>
            </p:cNvSpPr>
            <p:nvPr/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09270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09271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09272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09273" name="Rectangle 18"/>
            <p:cNvSpPr>
              <a:spLocks noChangeArrowheads="1"/>
            </p:cNvSpPr>
            <p:nvPr/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09274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09275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09276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09277" name="TextBox 23"/>
            <p:cNvSpPr txBox="1">
              <a:spLocks noChangeArrowheads="1"/>
            </p:cNvSpPr>
            <p:nvPr/>
          </p:nvSpPr>
          <p:spPr bwMode="auto">
            <a:xfrm>
              <a:off x="5715000" y="5181408"/>
              <a:ext cx="457200" cy="46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smtClean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0</a:t>
              </a:r>
            </a:p>
          </p:txBody>
        </p:sp>
        <p:sp>
          <p:nvSpPr>
            <p:cNvPr id="309278" name="TextBox 24"/>
            <p:cNvSpPr txBox="1">
              <a:spLocks noChangeArrowheads="1"/>
            </p:cNvSpPr>
            <p:nvPr/>
          </p:nvSpPr>
          <p:spPr bwMode="auto">
            <a:xfrm>
              <a:off x="7239000" y="5176647"/>
              <a:ext cx="838200" cy="46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smtClean="0">
                  <a:solidFill>
                    <a:srgbClr val="000000"/>
                  </a:solidFill>
                  <a:ea typeface="MS PGothic" charset="0"/>
                  <a:cs typeface="MS PGothic" charset="0"/>
                  <a:sym typeface="Symbol" charset="0"/>
                </a:rPr>
                <a:t>2</a:t>
              </a:r>
              <a:r>
                <a:rPr lang="el-GR" b="1" smtClean="0">
                  <a:solidFill>
                    <a:srgbClr val="000000"/>
                  </a:solidFill>
                  <a:ea typeface="MS PGothic" charset="0"/>
                  <a:cs typeface="MS PGothic" charset="0"/>
                  <a:sym typeface="Symbol" charset="0"/>
                </a:rPr>
                <a:t></a:t>
              </a:r>
              <a:endParaRPr lang="en-US" b="1" smtClean="0">
                <a:solidFill>
                  <a:srgbClr val="000000"/>
                </a:solidFill>
                <a:ea typeface="MS PGothic" charset="0"/>
                <a:cs typeface="MS PGothic" charset="0"/>
              </a:endParaRPr>
            </a:p>
          </p:txBody>
        </p:sp>
      </p:grpSp>
      <p:sp>
        <p:nvSpPr>
          <p:cNvPr id="309255" name="Rectangle 8"/>
          <p:cNvSpPr>
            <a:spLocks noChangeArrowheads="1"/>
          </p:cNvSpPr>
          <p:nvPr/>
        </p:nvSpPr>
        <p:spPr bwMode="auto">
          <a:xfrm>
            <a:off x="5921375" y="4278313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ea typeface="MS PGothic" charset="0"/>
                <a:cs typeface="MS PGothic" charset="0"/>
              </a:rPr>
              <a:t>angle histogram</a:t>
            </a:r>
          </a:p>
        </p:txBody>
      </p:sp>
      <p:grpSp>
        <p:nvGrpSpPr>
          <p:cNvPr id="309256" name="Group 46"/>
          <p:cNvGrpSpPr>
            <a:grpSpLocks/>
          </p:cNvGrpSpPr>
          <p:nvPr/>
        </p:nvGrpSpPr>
        <p:grpSpPr bwMode="auto">
          <a:xfrm>
            <a:off x="6324600" y="4953000"/>
            <a:ext cx="1219200" cy="762000"/>
            <a:chOff x="6324600" y="4953000"/>
            <a:chExt cx="1219200" cy="762000"/>
          </a:xfrm>
        </p:grpSpPr>
        <p:cxnSp>
          <p:nvCxnSpPr>
            <p:cNvPr id="309259" name="Straight Arrow Connector 31"/>
            <p:cNvCxnSpPr>
              <a:cxnSpLocks noChangeShapeType="1"/>
            </p:cNvCxnSpPr>
            <p:nvPr/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60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61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62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63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64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65" name="Straight Arrow Connector 43"/>
            <p:cNvCxnSpPr>
              <a:cxnSpLocks noChangeShapeType="1"/>
            </p:cNvCxnSpPr>
            <p:nvPr/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66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9267" name="Oval 27"/>
            <p:cNvSpPr>
              <a:spLocks noChangeArrowheads="1"/>
            </p:cNvSpPr>
            <p:nvPr/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477000" y="6334125"/>
            <a:ext cx="2193925" cy="5238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Former NYU faculty &amp; </a:t>
            </a:r>
            <a:br>
              <a:rPr lang="en-US" sz="140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Prof. Ken Perlin</a:t>
            </a:r>
            <a:r>
              <a:rPr lang="ja-JP" altLang="en-US" sz="1400" smtClean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s advisor</a:t>
            </a:r>
          </a:p>
        </p:txBody>
      </p:sp>
      <p:sp>
        <p:nvSpPr>
          <p:cNvPr id="309258" name="Rectangle 14"/>
          <p:cNvSpPr>
            <a:spLocks noChangeArrowheads="1"/>
          </p:cNvSpPr>
          <p:nvPr/>
        </p:nvSpPr>
        <p:spPr bwMode="auto">
          <a:xfrm>
            <a:off x="6324600" y="83820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ea typeface="MS PGothic" charset="0"/>
                <a:cs typeface="MS PGothic" charset="0"/>
              </a:rPr>
              <a:t>David Lowe IJCV 2004</a:t>
            </a:r>
          </a:p>
        </p:txBody>
      </p:sp>
    </p:spTree>
    <p:extLst>
      <p:ext uri="{BB962C8B-B14F-4D97-AF65-F5344CB8AC3E}">
        <p14:creationId xmlns:p14="http://schemas.microsoft.com/office/powerpoint/2010/main" val="155827035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Orientation Histogram</a:t>
            </a:r>
          </a:p>
        </p:txBody>
      </p:sp>
      <p:sp>
        <p:nvSpPr>
          <p:cNvPr id="31027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4x4 spatial bins (16 bins total)</a:t>
            </a:r>
          </a:p>
          <a:p>
            <a:pPr eaLnBrk="1" hangingPunct="1"/>
            <a:r>
              <a:rPr lang="en-US" sz="2800">
                <a:latin typeface="Calibri" charset="0"/>
              </a:rPr>
              <a:t>Gaussian center-weighting</a:t>
            </a:r>
          </a:p>
          <a:p>
            <a:pPr eaLnBrk="1" hangingPunct="1"/>
            <a:r>
              <a:rPr lang="en-US" sz="2800">
                <a:latin typeface="Calibri" charset="0"/>
              </a:rPr>
              <a:t>8-bin orientation histogram per bin</a:t>
            </a:r>
          </a:p>
          <a:p>
            <a:pPr eaLnBrk="1" hangingPunct="1"/>
            <a:r>
              <a:rPr lang="en-US" sz="2800">
                <a:latin typeface="Calibri" charset="0"/>
              </a:rPr>
              <a:t>8 x 16 = 128 dimensions total</a:t>
            </a:r>
          </a:p>
          <a:p>
            <a:pPr eaLnBrk="1" hangingPunct="1"/>
            <a:r>
              <a:rPr lang="en-US" sz="2800">
                <a:latin typeface="Calibri" charset="0"/>
              </a:rPr>
              <a:t>Normalized to unit norm</a:t>
            </a:r>
          </a:p>
        </p:txBody>
      </p:sp>
      <p:pic>
        <p:nvPicPr>
          <p:cNvPr id="310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58674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7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838200"/>
          </a:xfrm>
        </p:spPr>
        <p:txBody>
          <a:bodyPr/>
          <a:lstStyle/>
          <a:p>
            <a:r>
              <a:rPr lang="en-US" b="1">
                <a:latin typeface="Albertus Extra Bold" charset="0"/>
              </a:rPr>
              <a:t>Feature stability to affine change</a:t>
            </a:r>
          </a:p>
        </p:txBody>
      </p:sp>
      <p:sp>
        <p:nvSpPr>
          <p:cNvPr id="311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1676400"/>
          </a:xfrm>
        </p:spPr>
        <p:txBody>
          <a:bodyPr/>
          <a:lstStyle/>
          <a:p>
            <a:r>
              <a:rPr lang="en-US" sz="2400">
                <a:latin typeface="Book Antiqua" charset="0"/>
              </a:rPr>
              <a:t>Match features after random change in image scale &amp; orientation, with 2% image noise, and affine distortion</a:t>
            </a:r>
          </a:p>
          <a:p>
            <a:r>
              <a:rPr lang="en-US" sz="2400">
                <a:latin typeface="Book Antiqua" charset="0"/>
              </a:rPr>
              <a:t>Find nearest neighbor in database of 30,000 features</a:t>
            </a:r>
          </a:p>
        </p:txBody>
      </p:sp>
      <p:pic>
        <p:nvPicPr>
          <p:cNvPr id="311299" name="Picture 4" descr="plot-a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2484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2140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838200"/>
          </a:xfrm>
        </p:spPr>
        <p:txBody>
          <a:bodyPr/>
          <a:lstStyle/>
          <a:p>
            <a:r>
              <a:rPr lang="en-US" b="1">
                <a:latin typeface="Albertus Extra Bold" charset="0"/>
              </a:rPr>
              <a:t>Distinctiveness of features</a:t>
            </a:r>
          </a:p>
        </p:txBody>
      </p:sp>
      <p:sp>
        <p:nvSpPr>
          <p:cNvPr id="312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1676400"/>
          </a:xfrm>
        </p:spPr>
        <p:txBody>
          <a:bodyPr/>
          <a:lstStyle/>
          <a:p>
            <a:r>
              <a:rPr lang="en-US" sz="2400">
                <a:latin typeface="Book Antiqua" charset="0"/>
              </a:rPr>
              <a:t>Vary size of database of features, with 30 degree affine change, 2% image noise</a:t>
            </a:r>
          </a:p>
          <a:p>
            <a:r>
              <a:rPr lang="en-US" sz="2400">
                <a:latin typeface="Book Antiqua" charset="0"/>
              </a:rPr>
              <a:t>Measure % correct for single nearest neighbor match</a:t>
            </a:r>
          </a:p>
        </p:txBody>
      </p:sp>
      <p:pic>
        <p:nvPicPr>
          <p:cNvPr id="312323" name="Picture 5" descr="plot-dat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04837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767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0"/>
            <a:ext cx="7772400" cy="1027113"/>
          </a:xfrm>
        </p:spPr>
        <p:txBody>
          <a:bodyPr/>
          <a:lstStyle/>
          <a:p>
            <a:r>
              <a:rPr lang="en-US" sz="2900" b="1">
                <a:latin typeface="Albertus Extra Bold" charset="0"/>
              </a:rPr>
              <a:t>SIFT – Scale Invariant Feature Transform</a:t>
            </a:r>
            <a:r>
              <a:rPr lang="en-US" sz="2900" b="1" baseline="30000">
                <a:latin typeface="Albertus Extra Bold" charset="0"/>
              </a:rPr>
              <a:t>1</a:t>
            </a:r>
            <a:endParaRPr lang="ru-RU" sz="2900" b="1" baseline="30000">
              <a:latin typeface="Albertus Extra Bold" charset="0"/>
            </a:endParaRPr>
          </a:p>
        </p:txBody>
      </p:sp>
      <p:sp>
        <p:nvSpPr>
          <p:cNvPr id="313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1044575"/>
            <a:ext cx="7772400" cy="4114800"/>
          </a:xfrm>
        </p:spPr>
        <p:txBody>
          <a:bodyPr/>
          <a:lstStyle/>
          <a:p>
            <a:r>
              <a:rPr lang="en-US" sz="2400">
                <a:latin typeface="Book Antiqua" charset="0"/>
              </a:rPr>
              <a:t>Empirically found</a:t>
            </a:r>
            <a:r>
              <a:rPr lang="en-US" sz="2400" baseline="30000">
                <a:latin typeface="Book Antiqua" charset="0"/>
              </a:rPr>
              <a:t>2</a:t>
            </a:r>
            <a:r>
              <a:rPr lang="en-US" sz="2400">
                <a:latin typeface="Book Antiqua" charset="0"/>
              </a:rPr>
              <a:t> to show very good performance, invariant to </a:t>
            </a:r>
            <a:r>
              <a:rPr lang="en-US" sz="2400" i="1">
                <a:latin typeface="Book Antiqua" charset="0"/>
              </a:rPr>
              <a:t>image rotation</a:t>
            </a:r>
            <a:r>
              <a:rPr lang="en-US" sz="2400">
                <a:latin typeface="Book Antiqua" charset="0"/>
              </a:rPr>
              <a:t>, </a:t>
            </a:r>
            <a:r>
              <a:rPr lang="en-US" sz="2400" i="1">
                <a:latin typeface="Book Antiqua" charset="0"/>
              </a:rPr>
              <a:t>scale</a:t>
            </a:r>
            <a:r>
              <a:rPr lang="en-US" sz="2400">
                <a:latin typeface="Book Antiqua" charset="0"/>
              </a:rPr>
              <a:t>, </a:t>
            </a:r>
            <a:r>
              <a:rPr lang="en-US" sz="2400" i="1">
                <a:latin typeface="Book Antiqua" charset="0"/>
              </a:rPr>
              <a:t>intensity change</a:t>
            </a:r>
            <a:r>
              <a:rPr lang="en-US" sz="2400">
                <a:latin typeface="Book Antiqua" charset="0"/>
              </a:rPr>
              <a:t>, and to moderate </a:t>
            </a:r>
            <a:r>
              <a:rPr lang="en-US" sz="2400" i="1">
                <a:latin typeface="Book Antiqua" charset="0"/>
              </a:rPr>
              <a:t>affine</a:t>
            </a:r>
            <a:r>
              <a:rPr lang="en-US" sz="2400">
                <a:latin typeface="Book Antiqua" charset="0"/>
              </a:rPr>
              <a:t> transformations</a:t>
            </a:r>
          </a:p>
        </p:txBody>
      </p:sp>
      <p:sp>
        <p:nvSpPr>
          <p:cNvPr id="313347" name="Line 4"/>
          <p:cNvSpPr>
            <a:spLocks noChangeShapeType="1"/>
          </p:cNvSpPr>
          <p:nvPr/>
        </p:nvSpPr>
        <p:spPr bwMode="auto">
          <a:xfrm>
            <a:off x="22225" y="62309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prstClr val="black"/>
              </a:solidFill>
              <a:cs typeface="ＭＳ Ｐゴシック" charset="0"/>
            </a:endParaRPr>
          </a:p>
        </p:txBody>
      </p:sp>
      <p:sp>
        <p:nvSpPr>
          <p:cNvPr id="313348" name="Text Box 5"/>
          <p:cNvSpPr txBox="1">
            <a:spLocks noChangeArrowheads="1"/>
          </p:cNvSpPr>
          <p:nvPr/>
        </p:nvSpPr>
        <p:spPr bwMode="auto">
          <a:xfrm>
            <a:off x="73025" y="6230938"/>
            <a:ext cx="904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aseline="30000" smtClean="0">
                <a:solidFill>
                  <a:srgbClr val="000000"/>
                </a:solidFill>
                <a:latin typeface="Calibri" charset="0"/>
              </a:rPr>
              <a:t>1 </a:t>
            </a:r>
            <a:r>
              <a:rPr lang="en-US" sz="1800" smtClean="0">
                <a:solidFill>
                  <a:srgbClr val="000000"/>
                </a:solidFill>
                <a:latin typeface="Calibri" charset="0"/>
              </a:rPr>
              <a:t>D.Lowe. </a:t>
            </a:r>
            <a:r>
              <a:rPr lang="ja-JP" altLang="en-US" sz="1800" smtClean="0">
                <a:solidFill>
                  <a:srgbClr val="000000"/>
                </a:solidFill>
                <a:latin typeface="Calibri" charset="0"/>
              </a:rPr>
              <a:t>“</a:t>
            </a:r>
            <a:r>
              <a:rPr lang="en-US" altLang="ja-JP" sz="1800" smtClean="0">
                <a:solidFill>
                  <a:srgbClr val="000000"/>
                </a:solidFill>
                <a:latin typeface="Calibri" charset="0"/>
              </a:rPr>
              <a:t>Distinctive Image Features from Scale-Invariant Keypoints</a:t>
            </a:r>
            <a:r>
              <a:rPr lang="ja-JP" altLang="en-US" sz="1800" smtClean="0">
                <a:solidFill>
                  <a:srgbClr val="000000"/>
                </a:solidFill>
                <a:latin typeface="Calibri" charset="0"/>
              </a:rPr>
              <a:t>”</a:t>
            </a:r>
            <a:r>
              <a:rPr lang="en-US" altLang="ja-JP" sz="1800" smtClean="0">
                <a:solidFill>
                  <a:srgbClr val="000000"/>
                </a:solidFill>
                <a:latin typeface="Calibri" charset="0"/>
              </a:rPr>
              <a:t>. Accepted to IJCV 2004</a:t>
            </a:r>
            <a:br>
              <a:rPr lang="en-US" altLang="ja-JP" sz="1800" smtClean="0">
                <a:solidFill>
                  <a:srgbClr val="000000"/>
                </a:solidFill>
                <a:latin typeface="Calibri" charset="0"/>
              </a:rPr>
            </a:br>
            <a:r>
              <a:rPr lang="en-US" altLang="ja-JP" sz="1800" baseline="30000" smtClean="0">
                <a:solidFill>
                  <a:srgbClr val="000000"/>
                </a:solidFill>
                <a:latin typeface="Calibri" charset="0"/>
              </a:rPr>
              <a:t>2 </a:t>
            </a:r>
            <a:r>
              <a:rPr lang="en-US" altLang="ja-JP" sz="1800" smtClean="0">
                <a:solidFill>
                  <a:srgbClr val="000000"/>
                </a:solidFill>
                <a:latin typeface="Calibri" charset="0"/>
              </a:rPr>
              <a:t>K.Mikolajczyk, C.Schmid. </a:t>
            </a:r>
            <a:r>
              <a:rPr lang="ja-JP" altLang="en-US" sz="1800" smtClean="0">
                <a:solidFill>
                  <a:srgbClr val="000000"/>
                </a:solidFill>
                <a:latin typeface="Calibri" charset="0"/>
              </a:rPr>
              <a:t>“</a:t>
            </a:r>
            <a:r>
              <a:rPr lang="en-US" altLang="ja-JP" sz="1800" smtClean="0">
                <a:solidFill>
                  <a:srgbClr val="000000"/>
                </a:solidFill>
                <a:latin typeface="Calibri" charset="0"/>
              </a:rPr>
              <a:t>A Performance Evaluation of Local Descriptors</a:t>
            </a:r>
            <a:r>
              <a:rPr lang="ja-JP" altLang="en-US" sz="1800" smtClean="0">
                <a:solidFill>
                  <a:srgbClr val="000000"/>
                </a:solidFill>
                <a:latin typeface="Calibri" charset="0"/>
              </a:rPr>
              <a:t>”</a:t>
            </a:r>
            <a:r>
              <a:rPr lang="en-US" altLang="ja-JP" sz="1800" smtClean="0">
                <a:solidFill>
                  <a:srgbClr val="000000"/>
                </a:solidFill>
                <a:latin typeface="Calibri" charset="0"/>
              </a:rPr>
              <a:t>. CVPR 2003</a:t>
            </a:r>
            <a:endParaRPr lang="ru-RU" sz="1800" smtClean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1334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513013"/>
            <a:ext cx="46767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50" name="Text Box 8"/>
          <p:cNvSpPr txBox="1">
            <a:spLocks noChangeArrowheads="1"/>
          </p:cNvSpPr>
          <p:nvPr/>
        </p:nvSpPr>
        <p:spPr bwMode="auto">
          <a:xfrm>
            <a:off x="984250" y="2825750"/>
            <a:ext cx="1962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Calibri" charset="0"/>
              </a:rPr>
              <a:t>Scale = 2.5</a:t>
            </a:r>
            <a:br>
              <a:rPr lang="en-US" sz="1800" smtClean="0">
                <a:solidFill>
                  <a:srgbClr val="000000"/>
                </a:solidFill>
                <a:latin typeface="Calibri" charset="0"/>
              </a:rPr>
            </a:br>
            <a:r>
              <a:rPr lang="en-US" sz="1800" smtClean="0">
                <a:solidFill>
                  <a:srgbClr val="000000"/>
                </a:solidFill>
                <a:latin typeface="Calibri" charset="0"/>
              </a:rPr>
              <a:t>Rotation = 45</a:t>
            </a:r>
            <a:r>
              <a:rPr lang="en-US" sz="1800" baseline="30000" smtClean="0">
                <a:solidFill>
                  <a:srgbClr val="000000"/>
                </a:solidFill>
                <a:latin typeface="Calibri" charset="0"/>
              </a:rPr>
              <a:t>0</a:t>
            </a:r>
            <a:endParaRPr lang="ru-RU" sz="1800" baseline="30000" smtClean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0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How do we build panorama?</a:t>
            </a:r>
            <a:endParaRPr lang="ru-RU">
              <a:latin typeface="Albertus Extra Bold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Book Antiqua" charset="0"/>
              </a:rPr>
              <a:t>We need to match (align) images</a:t>
            </a:r>
          </a:p>
        </p:txBody>
      </p:sp>
      <p:grpSp>
        <p:nvGrpSpPr>
          <p:cNvPr id="123908" name="Group 6"/>
          <p:cNvGrpSpPr>
            <a:grpSpLocks/>
          </p:cNvGrpSpPr>
          <p:nvPr/>
        </p:nvGrpSpPr>
        <p:grpSpPr bwMode="auto">
          <a:xfrm>
            <a:off x="819150" y="3435350"/>
            <a:ext cx="7486650" cy="2660650"/>
            <a:chOff x="516" y="2164"/>
            <a:chExt cx="4716" cy="1676"/>
          </a:xfrm>
        </p:grpSpPr>
        <p:pic>
          <p:nvPicPr>
            <p:cNvPr id="123909" name="Picture 4" descr="C:\WINDOWS\Desktop\is2003\images\image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" y="2164"/>
              <a:ext cx="2316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0" name="Picture 5" descr="C:\WINDOWS\Desktop\is2003\images\image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164"/>
              <a:ext cx="2316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SIFT invariances</a:t>
            </a:r>
          </a:p>
        </p:txBody>
      </p:sp>
      <p:sp>
        <p:nvSpPr>
          <p:cNvPr id="314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Spatial binning gives tolerance to small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shifts in location and scale</a:t>
            </a:r>
          </a:p>
          <a:p>
            <a:pPr eaLnBrk="1" hangingPunct="1"/>
            <a:r>
              <a:rPr lang="en-US">
                <a:latin typeface="Calibri" charset="0"/>
              </a:rPr>
              <a:t>Explicit orientation normalization</a:t>
            </a:r>
          </a:p>
          <a:p>
            <a:pPr eaLnBrk="1" hangingPunct="1"/>
            <a:r>
              <a:rPr lang="en-US">
                <a:latin typeface="Calibri" charset="0"/>
              </a:rPr>
              <a:t>Photometric normalization by making all vectors unit norm</a:t>
            </a:r>
          </a:p>
          <a:p>
            <a:pPr eaLnBrk="1" hangingPunct="1"/>
            <a:r>
              <a:rPr lang="en-US">
                <a:latin typeface="Calibri" charset="0"/>
              </a:rPr>
              <a:t>Orientation histogram gives robustness to small local deformations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9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Summary of SIFT</a:t>
            </a:r>
          </a:p>
        </p:txBody>
      </p:sp>
      <p:sp>
        <p:nvSpPr>
          <p:cNvPr id="315394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latin typeface="Arial" charset="0"/>
                <a:ea typeface="MS PGothic" charset="0"/>
              </a:rPr>
              <a:t>Extraordinarily robust matching technique</a:t>
            </a:r>
          </a:p>
          <a:p>
            <a:pPr lvl="1"/>
            <a:r>
              <a:rPr lang="en-US" sz="1800">
                <a:latin typeface="Arial" charset="0"/>
                <a:ea typeface="MS PGothic" charset="0"/>
              </a:rPr>
              <a:t>Can handle changes in viewpoint</a:t>
            </a:r>
          </a:p>
          <a:p>
            <a:pPr lvl="2"/>
            <a:r>
              <a:rPr lang="en-US" sz="1600">
                <a:latin typeface="Arial" charset="0"/>
                <a:ea typeface="MS PGothic" charset="0"/>
              </a:rPr>
              <a:t>Up to about 60 degree out of plane rotation</a:t>
            </a:r>
          </a:p>
          <a:p>
            <a:pPr lvl="1"/>
            <a:r>
              <a:rPr lang="en-US" sz="1800">
                <a:latin typeface="Arial" charset="0"/>
                <a:ea typeface="MS PGothic" charset="0"/>
              </a:rPr>
              <a:t>Can handle significant changes in illumination</a:t>
            </a:r>
          </a:p>
          <a:p>
            <a:pPr lvl="2"/>
            <a:r>
              <a:rPr lang="en-US" sz="1600">
                <a:latin typeface="Arial" charset="0"/>
                <a:ea typeface="MS PGothic" charset="0"/>
              </a:rPr>
              <a:t>Sometimes even day vs. night (below)</a:t>
            </a:r>
          </a:p>
          <a:p>
            <a:pPr lvl="1"/>
            <a:r>
              <a:rPr lang="en-US" sz="1800">
                <a:latin typeface="Arial" charset="0"/>
                <a:ea typeface="MS PGothic" charset="0"/>
              </a:rPr>
              <a:t>Fast and efficient—can run in real time</a:t>
            </a:r>
          </a:p>
          <a:p>
            <a:pPr lvl="1"/>
            <a:r>
              <a:rPr lang="en-US" sz="1800">
                <a:latin typeface="Arial" charset="0"/>
                <a:ea typeface="MS PGothic" charset="0"/>
              </a:rPr>
              <a:t>Lots of code available</a:t>
            </a:r>
          </a:p>
          <a:p>
            <a:pPr lvl="2"/>
            <a:r>
              <a:rPr lang="en-US" sz="1100">
                <a:latin typeface="Arial" charset="0"/>
                <a:ea typeface="MS PGothic" charset="0"/>
                <a:hlinkClick r:id="rId2"/>
              </a:rPr>
              <a:t>http://people.csail.mit.edu/albert/ladypack/wiki/index.php/Known_implementations_of_SIFT</a:t>
            </a:r>
            <a:r>
              <a:rPr lang="en-US" sz="1100">
                <a:latin typeface="Arial" charset="0"/>
                <a:ea typeface="MS PGothic" charset="0"/>
              </a:rPr>
              <a:t> </a:t>
            </a:r>
          </a:p>
        </p:txBody>
      </p:sp>
      <p:pic>
        <p:nvPicPr>
          <p:cNvPr id="315395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87738"/>
            <a:ext cx="44958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6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3494088"/>
            <a:ext cx="4484687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00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lbertus Extra Bold" charset="0"/>
              </a:rPr>
              <a:t>Matching with Features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838200" y="1219200"/>
            <a:ext cx="7086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Detect feature points in both images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Find corresponding pairs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Calibri" charset="0"/>
              </a:rPr>
              <a:t>Use these pairs to align images</a:t>
            </a:r>
            <a:endParaRPr lang="ru-RU" sz="280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128004" name="Picture 12" descr="C:\WINDOWS\Desktop\is2003\images\hom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436938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Overview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Fitting techniques</a:t>
            </a:r>
          </a:p>
          <a:p>
            <a:pPr lvl="1"/>
            <a:r>
              <a:rPr lang="en-US">
                <a:latin typeface="Calibri" charset="0"/>
              </a:rPr>
              <a:t>Least Squares</a:t>
            </a:r>
          </a:p>
          <a:p>
            <a:pPr lvl="1"/>
            <a:r>
              <a:rPr lang="en-US">
                <a:latin typeface="Calibri" charset="0"/>
              </a:rPr>
              <a:t>Total Least Squares</a:t>
            </a:r>
          </a:p>
          <a:p>
            <a:r>
              <a:rPr lang="en-US">
                <a:latin typeface="Calibri" charset="0"/>
              </a:rPr>
              <a:t>RANSAC</a:t>
            </a:r>
          </a:p>
          <a:p>
            <a:r>
              <a:rPr lang="en-US">
                <a:latin typeface="Calibri" charset="0"/>
              </a:rPr>
              <a:t>Hough Voting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Alignment as a fitting problem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585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Source: K. Grauman</a:t>
            </a: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Fitting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990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Choose a parametric model to represent a set of features</a:t>
            </a:r>
          </a:p>
        </p:txBody>
      </p:sp>
      <p:pic>
        <p:nvPicPr>
          <p:cNvPr id="130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965325"/>
            <a:ext cx="21621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29019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4648200"/>
            <a:ext cx="559593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6" name="Text Box 11"/>
          <p:cNvSpPr txBox="1">
            <a:spLocks noChangeArrowheads="1"/>
          </p:cNvSpPr>
          <p:nvPr/>
        </p:nvSpPr>
        <p:spPr bwMode="auto">
          <a:xfrm>
            <a:off x="1952625" y="4205288"/>
            <a:ext cx="212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simple model: lines</a:t>
            </a:r>
          </a:p>
        </p:txBody>
      </p:sp>
      <p:sp>
        <p:nvSpPr>
          <p:cNvPr id="130057" name="Text Box 12"/>
          <p:cNvSpPr txBox="1">
            <a:spLocks noChangeArrowheads="1"/>
          </p:cNvSpPr>
          <p:nvPr/>
        </p:nvSpPr>
        <p:spPr bwMode="auto">
          <a:xfrm>
            <a:off x="4800600" y="4191000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simple model: circles</a:t>
            </a:r>
          </a:p>
        </p:txBody>
      </p:sp>
      <p:sp>
        <p:nvSpPr>
          <p:cNvPr id="130058" name="Text Box 13"/>
          <p:cNvSpPr txBox="1">
            <a:spLocks noChangeArrowheads="1"/>
          </p:cNvSpPr>
          <p:nvPr/>
        </p:nvSpPr>
        <p:spPr bwMode="auto">
          <a:xfrm>
            <a:off x="3403600" y="6324600"/>
            <a:ext cx="253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complicated model: car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Fitting: Issues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772400" cy="167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>
                <a:latin typeface="Arial" charset="0"/>
              </a:rPr>
              <a:t>Noise</a:t>
            </a:r>
            <a:r>
              <a:rPr lang="en-US" sz="2400">
                <a:latin typeface="Arial" charset="0"/>
              </a:rPr>
              <a:t> in the measured feature locations</a:t>
            </a:r>
          </a:p>
          <a:p>
            <a:pPr>
              <a:buFontTx/>
              <a:buChar char="•"/>
            </a:pPr>
            <a:r>
              <a:rPr lang="en-US" sz="2400" b="1">
                <a:latin typeface="Arial" charset="0"/>
              </a:rPr>
              <a:t>Extraneous data:</a:t>
            </a:r>
            <a:r>
              <a:rPr lang="en-US" sz="2400">
                <a:latin typeface="Arial" charset="0"/>
              </a:rPr>
              <a:t> clutter (outliers), multiple lines</a:t>
            </a:r>
          </a:p>
          <a:p>
            <a:pPr>
              <a:buFontTx/>
              <a:buChar char="•"/>
            </a:pPr>
            <a:r>
              <a:rPr lang="en-US" sz="2400" b="1">
                <a:latin typeface="Arial" charset="0"/>
              </a:rPr>
              <a:t>Missing data:</a:t>
            </a:r>
            <a:r>
              <a:rPr lang="en-US" sz="2400">
                <a:latin typeface="Arial" charset="0"/>
              </a:rPr>
              <a:t> occlusions</a:t>
            </a:r>
          </a:p>
        </p:txBody>
      </p:sp>
      <p:pic>
        <p:nvPicPr>
          <p:cNvPr id="131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5738"/>
            <a:ext cx="5410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Text Box 6"/>
          <p:cNvSpPr txBox="1">
            <a:spLocks noChangeArrowheads="1"/>
          </p:cNvSpPr>
          <p:nvPr/>
        </p:nvSpPr>
        <p:spPr bwMode="auto">
          <a:xfrm>
            <a:off x="2514600" y="990600"/>
            <a:ext cx="3778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Case study: Line detection</a:t>
            </a:r>
          </a:p>
        </p:txBody>
      </p:sp>
      <p:sp>
        <p:nvSpPr>
          <p:cNvPr id="131078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Fitting: Issues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If we know which points belong to the line, how do we find the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optimal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line parameters?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Least squares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What if there are outliers?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Robust fitting, RANSAC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What if there are many lines?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Voting methods: RANSAC, Hough transform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What if we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re not even sure it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a line?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Model selection</a:t>
            </a:r>
          </a:p>
        </p:txBody>
      </p:sp>
      <p:sp>
        <p:nvSpPr>
          <p:cNvPr id="132100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Overview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Fitting techniques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 charset="0"/>
              </a:rPr>
              <a:t>Least Squares</a:t>
            </a:r>
          </a:p>
          <a:p>
            <a:pPr lvl="1"/>
            <a:r>
              <a:rPr lang="en-US">
                <a:latin typeface="Calibri" charset="0"/>
              </a:rPr>
              <a:t>Total Least Squares</a:t>
            </a:r>
          </a:p>
          <a:p>
            <a:r>
              <a:rPr lang="en-US">
                <a:latin typeface="Calibri" charset="0"/>
              </a:rPr>
              <a:t>RANSAC</a:t>
            </a:r>
          </a:p>
          <a:p>
            <a:r>
              <a:rPr lang="en-US">
                <a:latin typeface="Calibri" charset="0"/>
              </a:rPr>
              <a:t>Hough Voting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Alignment as a fitting problem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Least squares line fitting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>
                <a:latin typeface="Arial" charset="0"/>
              </a:rPr>
              <a:t>Data: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>
                <a:latin typeface="Times New Roman" charset="0"/>
              </a:rPr>
              <a:t>), …, 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</a:p>
          <a:p>
            <a:pPr marL="0" indent="0"/>
            <a:r>
              <a:rPr lang="en-US" sz="2000">
                <a:latin typeface="Arial" charset="0"/>
              </a:rPr>
              <a:t>Line equation: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= m</a:t>
            </a:r>
            <a:r>
              <a:rPr lang="en-US" sz="1200" i="1">
                <a:latin typeface="Times New Roman" charset="0"/>
              </a:rPr>
              <a:t> 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+ b</a:t>
            </a:r>
          </a:p>
          <a:p>
            <a:pPr marL="0" indent="0"/>
            <a:r>
              <a:rPr lang="en-US" sz="2000">
                <a:latin typeface="Arial" charset="0"/>
              </a:rPr>
              <a:t>Find (</a:t>
            </a:r>
            <a:r>
              <a:rPr lang="en-US" sz="2000" i="1">
                <a:latin typeface="Times New Roman" charset="0"/>
              </a:rPr>
              <a:t>m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b</a:t>
            </a:r>
            <a:r>
              <a:rPr lang="en-US" sz="2000">
                <a:latin typeface="Arial" charset="0"/>
              </a:rPr>
              <a:t>) to minimize 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762000" y="2232025"/>
          <a:ext cx="3124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1473120" imgH="291960" progId="Equation.3">
                  <p:embed/>
                </p:oleObj>
              </mc:Choice>
              <mc:Fallback>
                <p:oleObj name="Equation" r:id="rId5" imgW="1473120" imgH="291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32025"/>
                        <a:ext cx="3124200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6400800" y="1905000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7162800" y="1066800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y=mx+b</a:t>
            </a: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Least squares line fitting</a:t>
            </a: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>
                <a:latin typeface="Arial" charset="0"/>
              </a:rPr>
              <a:t>Data: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>
                <a:latin typeface="Times New Roman" charset="0"/>
              </a:rPr>
              <a:t>), …, 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</a:p>
          <a:p>
            <a:pPr marL="0" indent="0"/>
            <a:r>
              <a:rPr lang="en-US" sz="2000">
                <a:latin typeface="Arial" charset="0"/>
              </a:rPr>
              <a:t>Line equation: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= m</a:t>
            </a:r>
            <a:r>
              <a:rPr lang="en-US" sz="1200" i="1">
                <a:latin typeface="Times New Roman" charset="0"/>
              </a:rPr>
              <a:t> 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+ b</a:t>
            </a:r>
          </a:p>
          <a:p>
            <a:pPr marL="0" indent="0"/>
            <a:r>
              <a:rPr lang="en-US" sz="2000">
                <a:latin typeface="Arial" charset="0"/>
              </a:rPr>
              <a:t>Find (</a:t>
            </a:r>
            <a:r>
              <a:rPr lang="en-US" sz="2000" i="1">
                <a:latin typeface="Times New Roman" charset="0"/>
              </a:rPr>
              <a:t>m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b</a:t>
            </a:r>
            <a:r>
              <a:rPr lang="en-US" sz="2000">
                <a:latin typeface="Arial" charset="0"/>
              </a:rPr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27088" y="5029200"/>
          <a:ext cx="3181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5" imgW="1612800" imgH="393480" progId="Equation.3">
                  <p:embed/>
                </p:oleObj>
              </mc:Choice>
              <mc:Fallback>
                <p:oleObj name="Equation" r:id="rId5" imgW="1612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029200"/>
                        <a:ext cx="3181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0" y="2971800"/>
          <a:ext cx="76200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7" imgW="3835080" imgH="1015920" progId="Equation.3">
                  <p:embed/>
                </p:oleObj>
              </mc:Choice>
              <mc:Fallback>
                <p:oleObj name="Equation" r:id="rId7" imgW="3835080" imgH="1015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76200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0935" name="Text Box 7"/>
          <p:cNvSpPr txBox="1">
            <a:spLocks noChangeArrowheads="1"/>
          </p:cNvSpPr>
          <p:nvPr/>
        </p:nvSpPr>
        <p:spPr bwMode="auto">
          <a:xfrm>
            <a:off x="2895600" y="5867400"/>
            <a:ext cx="624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i="1">
                <a:solidFill>
                  <a:srgbClr val="000000"/>
                </a:solidFill>
                <a:latin typeface="Arial" charset="0"/>
              </a:rPr>
              <a:t>Normal equations: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least squares solution to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XB=Y</a:t>
            </a:r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762000" y="2232025"/>
          <a:ext cx="3124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9" imgW="1473120" imgH="291960" progId="Equation.3">
                  <p:embed/>
                </p:oleObj>
              </mc:Choice>
              <mc:Fallback>
                <p:oleObj name="Equation" r:id="rId9" imgW="147312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32025"/>
                        <a:ext cx="3124200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6400800" y="1905000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7162800" y="1066800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y=mx+b</a:t>
            </a:r>
          </a:p>
        </p:txBody>
      </p:sp>
      <p:graphicFrame>
        <p:nvGraphicFramePr>
          <p:cNvPr id="1660939" name="Object 11"/>
          <p:cNvGraphicFramePr>
            <a:graphicFrameLocks noChangeAspect="1"/>
          </p:cNvGraphicFramePr>
          <p:nvPr/>
        </p:nvGraphicFramePr>
        <p:xfrm>
          <a:off x="838200" y="6019800"/>
          <a:ext cx="19050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11" imgW="901440" imgH="190440" progId="Equation.3">
                  <p:embed/>
                </p:oleObj>
              </mc:Choice>
              <mc:Fallback>
                <p:oleObj name="Equation" r:id="rId11" imgW="901440" imgH="1904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019800"/>
                        <a:ext cx="1905000" cy="401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7"/>
          <p:cNvGrpSpPr>
            <a:grpSpLocks/>
          </p:cNvGrpSpPr>
          <p:nvPr/>
        </p:nvGrpSpPr>
        <p:grpSpPr bwMode="auto">
          <a:xfrm>
            <a:off x="820738" y="3436938"/>
            <a:ext cx="7485062" cy="2663825"/>
            <a:chOff x="528" y="2472"/>
            <a:chExt cx="4715" cy="1678"/>
          </a:xfrm>
        </p:grpSpPr>
        <p:pic>
          <p:nvPicPr>
            <p:cNvPr id="124933" name="Picture 2" descr="C:\WINDOWS\Desktop\iccv2003\images\SIFT2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72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934" name="Picture 3" descr="C:\WINDOWS\Desktop\iccv2003\images\SIFT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472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931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lbertus Extra Bold" charset="0"/>
              </a:rPr>
              <a:t>Matching with Features</a:t>
            </a:r>
          </a:p>
        </p:txBody>
      </p:sp>
      <p:sp>
        <p:nvSpPr>
          <p:cNvPr id="124932" name="Rectangle 8"/>
          <p:cNvSpPr>
            <a:spLocks noChangeArrowheads="1"/>
          </p:cNvSpPr>
          <p:nvPr/>
        </p:nvSpPr>
        <p:spPr bwMode="auto">
          <a:xfrm>
            <a:off x="838200" y="1219200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Detect feature points in both images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990599"/>
            <a:ext cx="82296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</a:t>
            </a:r>
          </a:p>
          <a:p>
            <a:r>
              <a:rPr lang="en-US" sz="1200" dirty="0"/>
              <a:t>%%%% let's make some points</a:t>
            </a:r>
          </a:p>
          <a:p>
            <a:r>
              <a:rPr lang="en-US" sz="1200" dirty="0"/>
              <a:t>n = 10;</a:t>
            </a:r>
          </a:p>
          <a:p>
            <a:r>
              <a:rPr lang="en-US" sz="1200" dirty="0" err="1"/>
              <a:t>true_grad</a:t>
            </a:r>
            <a:r>
              <a:rPr lang="en-US" sz="1200" dirty="0"/>
              <a:t> = 2;</a:t>
            </a:r>
          </a:p>
          <a:p>
            <a:r>
              <a:rPr lang="en-US" sz="1200" dirty="0" err="1"/>
              <a:t>true_intercept</a:t>
            </a:r>
            <a:r>
              <a:rPr lang="en-US" sz="1200" dirty="0"/>
              <a:t> = 3;</a:t>
            </a:r>
          </a:p>
          <a:p>
            <a:r>
              <a:rPr lang="fi-FI" sz="1200" dirty="0" err="1"/>
              <a:t>noise_level</a:t>
            </a:r>
            <a:r>
              <a:rPr lang="fi-FI" sz="1200" dirty="0"/>
              <a:t> = 0.04;</a:t>
            </a:r>
          </a:p>
          <a:p>
            <a:r>
              <a:rPr lang="en-US" sz="1200" dirty="0"/>
              <a:t> </a:t>
            </a:r>
          </a:p>
          <a:p>
            <a:r>
              <a:rPr lang="fr-FR" sz="1200" dirty="0"/>
              <a:t>x = rand(1,n);</a:t>
            </a:r>
          </a:p>
          <a:p>
            <a:r>
              <a:rPr lang="fi-FI" sz="1200" dirty="0"/>
              <a:t>y = </a:t>
            </a:r>
            <a:r>
              <a:rPr lang="fi-FI" sz="1200" dirty="0" err="1"/>
              <a:t>true_grad*x</a:t>
            </a:r>
            <a:r>
              <a:rPr lang="fi-FI" sz="1200" dirty="0"/>
              <a:t> + </a:t>
            </a:r>
            <a:r>
              <a:rPr lang="fi-FI" sz="1200" dirty="0" err="1"/>
              <a:t>true_intercept</a:t>
            </a:r>
            <a:r>
              <a:rPr lang="fi-FI" sz="1200" dirty="0"/>
              <a:t> + randn(1,n)*noise_level;</a:t>
            </a:r>
          </a:p>
          <a:p>
            <a:r>
              <a:rPr lang="en-US" sz="1200" dirty="0"/>
              <a:t> </a:t>
            </a:r>
          </a:p>
          <a:p>
            <a:r>
              <a:rPr lang="fr-FR" sz="1200" dirty="0"/>
              <a:t>figure; plot(x,y,'</a:t>
            </a:r>
            <a:r>
              <a:rPr lang="fr-FR" sz="1200" dirty="0" err="1"/>
              <a:t>rx</a:t>
            </a:r>
            <a:r>
              <a:rPr lang="fr-FR" sz="1200" dirty="0"/>
              <a:t>');</a:t>
            </a:r>
          </a:p>
          <a:p>
            <a:r>
              <a:rPr lang="en-US" sz="1200" dirty="0"/>
              <a:t>hold on;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%%% make matrix for linear system</a:t>
            </a:r>
          </a:p>
          <a:p>
            <a:r>
              <a:rPr lang="en-US" sz="1200" dirty="0"/>
              <a:t>X = [x(:) ones(n,1)];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%%% Solve system of equations</a:t>
            </a:r>
          </a:p>
          <a:p>
            <a:r>
              <a:rPr lang="fr-FR" sz="1200" dirty="0"/>
              <a:t>p = </a:t>
            </a:r>
            <a:r>
              <a:rPr lang="fr-FR" sz="1200" dirty="0" err="1"/>
              <a:t>inv</a:t>
            </a:r>
            <a:r>
              <a:rPr lang="fr-FR" sz="1200" dirty="0"/>
              <a:t>(X'*X)*X'*y(:); % Pseudo-inverse</a:t>
            </a:r>
          </a:p>
          <a:p>
            <a:r>
              <a:rPr lang="fi-FI" sz="1200" dirty="0"/>
              <a:t>p = </a:t>
            </a:r>
            <a:r>
              <a:rPr lang="fi-FI" sz="1200" dirty="0" err="1"/>
              <a:t>pinv(X</a:t>
            </a:r>
            <a:r>
              <a:rPr lang="fi-FI" sz="1200" dirty="0"/>
              <a:t>) * y(:); % </a:t>
            </a:r>
            <a:r>
              <a:rPr lang="fi-FI" sz="1200" dirty="0" err="1"/>
              <a:t>Pseduo-inverse</a:t>
            </a:r>
            <a:endParaRPr lang="fi-FI" sz="1200" dirty="0"/>
          </a:p>
          <a:p>
            <a:r>
              <a:rPr lang="en-US" sz="1200" dirty="0"/>
              <a:t>p = X \ y(:); % </a:t>
            </a:r>
            <a:r>
              <a:rPr lang="en-US" sz="1200" dirty="0" err="1"/>
              <a:t>Matlab's</a:t>
            </a:r>
            <a:r>
              <a:rPr lang="en-US" sz="1200" dirty="0"/>
              <a:t> \ operator 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err="1"/>
              <a:t>est_grad</a:t>
            </a:r>
            <a:r>
              <a:rPr lang="en-US" sz="1200" dirty="0"/>
              <a:t> = p(1);</a:t>
            </a:r>
          </a:p>
          <a:p>
            <a:r>
              <a:rPr lang="en-US" sz="1200" dirty="0" err="1"/>
              <a:t>est_intercept</a:t>
            </a:r>
            <a:r>
              <a:rPr lang="en-US" sz="1200" dirty="0"/>
              <a:t> = p(2);</a:t>
            </a:r>
          </a:p>
          <a:p>
            <a:r>
              <a:rPr lang="en-US" sz="1200" dirty="0"/>
              <a:t> </a:t>
            </a:r>
          </a:p>
          <a:p>
            <a:r>
              <a:rPr lang="fr-FR" sz="1200" dirty="0"/>
              <a:t>plot(</a:t>
            </a:r>
            <a:r>
              <a:rPr lang="fr-FR" sz="1200" dirty="0" err="1"/>
              <a:t>x,est_grad</a:t>
            </a:r>
            <a:r>
              <a:rPr lang="fr-FR" sz="1200" dirty="0"/>
              <a:t>*x+est_</a:t>
            </a:r>
            <a:r>
              <a:rPr lang="fr-FR" sz="1200" dirty="0" err="1"/>
              <a:t>intercept</a:t>
            </a:r>
            <a:r>
              <a:rPr lang="fr-FR" sz="1200" dirty="0"/>
              <a:t>,'b-');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err="1"/>
              <a:t>fprintf</a:t>
            </a:r>
            <a:r>
              <a:rPr lang="en-US" sz="1200" dirty="0"/>
              <a:t>('True gradient: %f, estimated gradient: %f\n',</a:t>
            </a:r>
            <a:r>
              <a:rPr lang="en-US" sz="1200" dirty="0" err="1"/>
              <a:t>true_grad,est_grad</a:t>
            </a:r>
            <a:r>
              <a:rPr lang="en-US" sz="1200" dirty="0"/>
              <a:t>);</a:t>
            </a:r>
          </a:p>
          <a:p>
            <a:r>
              <a:rPr lang="en-US" sz="1200" dirty="0" err="1"/>
              <a:t>fprintf</a:t>
            </a:r>
            <a:r>
              <a:rPr lang="en-US" sz="1200" dirty="0"/>
              <a:t>('True intercept: %f, estimated intercept: %f\n',</a:t>
            </a:r>
            <a:r>
              <a:rPr lang="en-US" sz="1200" dirty="0" err="1"/>
              <a:t>true_intercept,est_intercept</a:t>
            </a:r>
            <a:r>
              <a:rPr lang="en-US" sz="1200" dirty="0"/>
              <a:t>);</a:t>
            </a:r>
          </a:p>
          <a:p>
            <a:r>
              <a:rPr lang="en-US" sz="1200" dirty="0"/>
              <a:t> </a:t>
            </a:r>
          </a:p>
          <a:p>
            <a:endParaRPr lang="en-US" sz="1200" b="0" i="0" u="none" strike="noStrik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7219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Problem with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vertical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least squares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Not rotation-invariant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Fails completely for vertical lines</a:t>
            </a:r>
          </a:p>
        </p:txBody>
      </p:sp>
      <p:sp>
        <p:nvSpPr>
          <p:cNvPr id="134148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Overview</a:t>
            </a:r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Fitting techniques</a:t>
            </a:r>
          </a:p>
          <a:p>
            <a:pPr lvl="1"/>
            <a:r>
              <a:rPr lang="en-US">
                <a:latin typeface="Calibri" charset="0"/>
              </a:rPr>
              <a:t>Least Squares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 charset="0"/>
              </a:rPr>
              <a:t>Total Least Squares</a:t>
            </a:r>
          </a:p>
          <a:p>
            <a:r>
              <a:rPr lang="en-US">
                <a:latin typeface="Calibri" charset="0"/>
              </a:rPr>
              <a:t>RANSAC</a:t>
            </a:r>
          </a:p>
          <a:p>
            <a:r>
              <a:rPr lang="en-US">
                <a:latin typeface="Calibri" charset="0"/>
              </a:rPr>
              <a:t>Hough Voting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Alignment as a fitting problem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Total least squares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/>
            <a:r>
              <a:rPr lang="en-US" sz="2000">
                <a:latin typeface="Arial" charset="0"/>
              </a:rPr>
              <a:t>Distance between point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Arial" charset="0"/>
              </a:rPr>
              <a:t>and line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i="1">
                <a:latin typeface="Times New Roman" charset="0"/>
              </a:rPr>
              <a:t>ax+by=d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 i="1">
                <a:latin typeface="Times New Roman" charset="0"/>
              </a:rPr>
              <a:t>+b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 i="1">
                <a:latin typeface="Times New Roman" charset="0"/>
              </a:rPr>
              <a:t>=</a:t>
            </a:r>
            <a:r>
              <a:rPr lang="en-US" sz="2000">
                <a:latin typeface="Times New Roman" charset="0"/>
              </a:rPr>
              <a:t>1): |</a:t>
            </a:r>
            <a:r>
              <a:rPr lang="en-US" sz="2000" i="1">
                <a:latin typeface="Times New Roman" charset="0"/>
              </a:rPr>
              <a:t>ax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+ by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– d</a:t>
            </a:r>
            <a:r>
              <a:rPr lang="en-US" sz="2000">
                <a:latin typeface="Times New Roman" charset="0"/>
              </a:rPr>
              <a:t>|</a:t>
            </a:r>
          </a:p>
        </p:txBody>
      </p:sp>
      <p:graphicFrame>
        <p:nvGraphicFramePr>
          <p:cNvPr id="3074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7162800" y="106680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ax+by=d</a:t>
            </a:r>
          </a:p>
        </p:txBody>
      </p:sp>
      <p:sp>
        <p:nvSpPr>
          <p:cNvPr id="3080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Unit normal: 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</a:rPr>
              <a:t>N=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</a:rPr>
              <a:t>a, b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Total least squares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/>
            <a:r>
              <a:rPr lang="en-US" sz="2000">
                <a:latin typeface="Arial" charset="0"/>
              </a:rPr>
              <a:t>Distance between point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Arial" charset="0"/>
              </a:rPr>
              <a:t>and line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i="1">
                <a:latin typeface="Times New Roman" charset="0"/>
              </a:rPr>
              <a:t>ax+by=d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 i="1">
                <a:latin typeface="Times New Roman" charset="0"/>
              </a:rPr>
              <a:t>+b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 i="1">
                <a:latin typeface="Times New Roman" charset="0"/>
              </a:rPr>
              <a:t>=</a:t>
            </a:r>
            <a:r>
              <a:rPr lang="en-US" sz="2000">
                <a:latin typeface="Times New Roman" charset="0"/>
              </a:rPr>
              <a:t>1): |</a:t>
            </a:r>
            <a:r>
              <a:rPr lang="en-US" sz="2000" i="1">
                <a:latin typeface="Times New Roman" charset="0"/>
              </a:rPr>
              <a:t>ax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+ by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– d</a:t>
            </a:r>
            <a:r>
              <a:rPr lang="en-US" sz="2000">
                <a:latin typeface="Times New Roman" charset="0"/>
              </a:rPr>
              <a:t>|</a:t>
            </a:r>
          </a:p>
          <a:p>
            <a:pPr marL="0" indent="0"/>
            <a:r>
              <a:rPr lang="en-US" sz="2000">
                <a:latin typeface="Arial" charset="0"/>
              </a:rPr>
              <a:t>Find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b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d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Arial" charset="0"/>
              </a:rPr>
              <a:t>to minimize the sum of squared perpendicular distances</a:t>
            </a:r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7162800" y="106680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ax+by=d</a:t>
            </a:r>
          </a:p>
        </p:txBody>
      </p:sp>
      <p:graphicFrame>
        <p:nvGraphicFramePr>
          <p:cNvPr id="4099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23622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Unit normal: 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</a:rPr>
              <a:t>N=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</a:rPr>
              <a:t>a, b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Total least squares</a:t>
            </a:r>
          </a:p>
        </p:txBody>
      </p:sp>
      <p:sp>
        <p:nvSpPr>
          <p:cNvPr id="51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/>
            <a:r>
              <a:rPr lang="en-US" sz="2000">
                <a:latin typeface="Arial" charset="0"/>
              </a:rPr>
              <a:t>Distance between point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Arial" charset="0"/>
              </a:rPr>
              <a:t>and line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i="1">
                <a:latin typeface="Times New Roman" charset="0"/>
              </a:rPr>
              <a:t>ax+by=d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 i="1">
                <a:latin typeface="Times New Roman" charset="0"/>
              </a:rPr>
              <a:t>+b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 i="1">
                <a:latin typeface="Times New Roman" charset="0"/>
              </a:rPr>
              <a:t>=</a:t>
            </a:r>
            <a:r>
              <a:rPr lang="en-US" sz="2000">
                <a:latin typeface="Times New Roman" charset="0"/>
              </a:rPr>
              <a:t>1): |</a:t>
            </a:r>
            <a:r>
              <a:rPr lang="en-US" sz="2000" i="1">
                <a:latin typeface="Times New Roman" charset="0"/>
              </a:rPr>
              <a:t>ax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+ by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– d</a:t>
            </a:r>
            <a:r>
              <a:rPr lang="en-US" sz="2000">
                <a:latin typeface="Times New Roman" charset="0"/>
              </a:rPr>
              <a:t>|</a:t>
            </a:r>
          </a:p>
          <a:p>
            <a:pPr marL="0" indent="0"/>
            <a:r>
              <a:rPr lang="en-US" sz="2000">
                <a:latin typeface="Arial" charset="0"/>
              </a:rPr>
              <a:t>Find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b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d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Arial" charset="0"/>
              </a:rPr>
              <a:t>to minimize the sum of squared perpendicular distances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7162800" y="106680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ax+by=d</a:t>
            </a:r>
          </a:p>
        </p:txBody>
      </p:sp>
      <p:graphicFrame>
        <p:nvGraphicFramePr>
          <p:cNvPr id="5123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23622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9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Unit normal: 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</a:rPr>
              <a:t>N=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</a:rPr>
              <a:t>a, b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304800" y="2963863"/>
          <a:ext cx="38862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8" imgW="1981080" imgH="393480" progId="Equation.3">
                  <p:embed/>
                </p:oleObj>
              </mc:Choice>
              <mc:Fallback>
                <p:oleObj name="Equation" r:id="rId8" imgW="19810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63863"/>
                        <a:ext cx="388620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5" name="Object 11"/>
          <p:cNvGraphicFramePr>
            <a:graphicFrameLocks noChangeAspect="1"/>
          </p:cNvGraphicFramePr>
          <p:nvPr/>
        </p:nvGraphicFramePr>
        <p:xfrm>
          <a:off x="4953000" y="2971800"/>
          <a:ext cx="38862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10" imgW="2120760" imgH="393480" progId="Equation.3">
                  <p:embed/>
                </p:oleObj>
              </mc:Choice>
              <mc:Fallback>
                <p:oleObj name="Equation" r:id="rId10" imgW="21207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38862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228600" y="3657600"/>
          <a:ext cx="8807450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12" imgW="4356000" imgH="761760" progId="Equation.3">
                  <p:embed/>
                </p:oleObj>
              </mc:Choice>
              <mc:Fallback>
                <p:oleObj name="Equation" r:id="rId12" imgW="4356000" imgH="7617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8807450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8" name="Object 14"/>
          <p:cNvGraphicFramePr>
            <a:graphicFrameLocks noChangeAspect="1"/>
          </p:cNvGraphicFramePr>
          <p:nvPr/>
        </p:nvGraphicFramePr>
        <p:xfrm>
          <a:off x="261938" y="4800600"/>
          <a:ext cx="24812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14" imgW="1257120" imgH="393480" progId="Equation.3">
                  <p:embed/>
                </p:oleObj>
              </mc:Choice>
              <mc:Fallback>
                <p:oleObj name="Equation" r:id="rId14" imgW="125712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4800600"/>
                        <a:ext cx="248126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228600" y="5638800"/>
            <a:ext cx="87645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Solution to 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US" sz="2400" i="1" baseline="3000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)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N =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0,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subject to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||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||</a:t>
            </a:r>
            <a:r>
              <a:rPr lang="en-US" sz="2400" baseline="30000">
                <a:solidFill>
                  <a:srgbClr val="000000"/>
                </a:solidFill>
                <a:latin typeface="Times New Roman" charset="0"/>
              </a:rPr>
              <a:t>2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= 1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: eigenvector of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US" sz="2400" i="1" baseline="3000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i="1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associated with the smallest eigenvalue (least squares solution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>homogeneous linear system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UN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=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5135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Total least squares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09600" y="1066800"/>
          <a:ext cx="266700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4" imgW="1320480" imgH="711000" progId="Equation.3">
                  <p:embed/>
                </p:oleObj>
              </mc:Choice>
              <mc:Fallback>
                <p:oleObj name="Equation" r:id="rId4" imgW="13204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2667000" cy="143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442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05200" y="990600"/>
          <a:ext cx="525780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6" imgW="2933640" imgH="863280" progId="Equation.3">
                  <p:embed/>
                </p:oleObj>
              </mc:Choice>
              <mc:Fallback>
                <p:oleObj name="Equation" r:id="rId6" imgW="2933640" imgH="863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90600"/>
                        <a:ext cx="5257800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4434" name="Text Box 18"/>
          <p:cNvSpPr txBox="1">
            <a:spLocks noChangeArrowheads="1"/>
          </p:cNvSpPr>
          <p:nvPr/>
        </p:nvSpPr>
        <p:spPr bwMode="auto">
          <a:xfrm>
            <a:off x="4876800" y="2641600"/>
            <a:ext cx="326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second moment matrix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44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Total least squares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09600" y="1066800"/>
          <a:ext cx="266700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4" imgW="1320480" imgH="711000" progId="Equation.3">
                  <p:embed/>
                </p:oleObj>
              </mc:Choice>
              <mc:Fallback>
                <p:oleObj name="Equation" r:id="rId4" imgW="132048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2667000" cy="143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05200" y="990600"/>
          <a:ext cx="525780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6" imgW="2933640" imgH="863280" progId="Equation.3">
                  <p:embed/>
                </p:oleObj>
              </mc:Choice>
              <mc:Fallback>
                <p:oleObj name="Equation" r:id="rId6" imgW="2933640" imgH="863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90600"/>
                        <a:ext cx="5257800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73275" y="2786063"/>
          <a:ext cx="5241925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Image" r:id="rId8" imgW="5231746" imgH="3682540" progId="Photoshop.Image.10">
                  <p:embed/>
                </p:oleObj>
              </mc:Choice>
              <mc:Fallback>
                <p:oleObj name="Image" r:id="rId8" imgW="5231746" imgH="3682540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786063"/>
                        <a:ext cx="5241925" cy="369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191000" y="4733925"/>
          <a:ext cx="6096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10" imgW="380880" imgH="203040" progId="Equation.3">
                  <p:embed/>
                </p:oleObj>
              </mc:Choice>
              <mc:Fallback>
                <p:oleObj name="Equation" r:id="rId10" imgW="38088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33925"/>
                        <a:ext cx="6096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Oval 7"/>
          <p:cNvSpPr>
            <a:spLocks noChangeArrowheads="1"/>
          </p:cNvSpPr>
          <p:nvPr/>
        </p:nvSpPr>
        <p:spPr bwMode="auto">
          <a:xfrm rot="1803588">
            <a:off x="2362200" y="3962400"/>
            <a:ext cx="4572000" cy="1295400"/>
          </a:xfrm>
          <a:prstGeom prst="ellips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flipV="1">
            <a:off x="4648200" y="3429000"/>
            <a:ext cx="685800" cy="1219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181600" y="3581400"/>
            <a:ext cx="1570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i="1">
                <a:solidFill>
                  <a:srgbClr val="000000"/>
                </a:solidFill>
                <a:latin typeface="Times New Roman" charset="0"/>
              </a:rPr>
              <a:t>N </a:t>
            </a:r>
            <a:r>
              <a:rPr lang="en-US" sz="2800">
                <a:solidFill>
                  <a:srgbClr val="000000"/>
                </a:solidFill>
                <a:latin typeface="Times New Roman" charset="0"/>
              </a:rPr>
              <a:t>= (</a:t>
            </a:r>
            <a:r>
              <a:rPr lang="en-US" sz="2800" i="1">
                <a:solidFill>
                  <a:srgbClr val="000000"/>
                </a:solidFill>
                <a:latin typeface="Times New Roman" charset="0"/>
              </a:rPr>
              <a:t>a</a:t>
            </a:r>
            <a:r>
              <a:rPr lang="en-US" sz="28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800" i="1">
                <a:solidFill>
                  <a:srgbClr val="000000"/>
                </a:solidFill>
                <a:latin typeface="Times New Roman" charset="0"/>
              </a:rPr>
              <a:t>b</a:t>
            </a:r>
            <a:r>
              <a:rPr lang="en-US" sz="28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4876800" y="2641600"/>
            <a:ext cx="326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second moment matrix</a:t>
            </a:r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4648200" y="4648200"/>
            <a:ext cx="1371600" cy="304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Oval 12"/>
          <p:cNvSpPr>
            <a:spLocks noChangeArrowheads="1"/>
          </p:cNvSpPr>
          <p:nvPr/>
        </p:nvSpPr>
        <p:spPr bwMode="auto">
          <a:xfrm>
            <a:off x="4572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graphicFrame>
        <p:nvGraphicFramePr>
          <p:cNvPr id="7174" name="Object 13"/>
          <p:cNvGraphicFramePr>
            <a:graphicFrameLocks noChangeAspect="1"/>
          </p:cNvGraphicFramePr>
          <p:nvPr/>
        </p:nvGraphicFramePr>
        <p:xfrm>
          <a:off x="6400800" y="4419600"/>
          <a:ext cx="1600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12" imgW="901440" imgH="228600" progId="Equation.3">
                  <p:embed/>
                </p:oleObj>
              </mc:Choice>
              <mc:Fallback>
                <p:oleObj name="Equation" r:id="rId12" imgW="90144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19600"/>
                        <a:ext cx="1600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Freeform 14"/>
          <p:cNvSpPr>
            <a:spLocks/>
          </p:cNvSpPr>
          <p:nvPr/>
        </p:nvSpPr>
        <p:spPr bwMode="auto">
          <a:xfrm>
            <a:off x="5235575" y="4530725"/>
            <a:ext cx="1150938" cy="233363"/>
          </a:xfrm>
          <a:custGeom>
            <a:avLst/>
            <a:gdLst>
              <a:gd name="T0" fmla="*/ 2147483647 w 725"/>
              <a:gd name="T1" fmla="*/ 2147483647 h 147"/>
              <a:gd name="T2" fmla="*/ 2147483647 w 725"/>
              <a:gd name="T3" fmla="*/ 2147483647 h 147"/>
              <a:gd name="T4" fmla="*/ 0 w 725"/>
              <a:gd name="T5" fmla="*/ 2147483647 h 147"/>
              <a:gd name="T6" fmla="*/ 0 60000 65536"/>
              <a:gd name="T7" fmla="*/ 0 60000 65536"/>
              <a:gd name="T8" fmla="*/ 0 60000 65536"/>
              <a:gd name="T9" fmla="*/ 0 w 725"/>
              <a:gd name="T10" fmla="*/ 0 h 147"/>
              <a:gd name="T11" fmla="*/ 725 w 725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5" h="147">
                <a:moveTo>
                  <a:pt x="725" y="45"/>
                </a:moveTo>
                <a:cubicBezTo>
                  <a:pt x="651" y="40"/>
                  <a:pt x="400" y="0"/>
                  <a:pt x="279" y="17"/>
                </a:cubicBezTo>
                <a:cubicBezTo>
                  <a:pt x="158" y="34"/>
                  <a:pt x="58" y="120"/>
                  <a:pt x="0" y="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Least squares: Robustness to noise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Least squares fit to the red points:</a:t>
            </a:r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435100"/>
            <a:ext cx="6034087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Least squares: Robustness to noise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Least squares fit with an outlier:</a:t>
            </a: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435100"/>
            <a:ext cx="6034087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1371600" y="6288088"/>
            <a:ext cx="679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Problem: squared error heavily penalizes outliers</a:t>
            </a:r>
          </a:p>
        </p:txBody>
      </p:sp>
      <p:sp>
        <p:nvSpPr>
          <p:cNvPr id="137222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lbertus Extra Bold" charset="0"/>
              </a:rPr>
              <a:t>Matching with Features</a:t>
            </a:r>
          </a:p>
        </p:txBody>
      </p:sp>
      <p:sp>
        <p:nvSpPr>
          <p:cNvPr id="125955" name="Rectangle 6"/>
          <p:cNvSpPr>
            <a:spLocks noChangeArrowheads="1"/>
          </p:cNvSpPr>
          <p:nvPr/>
        </p:nvSpPr>
        <p:spPr bwMode="auto">
          <a:xfrm>
            <a:off x="838200" y="1219200"/>
            <a:ext cx="7086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Detect feature points in both images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Find corresponding pairs</a:t>
            </a:r>
          </a:p>
        </p:txBody>
      </p:sp>
      <p:grpSp>
        <p:nvGrpSpPr>
          <p:cNvPr id="125956" name="Group 7"/>
          <p:cNvGrpSpPr>
            <a:grpSpLocks/>
          </p:cNvGrpSpPr>
          <p:nvPr/>
        </p:nvGrpSpPr>
        <p:grpSpPr bwMode="auto">
          <a:xfrm>
            <a:off x="822325" y="3436938"/>
            <a:ext cx="7485063" cy="2663825"/>
            <a:chOff x="528" y="2472"/>
            <a:chExt cx="4715" cy="1678"/>
          </a:xfrm>
        </p:grpSpPr>
        <p:pic>
          <p:nvPicPr>
            <p:cNvPr id="125957" name="Picture 8" descr="C:\WINDOWS\Desktop\iccv2003\images\SIFT2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72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58" name="Picture 9" descr="C:\WINDOWS\Desktop\iccv2003\images\SIFT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472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59" name="Line 10"/>
            <p:cNvSpPr>
              <a:spLocks noChangeShapeType="1"/>
            </p:cNvSpPr>
            <p:nvPr/>
          </p:nvSpPr>
          <p:spPr bwMode="auto">
            <a:xfrm flipV="1">
              <a:off x="2064" y="2976"/>
              <a:ext cx="120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" name="Line 11"/>
            <p:cNvSpPr>
              <a:spLocks noChangeShapeType="1"/>
            </p:cNvSpPr>
            <p:nvPr/>
          </p:nvSpPr>
          <p:spPr bwMode="auto">
            <a:xfrm>
              <a:off x="2658" y="3146"/>
              <a:ext cx="1144" cy="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1" name="Line 12"/>
            <p:cNvSpPr>
              <a:spLocks noChangeShapeType="1"/>
            </p:cNvSpPr>
            <p:nvPr/>
          </p:nvSpPr>
          <p:spPr bwMode="auto">
            <a:xfrm flipV="1">
              <a:off x="2338" y="3840"/>
              <a:ext cx="1070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" name="Line 13"/>
            <p:cNvSpPr>
              <a:spLocks noChangeShapeType="1"/>
            </p:cNvSpPr>
            <p:nvPr/>
          </p:nvSpPr>
          <p:spPr bwMode="auto">
            <a:xfrm flipV="1">
              <a:off x="2626" y="3552"/>
              <a:ext cx="1094" cy="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" name="Line 14"/>
            <p:cNvSpPr>
              <a:spLocks noChangeShapeType="1"/>
            </p:cNvSpPr>
            <p:nvPr/>
          </p:nvSpPr>
          <p:spPr bwMode="auto">
            <a:xfrm flipV="1">
              <a:off x="2162" y="3288"/>
              <a:ext cx="1150" cy="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Robust estimators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1600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General approach: minimize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/>
            </a:r>
            <a:br>
              <a:rPr lang="en-US" sz="2400">
                <a:latin typeface="Arial" charset="0"/>
              </a:rPr>
            </a:br>
            <a:r>
              <a:rPr lang="en-US" sz="2400" i="1">
                <a:latin typeface="Times New Roman" charset="0"/>
              </a:rPr>
              <a:t>r</a:t>
            </a:r>
            <a:r>
              <a:rPr lang="en-US" sz="2400" i="1" baseline="-25000">
                <a:latin typeface="Times New Roman" charset="0"/>
              </a:rPr>
              <a:t>i 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i="1">
                <a:latin typeface="Times New Roman" charset="0"/>
              </a:rPr>
              <a:t>x</a:t>
            </a:r>
            <a:r>
              <a:rPr lang="en-US" sz="2400" i="1" baseline="-25000">
                <a:latin typeface="Times New Roman" charset="0"/>
              </a:rPr>
              <a:t>i</a:t>
            </a:r>
            <a:r>
              <a:rPr lang="en-US" sz="2400">
                <a:latin typeface="Times New Roman" charset="0"/>
              </a:rPr>
              <a:t>, </a:t>
            </a:r>
            <a:r>
              <a:rPr lang="el-GR" sz="2400" i="1">
                <a:latin typeface="Times New Roman" charset="0"/>
                <a:cs typeface="Times New Roman" charset="0"/>
              </a:rPr>
              <a:t>θ</a:t>
            </a:r>
            <a:r>
              <a:rPr lang="en-US" sz="2400">
                <a:latin typeface="Times New Roman" charset="0"/>
                <a:cs typeface="Times New Roman" charset="0"/>
              </a:rPr>
              <a:t>) – </a:t>
            </a:r>
            <a:r>
              <a:rPr lang="en-US" sz="2400">
                <a:latin typeface="Arial" charset="0"/>
                <a:cs typeface="Times New Roman" charset="0"/>
              </a:rPr>
              <a:t>residual of ith point w.r.t. model parameters</a:t>
            </a:r>
            <a:r>
              <a:rPr lang="en-US" sz="2400">
                <a:latin typeface="Times New Roman" charset="0"/>
                <a:cs typeface="Times New Roman" charset="0"/>
              </a:rPr>
              <a:t> </a:t>
            </a:r>
            <a:r>
              <a:rPr lang="el-GR" sz="2400" i="1">
                <a:latin typeface="Times New Roman" charset="0"/>
                <a:cs typeface="Times New Roman" charset="0"/>
              </a:rPr>
              <a:t>θ</a:t>
            </a:r>
            <a:r>
              <a:rPr lang="en-US" sz="2400">
                <a:latin typeface="Times New Roman" charset="0"/>
                <a:cs typeface="Times New Roman" charset="0"/>
              </a:rPr>
              <a:t/>
            </a:r>
            <a:br>
              <a:rPr lang="en-US" sz="2400">
                <a:latin typeface="Times New Roman" charset="0"/>
                <a:cs typeface="Times New Roman" charset="0"/>
              </a:rPr>
            </a:br>
            <a:r>
              <a:rPr lang="el-GR" sz="2400" i="1">
                <a:latin typeface="Times New Roman" charset="0"/>
                <a:cs typeface="Times New Roman" charset="0"/>
              </a:rPr>
              <a:t>ρ</a:t>
            </a:r>
            <a:r>
              <a:rPr lang="en-US" sz="2400">
                <a:latin typeface="Times New Roman" charset="0"/>
                <a:cs typeface="Times New Roman" charset="0"/>
              </a:rPr>
              <a:t> – </a:t>
            </a:r>
            <a:r>
              <a:rPr lang="en-US" sz="2400">
                <a:latin typeface="Arial" charset="0"/>
                <a:cs typeface="Times New Roman" charset="0"/>
              </a:rPr>
              <a:t>robust function</a:t>
            </a:r>
            <a:r>
              <a:rPr lang="en-US" sz="2400">
                <a:latin typeface="Arial" charset="0"/>
              </a:rPr>
              <a:t> with scale parameter </a:t>
            </a:r>
            <a:r>
              <a:rPr lang="el-GR" sz="2400">
                <a:latin typeface="Times New Roman" charset="0"/>
                <a:cs typeface="Times New Roman" charset="0"/>
              </a:rPr>
              <a:t>σ</a:t>
            </a:r>
            <a:r>
              <a:rPr lang="en-US" sz="2400">
                <a:latin typeface="Arial" charset="0"/>
                <a:cs typeface="Times New Roman" charset="0"/>
              </a:rPr>
              <a:t>  </a:t>
            </a:r>
            <a:endParaRPr lang="en-US" sz="240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029200" y="838200"/>
          <a:ext cx="274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4" imgW="1028520" imgH="342720" progId="Equation.3">
                  <p:embed/>
                </p:oleObj>
              </mc:Choice>
              <mc:Fallback>
                <p:oleObj name="Equation" r:id="rId4" imgW="102852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43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525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5791200" y="3276600"/>
            <a:ext cx="2971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The robust function </a:t>
            </a:r>
            <a:r>
              <a:rPr lang="el-GR" sz="24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ρ</a:t>
            </a:r>
            <a:r>
              <a:rPr lang="en-US" sz="2400">
                <a:solidFill>
                  <a:srgbClr val="000000"/>
                </a:solidFill>
              </a:rPr>
              <a:t> behaves like squared distance for small values of the residual </a:t>
            </a:r>
            <a:r>
              <a:rPr lang="en-US" sz="2400" i="1">
                <a:solidFill>
                  <a:srgbClr val="000000"/>
                </a:solidFill>
              </a:rPr>
              <a:t>u</a:t>
            </a:r>
            <a:r>
              <a:rPr lang="en-US" sz="2400">
                <a:solidFill>
                  <a:srgbClr val="000000"/>
                </a:solidFill>
              </a:rPr>
              <a:t> but saturates for larger values of </a:t>
            </a:r>
            <a:r>
              <a:rPr lang="en-US" sz="2400" i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scale: Just right</a:t>
            </a:r>
          </a:p>
        </p:txBody>
      </p:sp>
      <p:sp>
        <p:nvSpPr>
          <p:cNvPr id="138244" name="Text Box 5"/>
          <p:cNvSpPr txBox="1">
            <a:spLocks noChangeArrowheads="1"/>
          </p:cNvSpPr>
          <p:nvPr/>
        </p:nvSpPr>
        <p:spPr bwMode="auto">
          <a:xfrm>
            <a:off x="1714500" y="6034088"/>
            <a:ext cx="593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The effect of the outlier is minimized</a:t>
            </a:r>
          </a:p>
        </p:txBody>
      </p:sp>
      <p:sp>
        <p:nvSpPr>
          <p:cNvPr id="138245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7"/>
          <p:cNvSpPr txBox="1">
            <a:spLocks noChangeArrowheads="1"/>
          </p:cNvSpPr>
          <p:nvPr/>
        </p:nvSpPr>
        <p:spPr bwMode="auto">
          <a:xfrm>
            <a:off x="1066800" y="5867400"/>
            <a:ext cx="7153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The error value is almost the same for every</a:t>
            </a:r>
            <a:br>
              <a:rPr lang="en-US" sz="2800">
                <a:solidFill>
                  <a:srgbClr val="000000"/>
                </a:solidFill>
                <a:latin typeface="Arial" charset="0"/>
              </a:rPr>
            </a:br>
            <a:r>
              <a:rPr lang="en-US" sz="2800">
                <a:solidFill>
                  <a:srgbClr val="000000"/>
                </a:solidFill>
                <a:latin typeface="Arial" charset="0"/>
              </a:rPr>
              <a:t>point and the fit is very poor</a:t>
            </a: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scale: Too small</a:t>
            </a:r>
          </a:p>
        </p:txBody>
      </p:sp>
      <p:sp>
        <p:nvSpPr>
          <p:cNvPr id="139269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scale: Too large</a:t>
            </a:r>
          </a:p>
        </p:txBody>
      </p:sp>
      <p:sp>
        <p:nvSpPr>
          <p:cNvPr id="140292" name="Text Box 7"/>
          <p:cNvSpPr txBox="1">
            <a:spLocks noChangeArrowheads="1"/>
          </p:cNvSpPr>
          <p:nvPr/>
        </p:nvSpPr>
        <p:spPr bwMode="auto">
          <a:xfrm>
            <a:off x="1357313" y="6034088"/>
            <a:ext cx="6796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Behaves much the same as least squares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Overview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Fitting techniques</a:t>
            </a:r>
          </a:p>
          <a:p>
            <a:pPr lvl="1"/>
            <a:r>
              <a:rPr lang="en-US">
                <a:latin typeface="Calibri" charset="0"/>
              </a:rPr>
              <a:t>Least Squares</a:t>
            </a:r>
          </a:p>
          <a:p>
            <a:pPr lvl="1"/>
            <a:r>
              <a:rPr lang="en-US">
                <a:latin typeface="Calibri" charset="0"/>
              </a:rPr>
              <a:t>Total Least Squares</a:t>
            </a:r>
          </a:p>
          <a:p>
            <a:r>
              <a:rPr lang="en-US">
                <a:solidFill>
                  <a:srgbClr val="FF0000"/>
                </a:solidFill>
                <a:latin typeface="Calibri" charset="0"/>
              </a:rPr>
              <a:t>RANSAC</a:t>
            </a:r>
          </a:p>
          <a:p>
            <a:r>
              <a:rPr lang="en-US">
                <a:latin typeface="Calibri" charset="0"/>
              </a:rPr>
              <a:t>Hough Voting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Alignment as a fitting problem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</a:t>
            </a:r>
          </a:p>
        </p:txBody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Robust fitting can deal with a few outliers – what if we have very many?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Random sample consensus (RANSAC):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Very general framework for model fitting in the presence of outliers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Outline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Choose a small subset of points uniformly at random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Fit a model to that subset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Find all remaining points that are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close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to the model and reject the rest as outliers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Do this many times and choose the best model</a:t>
            </a:r>
          </a:p>
        </p:txBody>
      </p:sp>
      <p:sp>
        <p:nvSpPr>
          <p:cNvPr id="142340" name="Rectangle 6"/>
          <p:cNvSpPr>
            <a:spLocks noChangeArrowheads="1"/>
          </p:cNvSpPr>
          <p:nvPr/>
        </p:nvSpPr>
        <p:spPr bwMode="auto">
          <a:xfrm>
            <a:off x="228600" y="5715000"/>
            <a:ext cx="8763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M. A. Fischler, R. C. Bolles. </a:t>
            </a:r>
            <a:r>
              <a:rPr lang="en-US">
                <a:solidFill>
                  <a:srgbClr val="000000"/>
                </a:solidFill>
                <a:hlinkClick r:id="rId3"/>
              </a:rPr>
              <a:t>Random Sample Consensus: A Paradigm for Model Fitting with Applications to Image Analysis and Automated Cartography</a:t>
            </a:r>
            <a:r>
              <a:rPr lang="en-US">
                <a:solidFill>
                  <a:srgbClr val="000000"/>
                </a:solidFill>
              </a:rPr>
              <a:t>. Comm. of the ACM, Vol 24, pp 381-395, 1981.</a:t>
            </a:r>
            <a:r>
              <a:rPr lang="en-US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2341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81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 for line fitting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>
                <a:latin typeface="Arial" charset="0"/>
              </a:rPr>
              <a:t>Repeat </a:t>
            </a:r>
            <a:r>
              <a:rPr lang="en-US" b="1" i="1">
                <a:latin typeface="Arial" charset="0"/>
              </a:rPr>
              <a:t>N</a:t>
            </a:r>
            <a:r>
              <a:rPr lang="en-US">
                <a:latin typeface="Arial" charset="0"/>
              </a:rPr>
              <a:t> times:</a:t>
            </a:r>
          </a:p>
          <a:p>
            <a:pPr marL="533400" indent="-533400">
              <a:buFontTx/>
              <a:buChar char="•"/>
            </a:pPr>
            <a:r>
              <a:rPr lang="en-US">
                <a:latin typeface="Arial" charset="0"/>
              </a:rPr>
              <a:t>Draw </a:t>
            </a:r>
            <a:r>
              <a:rPr lang="en-US" b="1" i="1">
                <a:latin typeface="Arial" charset="0"/>
              </a:rPr>
              <a:t>s</a:t>
            </a:r>
            <a:r>
              <a:rPr lang="en-US">
                <a:latin typeface="Arial" charset="0"/>
              </a:rPr>
              <a:t> points uniformly at random</a:t>
            </a:r>
          </a:p>
          <a:p>
            <a:pPr marL="533400" indent="-533400">
              <a:buFontTx/>
              <a:buChar char="•"/>
            </a:pPr>
            <a:r>
              <a:rPr lang="en-US">
                <a:latin typeface="Arial" charset="0"/>
              </a:rPr>
              <a:t>Fit line to these </a:t>
            </a:r>
            <a:r>
              <a:rPr lang="en-US" b="1" i="1">
                <a:latin typeface="Arial" charset="0"/>
              </a:rPr>
              <a:t>s</a:t>
            </a:r>
            <a:r>
              <a:rPr lang="en-US">
                <a:latin typeface="Arial" charset="0"/>
              </a:rPr>
              <a:t> points</a:t>
            </a:r>
          </a:p>
          <a:p>
            <a:pPr marL="533400" indent="-533400">
              <a:buFontTx/>
              <a:buChar char="•"/>
            </a:pPr>
            <a:r>
              <a:rPr lang="en-US">
                <a:latin typeface="Arial" charset="0"/>
              </a:rPr>
              <a:t>Find inliers to this line among the remaining points (i.e., points whose distance from the line is less than </a:t>
            </a:r>
            <a:r>
              <a:rPr lang="en-US" b="1" i="1">
                <a:latin typeface="Arial" charset="0"/>
              </a:rPr>
              <a:t>t</a:t>
            </a:r>
            <a:r>
              <a:rPr lang="en-US">
                <a:latin typeface="Arial" charset="0"/>
              </a:rPr>
              <a:t>)</a:t>
            </a:r>
          </a:p>
          <a:p>
            <a:pPr marL="533400" indent="-533400">
              <a:buFontTx/>
              <a:buChar char="•"/>
            </a:pPr>
            <a:r>
              <a:rPr lang="en-US">
                <a:latin typeface="Arial" charset="0"/>
              </a:rPr>
              <a:t>If there are </a:t>
            </a:r>
            <a:r>
              <a:rPr lang="en-US" b="1" i="1">
                <a:latin typeface="Arial" charset="0"/>
              </a:rPr>
              <a:t>d</a:t>
            </a:r>
            <a:r>
              <a:rPr lang="en-US">
                <a:latin typeface="Arial" charset="0"/>
              </a:rPr>
              <a:t> or more inliers, accept the line and refit using all inliers</a:t>
            </a:r>
          </a:p>
        </p:txBody>
      </p:sp>
      <p:sp>
        <p:nvSpPr>
          <p:cNvPr id="143364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parameters</a:t>
            </a:r>
          </a:p>
        </p:txBody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Initial number of points </a:t>
            </a:r>
            <a:r>
              <a:rPr lang="en-US" sz="2600" i="1">
                <a:latin typeface="Arial" charset="0"/>
              </a:rPr>
              <a:t>s</a:t>
            </a:r>
          </a:p>
          <a:p>
            <a:pPr lvl="1"/>
            <a:r>
              <a:rPr lang="en-US">
                <a:latin typeface="Arial" charset="0"/>
              </a:rPr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Distance threshold </a:t>
            </a:r>
            <a:r>
              <a:rPr lang="en-US" sz="2600" i="1">
                <a:latin typeface="Arial" charset="0"/>
              </a:rPr>
              <a:t>t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t</a:t>
            </a:r>
            <a:r>
              <a:rPr lang="en-US" sz="1900">
                <a:latin typeface="Arial" charset="0"/>
              </a:rPr>
              <a:t> so probability for inlier is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 (e.g. 0.95) </a:t>
            </a:r>
          </a:p>
          <a:p>
            <a:pPr lvl="1"/>
            <a:r>
              <a:rPr lang="en-US" sz="1900">
                <a:latin typeface="Arial" charset="0"/>
              </a:rPr>
              <a:t>Zero-mean Gaussian noise with std. dev. </a:t>
            </a:r>
            <a:r>
              <a:rPr lang="el-GR" sz="1900">
                <a:latin typeface="Arial" charset="0"/>
              </a:rPr>
              <a:t>σ</a:t>
            </a:r>
            <a:r>
              <a:rPr lang="en-US" sz="1900">
                <a:latin typeface="Arial" charset="0"/>
              </a:rPr>
              <a:t>: t</a:t>
            </a:r>
            <a:r>
              <a:rPr lang="en-US" sz="1700" baseline="30000">
                <a:latin typeface="Arial" charset="0"/>
              </a:rPr>
              <a:t>2</a:t>
            </a:r>
            <a:r>
              <a:rPr lang="en-US" sz="1700">
                <a:latin typeface="Arial" charset="0"/>
              </a:rPr>
              <a:t>=3.84</a:t>
            </a:r>
            <a:r>
              <a:rPr lang="el-GR" sz="1700">
                <a:latin typeface="Arial" charset="0"/>
              </a:rPr>
              <a:t>σ</a:t>
            </a:r>
            <a:r>
              <a:rPr lang="en-US" sz="1700" baseline="30000">
                <a:latin typeface="Arial" charset="0"/>
              </a:rPr>
              <a:t>2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Number of samples </a:t>
            </a:r>
            <a:r>
              <a:rPr lang="en-US" sz="2600" i="1">
                <a:latin typeface="Arial" charset="0"/>
              </a:rPr>
              <a:t>N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N</a:t>
            </a:r>
            <a:r>
              <a:rPr lang="en-US" sz="1900">
                <a:latin typeface="Arial" charset="0"/>
              </a:rPr>
              <a:t> so that, with probability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, at least one random sample is free from outliers (e.g.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=0.99) (outlier ratio: </a:t>
            </a:r>
            <a:r>
              <a:rPr lang="en-US" sz="1900" i="1">
                <a:latin typeface="Arial" charset="0"/>
              </a:rPr>
              <a:t>e</a:t>
            </a:r>
            <a:r>
              <a:rPr lang="en-US" sz="1900">
                <a:latin typeface="Arial" charset="0"/>
              </a:rPr>
              <a:t>)</a:t>
            </a:r>
          </a:p>
        </p:txBody>
      </p:sp>
      <p:sp>
        <p:nvSpPr>
          <p:cNvPr id="144388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0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parameters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Initial number of points </a:t>
            </a:r>
            <a:r>
              <a:rPr lang="en-US" sz="2600" i="1">
                <a:latin typeface="Arial" charset="0"/>
              </a:rPr>
              <a:t>s</a:t>
            </a:r>
          </a:p>
          <a:p>
            <a:pPr lvl="1"/>
            <a:r>
              <a:rPr lang="en-US">
                <a:latin typeface="Arial" charset="0"/>
              </a:rPr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Distance threshold </a:t>
            </a:r>
            <a:r>
              <a:rPr lang="en-US" sz="2600" i="1">
                <a:latin typeface="Arial" charset="0"/>
              </a:rPr>
              <a:t>t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t</a:t>
            </a:r>
            <a:r>
              <a:rPr lang="en-US" sz="1900">
                <a:latin typeface="Arial" charset="0"/>
              </a:rPr>
              <a:t> so probability for inlier is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 (e.g. 0.95) </a:t>
            </a:r>
          </a:p>
          <a:p>
            <a:pPr lvl="1"/>
            <a:r>
              <a:rPr lang="en-US" sz="1900">
                <a:latin typeface="Arial" charset="0"/>
              </a:rPr>
              <a:t>Zero-mean Gaussian noise with std. dev. </a:t>
            </a:r>
            <a:r>
              <a:rPr lang="el-GR" sz="1900">
                <a:latin typeface="Arial" charset="0"/>
              </a:rPr>
              <a:t>σ</a:t>
            </a:r>
            <a:r>
              <a:rPr lang="en-US" sz="1900">
                <a:latin typeface="Arial" charset="0"/>
              </a:rPr>
              <a:t>: t</a:t>
            </a:r>
            <a:r>
              <a:rPr lang="en-US" sz="1700" baseline="30000">
                <a:latin typeface="Arial" charset="0"/>
              </a:rPr>
              <a:t>2</a:t>
            </a:r>
            <a:r>
              <a:rPr lang="en-US" sz="1700">
                <a:latin typeface="Arial" charset="0"/>
              </a:rPr>
              <a:t>=3.84</a:t>
            </a:r>
            <a:r>
              <a:rPr lang="el-GR" sz="1700">
                <a:latin typeface="Arial" charset="0"/>
              </a:rPr>
              <a:t>σ</a:t>
            </a:r>
            <a:r>
              <a:rPr lang="en-US" sz="1700" baseline="30000">
                <a:latin typeface="Arial" charset="0"/>
              </a:rPr>
              <a:t>2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Number of samples </a:t>
            </a:r>
            <a:r>
              <a:rPr lang="en-US" sz="2600" i="1">
                <a:latin typeface="Arial" charset="0"/>
              </a:rPr>
              <a:t>N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N</a:t>
            </a:r>
            <a:r>
              <a:rPr lang="en-US" sz="1900">
                <a:latin typeface="Arial" charset="0"/>
              </a:rPr>
              <a:t> so that, with probability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, at least one random sample is free from outliers (e.g.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=0.99) (outlier ratio: </a:t>
            </a:r>
            <a:r>
              <a:rPr lang="en-US" sz="1900" i="1">
                <a:latin typeface="Arial" charset="0"/>
              </a:rPr>
              <a:t>e</a:t>
            </a:r>
            <a:r>
              <a:rPr lang="en-US" sz="1900">
                <a:latin typeface="Arial" charset="0"/>
              </a:rPr>
              <a:t>)</a:t>
            </a:r>
          </a:p>
        </p:txBody>
      </p:sp>
      <p:graphicFrame>
        <p:nvGraphicFramePr>
          <p:cNvPr id="1796100" name="Object 4"/>
          <p:cNvGraphicFramePr>
            <a:graphicFrameLocks noChangeAspect="1"/>
          </p:cNvGraphicFramePr>
          <p:nvPr/>
        </p:nvGraphicFramePr>
        <p:xfrm>
          <a:off x="457200" y="5575300"/>
          <a:ext cx="3200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4" imgW="1828800" imgH="241200" progId="Equation.3">
                  <p:embed/>
                </p:oleObj>
              </mc:Choice>
              <mc:Fallback>
                <p:oleObj name="Equation" r:id="rId4" imgW="1828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75300"/>
                        <a:ext cx="32004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511175" y="4575175"/>
          <a:ext cx="28416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6" imgW="1231560" imgH="266400" progId="Equation.3">
                  <p:embed/>
                </p:oleObj>
              </mc:Choice>
              <mc:Fallback>
                <p:oleObj name="Equation" r:id="rId6" imgW="123156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575175"/>
                        <a:ext cx="2841625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6102" name="Group 6"/>
          <p:cNvGraphicFramePr>
            <a:graphicFrameLocks noGrp="1"/>
          </p:cNvGraphicFramePr>
          <p:nvPr/>
        </p:nvGraphicFramePr>
        <p:xfrm>
          <a:off x="39624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43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93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parameters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Initial number of points </a:t>
            </a:r>
            <a:r>
              <a:rPr lang="en-US" sz="2600" i="1">
                <a:latin typeface="Arial" charset="0"/>
              </a:rPr>
              <a:t>s</a:t>
            </a:r>
          </a:p>
          <a:p>
            <a:pPr lvl="1"/>
            <a:r>
              <a:rPr lang="en-US">
                <a:latin typeface="Arial" charset="0"/>
              </a:rPr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Distance threshold </a:t>
            </a:r>
            <a:r>
              <a:rPr lang="en-US" sz="2600" i="1">
                <a:latin typeface="Arial" charset="0"/>
              </a:rPr>
              <a:t>t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t</a:t>
            </a:r>
            <a:r>
              <a:rPr lang="en-US" sz="1900">
                <a:latin typeface="Arial" charset="0"/>
              </a:rPr>
              <a:t> so probability for inlier is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 (e.g. 0.95) </a:t>
            </a:r>
          </a:p>
          <a:p>
            <a:pPr lvl="1"/>
            <a:r>
              <a:rPr lang="en-US" sz="1900">
                <a:latin typeface="Arial" charset="0"/>
              </a:rPr>
              <a:t>Zero-mean Gaussian noise with std. dev. </a:t>
            </a:r>
            <a:r>
              <a:rPr lang="el-GR" sz="1900">
                <a:latin typeface="Arial" charset="0"/>
              </a:rPr>
              <a:t>σ</a:t>
            </a:r>
            <a:r>
              <a:rPr lang="en-US" sz="1900">
                <a:latin typeface="Arial" charset="0"/>
              </a:rPr>
              <a:t>: t</a:t>
            </a:r>
            <a:r>
              <a:rPr lang="en-US" sz="1700" baseline="30000">
                <a:latin typeface="Arial" charset="0"/>
              </a:rPr>
              <a:t>2</a:t>
            </a:r>
            <a:r>
              <a:rPr lang="en-US" sz="1700">
                <a:latin typeface="Arial" charset="0"/>
              </a:rPr>
              <a:t>=3.84</a:t>
            </a:r>
            <a:r>
              <a:rPr lang="el-GR" sz="1700">
                <a:latin typeface="Arial" charset="0"/>
              </a:rPr>
              <a:t>σ</a:t>
            </a:r>
            <a:r>
              <a:rPr lang="en-US" sz="1700" baseline="30000">
                <a:latin typeface="Arial" charset="0"/>
              </a:rPr>
              <a:t>2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Number of samples </a:t>
            </a:r>
            <a:r>
              <a:rPr lang="en-US" sz="2600" i="1">
                <a:latin typeface="Arial" charset="0"/>
              </a:rPr>
              <a:t>N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N</a:t>
            </a:r>
            <a:r>
              <a:rPr lang="en-US" sz="1900">
                <a:latin typeface="Arial" charset="0"/>
              </a:rPr>
              <a:t> so that, with probability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, at least one random sample is free from outliers (e.g.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=0.99) (outlier ratio: </a:t>
            </a:r>
            <a:r>
              <a:rPr lang="en-US" sz="1900" i="1">
                <a:latin typeface="Arial" charset="0"/>
              </a:rPr>
              <a:t>e</a:t>
            </a:r>
            <a:r>
              <a:rPr lang="en-US" sz="1900">
                <a:latin typeface="Arial" charset="0"/>
              </a:rPr>
              <a:t>)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511175" y="4575175"/>
          <a:ext cx="28416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4" imgW="1231560" imgH="266400" progId="Equation.3">
                  <p:embed/>
                </p:oleObj>
              </mc:Choice>
              <mc:Fallback>
                <p:oleObj name="Equation" r:id="rId4" imgW="123156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575175"/>
                        <a:ext cx="2841625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  <p:graphicFrame>
        <p:nvGraphicFramePr>
          <p:cNvPr id="10243" name="Object 96"/>
          <p:cNvGraphicFramePr>
            <a:graphicFrameLocks noChangeAspect="1"/>
          </p:cNvGraphicFramePr>
          <p:nvPr/>
        </p:nvGraphicFramePr>
        <p:xfrm>
          <a:off x="457200" y="5575300"/>
          <a:ext cx="3200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6" imgW="1828800" imgH="241200" progId="Equation.3">
                  <p:embed/>
                </p:oleObj>
              </mc:Choice>
              <mc:Fallback>
                <p:oleObj name="Equation" r:id="rId6" imgW="1828800" imgH="24120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75300"/>
                        <a:ext cx="32004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7" name="Picture 97" descr="ransac_it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"/>
          <a:stretch>
            <a:fillRect/>
          </a:stretch>
        </p:blipFill>
        <p:spPr bwMode="auto">
          <a:xfrm>
            <a:off x="4419600" y="4114800"/>
            <a:ext cx="3657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lbertus Extra Bold" charset="0"/>
              </a:rPr>
              <a:t>Matching with Features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838200" y="1219200"/>
            <a:ext cx="7086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Detect feature points in both images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Find corresponding pairs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Use these pairs to align images</a:t>
            </a:r>
            <a:endParaRPr lang="ru-RU" sz="2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26980" name="Picture 12" descr="C:\WINDOWS\Desktop\is2003\images\hom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436938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parameters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Initial number of points </a:t>
            </a:r>
            <a:r>
              <a:rPr lang="en-US" sz="2600" i="1">
                <a:latin typeface="Arial" charset="0"/>
              </a:rPr>
              <a:t>s</a:t>
            </a:r>
            <a:endParaRPr lang="en-US" sz="2600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Distance threshold </a:t>
            </a:r>
            <a:r>
              <a:rPr lang="en-US" sz="2600" i="1">
                <a:latin typeface="Arial" charset="0"/>
              </a:rPr>
              <a:t>t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t</a:t>
            </a:r>
            <a:r>
              <a:rPr lang="en-US" sz="1900">
                <a:latin typeface="Arial" charset="0"/>
              </a:rPr>
              <a:t> so probability for inlier is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 (e.g. 0.95) </a:t>
            </a:r>
          </a:p>
          <a:p>
            <a:pPr lvl="1"/>
            <a:r>
              <a:rPr lang="en-US" sz="1900">
                <a:latin typeface="Arial" charset="0"/>
              </a:rPr>
              <a:t>Zero-mean Gaussian noise with std. dev. </a:t>
            </a:r>
            <a:r>
              <a:rPr lang="el-GR" sz="1900">
                <a:latin typeface="Arial" charset="0"/>
              </a:rPr>
              <a:t>σ</a:t>
            </a:r>
            <a:r>
              <a:rPr lang="en-US" sz="1900">
                <a:latin typeface="Arial" charset="0"/>
              </a:rPr>
              <a:t>: t</a:t>
            </a:r>
            <a:r>
              <a:rPr lang="en-US" sz="1700" baseline="30000">
                <a:latin typeface="Arial" charset="0"/>
              </a:rPr>
              <a:t>2</a:t>
            </a:r>
            <a:r>
              <a:rPr lang="en-US" sz="1700">
                <a:latin typeface="Arial" charset="0"/>
              </a:rPr>
              <a:t>=3.84</a:t>
            </a:r>
            <a:r>
              <a:rPr lang="el-GR" sz="1700">
                <a:latin typeface="Arial" charset="0"/>
              </a:rPr>
              <a:t>σ</a:t>
            </a:r>
            <a:r>
              <a:rPr lang="en-US" sz="1700" baseline="30000">
                <a:latin typeface="Arial" charset="0"/>
              </a:rPr>
              <a:t>2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Number of samples </a:t>
            </a:r>
            <a:r>
              <a:rPr lang="en-US" sz="2600" i="1">
                <a:latin typeface="Arial" charset="0"/>
              </a:rPr>
              <a:t>N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N</a:t>
            </a:r>
            <a:r>
              <a:rPr lang="en-US" sz="1900">
                <a:latin typeface="Arial" charset="0"/>
              </a:rPr>
              <a:t> so that, with probability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, at least one random sample is free from outliers (e.g.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=0.99) (outlier ratio: </a:t>
            </a:r>
            <a:r>
              <a:rPr lang="en-US" sz="1900" i="1">
                <a:latin typeface="Arial" charset="0"/>
              </a:rPr>
              <a:t>e</a:t>
            </a:r>
            <a:r>
              <a:rPr lang="en-US" sz="1900">
                <a:latin typeface="Arial" charset="0"/>
              </a:rPr>
              <a:t>)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Consensus set size </a:t>
            </a:r>
            <a:r>
              <a:rPr lang="en-US" sz="2600" i="1">
                <a:latin typeface="Arial" charset="0"/>
              </a:rPr>
              <a:t>d</a:t>
            </a:r>
          </a:p>
          <a:p>
            <a:pPr lvl="1"/>
            <a:r>
              <a:rPr lang="en-US">
                <a:latin typeface="Arial" charset="0"/>
              </a:rPr>
              <a:t>Should match expected inlier ratio</a:t>
            </a:r>
          </a:p>
          <a:p>
            <a:pPr lvl="1"/>
            <a:endParaRPr lang="en-US" sz="1700" baseline="30000">
              <a:latin typeface="Arial" charset="0"/>
            </a:endParaRPr>
          </a:p>
          <a:p>
            <a:pPr>
              <a:buFontTx/>
              <a:buChar char="•"/>
            </a:pPr>
            <a:endParaRPr lang="el-GR" sz="2600">
              <a:latin typeface="Arial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153400" cy="838200"/>
          </a:xfrm>
        </p:spPr>
        <p:txBody>
          <a:bodyPr/>
          <a:lstStyle/>
          <a:p>
            <a:r>
              <a:rPr lang="en-US" sz="3000">
                <a:latin typeface="Arial" charset="0"/>
              </a:rPr>
              <a:t>Adaptively determining the number of samples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Inlier ratio </a:t>
            </a:r>
            <a:r>
              <a:rPr lang="en-US" i="1">
                <a:latin typeface="Arial" charset="0"/>
              </a:rPr>
              <a:t>e</a:t>
            </a:r>
            <a:r>
              <a:rPr lang="en-US">
                <a:latin typeface="Arial" charset="0"/>
              </a:rPr>
              <a:t> is often unknown a priori, so pick worst case, e.g. 50%, and adapt if more inliers are found, e.g. 80% would yield </a:t>
            </a:r>
            <a:r>
              <a:rPr lang="en-US" i="1">
                <a:latin typeface="Arial" charset="0"/>
              </a:rPr>
              <a:t>e</a:t>
            </a:r>
            <a:r>
              <a:rPr lang="en-US">
                <a:latin typeface="Arial" charset="0"/>
              </a:rPr>
              <a:t>=0.2 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Adaptive procedure:</a:t>
            </a:r>
          </a:p>
          <a:p>
            <a:pPr lvl="1"/>
            <a:r>
              <a:rPr lang="en-US" i="1">
                <a:latin typeface="Arial" charset="0"/>
              </a:rPr>
              <a:t>N</a:t>
            </a:r>
            <a:r>
              <a:rPr lang="en-US">
                <a:latin typeface="Arial" charset="0"/>
              </a:rPr>
              <a:t>=∞, </a:t>
            </a:r>
            <a:r>
              <a:rPr lang="en-US" i="1">
                <a:latin typeface="Arial" charset="0"/>
              </a:rPr>
              <a:t>sample_count </a:t>
            </a:r>
            <a:r>
              <a:rPr lang="en-US">
                <a:latin typeface="Arial" charset="0"/>
              </a:rPr>
              <a:t>=0</a:t>
            </a:r>
          </a:p>
          <a:p>
            <a:pPr lvl="1"/>
            <a:r>
              <a:rPr lang="en-US">
                <a:latin typeface="Arial" charset="0"/>
              </a:rPr>
              <a:t>While </a:t>
            </a:r>
            <a:r>
              <a:rPr lang="en-US" i="1">
                <a:latin typeface="Arial" charset="0"/>
              </a:rPr>
              <a:t>N </a:t>
            </a:r>
            <a:r>
              <a:rPr lang="en-US">
                <a:latin typeface="Arial" charset="0"/>
              </a:rPr>
              <a:t>&gt;</a:t>
            </a:r>
            <a:r>
              <a:rPr lang="en-US" i="1">
                <a:latin typeface="Arial" charset="0"/>
              </a:rPr>
              <a:t>sample_count</a:t>
            </a:r>
            <a:endParaRPr lang="en-US">
              <a:latin typeface="Arial" charset="0"/>
            </a:endParaRPr>
          </a:p>
          <a:p>
            <a:pPr lvl="2"/>
            <a:r>
              <a:rPr lang="en-US" sz="2000">
                <a:latin typeface="Arial" charset="0"/>
              </a:rPr>
              <a:t>Choose a sample and count the number of inliers</a:t>
            </a:r>
          </a:p>
          <a:p>
            <a:pPr lvl="2"/>
            <a:r>
              <a:rPr lang="en-US" sz="2000">
                <a:latin typeface="Arial" charset="0"/>
              </a:rPr>
              <a:t>Set e = 1 – (number of inliers)/(total number of points)</a:t>
            </a:r>
          </a:p>
          <a:p>
            <a:pPr lvl="2"/>
            <a:r>
              <a:rPr lang="en-US" sz="2000">
                <a:latin typeface="Arial" charset="0"/>
              </a:rPr>
              <a:t>Recompute </a:t>
            </a:r>
            <a:r>
              <a:rPr lang="en-US" sz="2000" i="1">
                <a:latin typeface="Arial" charset="0"/>
              </a:rPr>
              <a:t>N</a:t>
            </a:r>
            <a:r>
              <a:rPr lang="en-US" sz="2000">
                <a:latin typeface="Arial" charset="0"/>
              </a:rPr>
              <a:t> from </a:t>
            </a:r>
            <a:r>
              <a:rPr lang="en-US" sz="2000" i="1">
                <a:latin typeface="Arial" charset="0"/>
              </a:rPr>
              <a:t>e: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/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/>
            </a:r>
            <a:br>
              <a:rPr lang="en-US" sz="2000" i="1">
                <a:latin typeface="Arial" charset="0"/>
              </a:rPr>
            </a:br>
            <a:endParaRPr lang="en-US" sz="2000" i="1">
              <a:latin typeface="Arial" charset="0"/>
            </a:endParaRPr>
          </a:p>
          <a:p>
            <a:pPr lvl="2"/>
            <a:r>
              <a:rPr lang="en-US" sz="2000">
                <a:latin typeface="Arial" charset="0"/>
              </a:rPr>
              <a:t>Increment the </a:t>
            </a:r>
            <a:r>
              <a:rPr lang="en-US" sz="2000" i="1">
                <a:latin typeface="Arial" charset="0"/>
              </a:rPr>
              <a:t>sample_count</a:t>
            </a:r>
            <a:r>
              <a:rPr lang="en-US" sz="2000">
                <a:latin typeface="Arial" charset="0"/>
              </a:rPr>
              <a:t> by 1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587625" y="4873625"/>
          <a:ext cx="35099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4" imgW="1828800" imgH="241200" progId="Equation.3">
                  <p:embed/>
                </p:oleObj>
              </mc:Choice>
              <mc:Fallback>
                <p:oleObj name="Equation" r:id="rId4" imgW="1828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4873625"/>
                        <a:ext cx="35099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Pros</a:t>
            </a:r>
          </a:p>
          <a:p>
            <a:pPr lvl="1"/>
            <a:r>
              <a:rPr lang="en-US">
                <a:latin typeface="Arial" charset="0"/>
              </a:rPr>
              <a:t>Simple and general</a:t>
            </a:r>
          </a:p>
          <a:p>
            <a:pPr lvl="1"/>
            <a:r>
              <a:rPr lang="en-US">
                <a:latin typeface="Arial" charset="0"/>
              </a:rPr>
              <a:t>Applicable to many different problems</a:t>
            </a:r>
          </a:p>
          <a:p>
            <a:pPr lvl="1"/>
            <a:r>
              <a:rPr lang="en-US">
                <a:latin typeface="Arial" charset="0"/>
              </a:rPr>
              <a:t>Often works well in practice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Cons</a:t>
            </a:r>
          </a:p>
          <a:p>
            <a:pPr lvl="1"/>
            <a:r>
              <a:rPr lang="en-US">
                <a:latin typeface="Arial" charset="0"/>
              </a:rPr>
              <a:t>Lots of parameters to tune</a:t>
            </a:r>
          </a:p>
          <a:p>
            <a:pPr lvl="1"/>
            <a:r>
              <a:rPr lang="en-US">
                <a:latin typeface="Arial" charset="0"/>
              </a:rPr>
              <a:t>Can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t always get a good initialization of the model based on the minimum number of samples</a:t>
            </a:r>
          </a:p>
          <a:p>
            <a:pPr lvl="1"/>
            <a:r>
              <a:rPr lang="en-US">
                <a:latin typeface="Arial" charset="0"/>
              </a:rPr>
              <a:t>Sometimes too many iterations are required</a:t>
            </a:r>
          </a:p>
          <a:p>
            <a:pPr lvl="1"/>
            <a:r>
              <a:rPr lang="en-US">
                <a:latin typeface="Arial" charset="0"/>
              </a:rPr>
              <a:t>Can fail for extremely low inlier ratios</a:t>
            </a:r>
          </a:p>
          <a:p>
            <a:pPr lvl="1"/>
            <a:r>
              <a:rPr lang="en-US">
                <a:latin typeface="Arial" charset="0"/>
              </a:rPr>
              <a:t>We can often do better than brute-force sampling</a:t>
            </a:r>
          </a:p>
        </p:txBody>
      </p:sp>
      <p:sp>
        <p:nvSpPr>
          <p:cNvPr id="146436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Voting schemes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Let each feature vote for all the models that are compatible with it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Hopefully the noise features will not vote consistently for any single model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Missing data doesn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t matter as long as there are enough features remaining to agree on a good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Overview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Fitting techniques</a:t>
            </a:r>
          </a:p>
          <a:p>
            <a:pPr lvl="1"/>
            <a:r>
              <a:rPr lang="en-US">
                <a:latin typeface="Calibri" charset="0"/>
              </a:rPr>
              <a:t>Least Squares</a:t>
            </a:r>
          </a:p>
          <a:p>
            <a:pPr lvl="1"/>
            <a:r>
              <a:rPr lang="en-US">
                <a:latin typeface="Calibri" charset="0"/>
              </a:rPr>
              <a:t>Total Least Squares</a:t>
            </a:r>
          </a:p>
          <a:p>
            <a:r>
              <a:rPr lang="en-US">
                <a:latin typeface="Calibri" charset="0"/>
              </a:rPr>
              <a:t>RANSAC</a:t>
            </a:r>
          </a:p>
          <a:p>
            <a:r>
              <a:rPr lang="en-US">
                <a:solidFill>
                  <a:srgbClr val="FF0000"/>
                </a:solidFill>
                <a:latin typeface="Calibri" charset="0"/>
              </a:rPr>
              <a:t>Hough Voting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Alignment as a fitting problem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Hough transform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An early type of voting scheme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General outline: </a:t>
            </a:r>
          </a:p>
          <a:p>
            <a:pPr lvl="1"/>
            <a:r>
              <a:rPr lang="en-US">
                <a:latin typeface="Arial" charset="0"/>
              </a:rPr>
              <a:t>Discretize parameter space into bins</a:t>
            </a:r>
          </a:p>
          <a:p>
            <a:pPr lvl="1"/>
            <a:r>
              <a:rPr lang="en-US">
                <a:latin typeface="Arial" charset="0"/>
              </a:rPr>
              <a:t>For each feature point in the image, put a vote in every bin in the parameter space that could have generated this point</a:t>
            </a:r>
          </a:p>
          <a:p>
            <a:pPr lvl="1"/>
            <a:r>
              <a:rPr lang="en-US">
                <a:latin typeface="Arial" charset="0"/>
              </a:rPr>
              <a:t>Find bins that have the most votes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143000" y="6140450"/>
            <a:ext cx="712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P.V.C. Hough, </a:t>
            </a:r>
            <a:r>
              <a:rPr lang="en-US" i="1">
                <a:solidFill>
                  <a:srgbClr val="000000"/>
                </a:solidFill>
              </a:rPr>
              <a:t>Machine Analysis of Bubble Chamber Pictures,</a:t>
            </a:r>
            <a:r>
              <a:rPr lang="en-US">
                <a:solidFill>
                  <a:srgbClr val="000000"/>
                </a:solidFill>
              </a:rPr>
              <a:t> Proc. Int. Conf. High Energy Accelerators and Instrumentation, 1959 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1295400" y="3581400"/>
            <a:ext cx="2514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10" name="AutoShape 6"/>
          <p:cNvSpPr>
            <a:spLocks noChangeArrowheads="1"/>
          </p:cNvSpPr>
          <p:nvPr/>
        </p:nvSpPr>
        <p:spPr bwMode="auto">
          <a:xfrm>
            <a:off x="4267200" y="42672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graphicFrame>
        <p:nvGraphicFramePr>
          <p:cNvPr id="1421351" name="Group 39"/>
          <p:cNvGraphicFramePr>
            <a:graphicFrameLocks noGrp="1"/>
          </p:cNvGraphicFramePr>
          <p:nvPr>
            <p:ph sz="half" idx="4294967295"/>
          </p:nvPr>
        </p:nvGraphicFramePr>
        <p:xfrm>
          <a:off x="5562600" y="3581400"/>
          <a:ext cx="2362200" cy="1981200"/>
        </p:xfrm>
        <a:graphic>
          <a:graphicData uri="http://schemas.openxmlformats.org/drawingml/2006/table">
            <a:tbl>
              <a:tblPr/>
              <a:tblGrid>
                <a:gridCol w="473075"/>
                <a:gridCol w="471488"/>
                <a:gridCol w="473075"/>
                <a:gridCol w="471487"/>
                <a:gridCol w="47307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543" name="Oval 41"/>
          <p:cNvSpPr>
            <a:spLocks noChangeArrowheads="1"/>
          </p:cNvSpPr>
          <p:nvPr/>
        </p:nvSpPr>
        <p:spPr bwMode="auto">
          <a:xfrm>
            <a:off x="1905000" y="5029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44" name="Oval 42"/>
          <p:cNvSpPr>
            <a:spLocks noChangeArrowheads="1"/>
          </p:cNvSpPr>
          <p:nvPr/>
        </p:nvSpPr>
        <p:spPr bwMode="auto">
          <a:xfrm>
            <a:off x="2133600" y="480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45" name="Oval 43"/>
          <p:cNvSpPr>
            <a:spLocks noChangeArrowheads="1"/>
          </p:cNvSpPr>
          <p:nvPr/>
        </p:nvSpPr>
        <p:spPr bwMode="auto">
          <a:xfrm>
            <a:off x="24384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46" name="Oval 44"/>
          <p:cNvSpPr>
            <a:spLocks noChangeArrowheads="1"/>
          </p:cNvSpPr>
          <p:nvPr/>
        </p:nvSpPr>
        <p:spPr bwMode="auto">
          <a:xfrm>
            <a:off x="26670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47" name="Oval 45"/>
          <p:cNvSpPr>
            <a:spLocks noChangeArrowheads="1"/>
          </p:cNvSpPr>
          <p:nvPr/>
        </p:nvSpPr>
        <p:spPr bwMode="auto">
          <a:xfrm>
            <a:off x="2895600" y="4191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48" name="Oval 46"/>
          <p:cNvSpPr>
            <a:spLocks noChangeArrowheads="1"/>
          </p:cNvSpPr>
          <p:nvPr/>
        </p:nvSpPr>
        <p:spPr bwMode="auto">
          <a:xfrm>
            <a:off x="3124200" y="3962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49" name="Text Box 47"/>
          <p:cNvSpPr txBox="1">
            <a:spLocks noChangeArrowheads="1"/>
          </p:cNvSpPr>
          <p:nvPr/>
        </p:nvSpPr>
        <p:spPr bwMode="auto">
          <a:xfrm>
            <a:off x="1741488" y="5470525"/>
            <a:ext cx="163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49550" name="Text Box 48"/>
          <p:cNvSpPr txBox="1">
            <a:spLocks noChangeArrowheads="1"/>
          </p:cNvSpPr>
          <p:nvPr/>
        </p:nvSpPr>
        <p:spPr bwMode="auto">
          <a:xfrm>
            <a:off x="5334000" y="5546725"/>
            <a:ext cx="290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charset="0"/>
              </a:rPr>
              <a:t>Parameter space representation</a:t>
            </a:r>
          </a:p>
        </p:txBody>
      </p:sp>
      <p:sp>
        <p:nvSpPr>
          <p:cNvPr id="1229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A line in the image corresponds to a point in Hough space</a:t>
            </a:r>
          </a:p>
        </p:txBody>
      </p:sp>
      <p:graphicFrame>
        <p:nvGraphicFramePr>
          <p:cNvPr id="12290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5800" y="3027363"/>
          <a:ext cx="731520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Image" r:id="rId4" imgW="10552381" imgH="3657143" progId="Photoshop.Image.10">
                  <p:embed/>
                </p:oleObj>
              </mc:Choice>
              <mc:Fallback>
                <p:oleObj name="Image" r:id="rId4" imgW="10552381" imgH="3657143" progId="Photoshop.Image.1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27363"/>
                        <a:ext cx="7315200" cy="253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1295400" y="2570163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5475288" y="2570163"/>
            <a:ext cx="290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47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Seitz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Parameter space representation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2667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What does a point (x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, y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) in the image space map to in the Hough space?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33400" y="3416300"/>
          <a:ext cx="77724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Image" r:id="rId4" imgW="10882540" imgH="3644444" progId="Photoshop.Image.10">
                  <p:embed/>
                </p:oleObj>
              </mc:Choice>
              <mc:Fallback>
                <p:oleObj name="Image" r:id="rId4" imgW="10882540" imgH="3644444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16300"/>
                        <a:ext cx="77724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562600" y="2971800"/>
            <a:ext cx="290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019800" y="3810000"/>
            <a:ext cx="2286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3320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47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Parameter space representation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2667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What does a point (x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, y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) in the image space map to in the Hough space?</a:t>
            </a:r>
          </a:p>
          <a:p>
            <a:pPr lvl="1"/>
            <a:r>
              <a:rPr lang="en-US">
                <a:latin typeface="Arial" charset="0"/>
              </a:rPr>
              <a:t>Answer: the solutions of b = –x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m + y</a:t>
            </a:r>
            <a:r>
              <a:rPr lang="en-US" baseline="-25000">
                <a:latin typeface="Arial" charset="0"/>
              </a:rPr>
              <a:t>0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This is a line in Hough space</a:t>
            </a:r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33400" y="3416300"/>
          <a:ext cx="77724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Image" r:id="rId4" imgW="10882540" imgH="3644444" progId="Photoshop.Image.10">
                  <p:embed/>
                </p:oleObj>
              </mc:Choice>
              <mc:Fallback>
                <p:oleObj name="Image" r:id="rId4" imgW="10882540" imgH="3644444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16300"/>
                        <a:ext cx="77724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562600" y="2971800"/>
            <a:ext cx="290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47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Parameter space representation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Where is the line that contains both (x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, y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) and (x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 y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)?</a:t>
            </a:r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28638" y="3487738"/>
          <a:ext cx="7777162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Image" r:id="rId4" imgW="10971429" imgH="3758730" progId="Photoshop.Image.10">
                  <p:embed/>
                </p:oleObj>
              </mc:Choice>
              <mc:Fallback>
                <p:oleObj name="Image" r:id="rId4" imgW="10971429" imgH="3758730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487738"/>
                        <a:ext cx="7777162" cy="260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95400" y="30480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290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447800" y="4419600"/>
            <a:ext cx="86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(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 baseline="-25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i="1">
                <a:solidFill>
                  <a:srgbClr val="000000"/>
                </a:solidFill>
              </a:rPr>
              <a:t>y</a:t>
            </a:r>
            <a:r>
              <a:rPr lang="en-US" baseline="-25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339975" y="3824288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(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i="1">
                <a:solidFill>
                  <a:srgbClr val="000000"/>
                </a:solidFill>
              </a:rPr>
              <a:t>y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629400" y="5105400"/>
            <a:ext cx="1546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= –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 i="1">
                <a:solidFill>
                  <a:srgbClr val="000000"/>
                </a:solidFill>
              </a:rPr>
              <a:t>m</a:t>
            </a:r>
            <a:r>
              <a:rPr lang="en-US">
                <a:solidFill>
                  <a:srgbClr val="000000"/>
                </a:solidFill>
              </a:rPr>
              <a:t> + </a:t>
            </a:r>
            <a:r>
              <a:rPr lang="en-US" i="1">
                <a:solidFill>
                  <a:srgbClr val="000000"/>
                </a:solidFill>
              </a:rPr>
              <a:t>y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5867400" y="3810000"/>
            <a:ext cx="2438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47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lbertus Extra Bold" charset="0"/>
              </a:rPr>
              <a:t>Matching with Features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838200" y="1219200"/>
            <a:ext cx="7086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Detect feature points in both images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Find corresponding pairs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Use these pairs to align images</a:t>
            </a:r>
            <a:endParaRPr lang="ru-RU" sz="2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26980" name="Picture 12" descr="C:\WINDOWS\Desktop\is2003\images\hom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436938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26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Parameter space representation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Where is the line that contains both (x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, y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) and (x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 y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)?</a:t>
            </a:r>
          </a:p>
          <a:p>
            <a:pPr lvl="1"/>
            <a:r>
              <a:rPr lang="en-US">
                <a:latin typeface="Arial" charset="0"/>
              </a:rPr>
              <a:t>It is the intersection of the lines b = –x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m + y</a:t>
            </a:r>
            <a:r>
              <a:rPr lang="en-US" baseline="-25000">
                <a:latin typeface="Arial" charset="0"/>
              </a:rPr>
              <a:t>0 </a:t>
            </a:r>
            <a:r>
              <a:rPr lang="en-US">
                <a:latin typeface="Arial" charset="0"/>
              </a:rPr>
              <a:t>and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b = –x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m + y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 </a:t>
            </a:r>
          </a:p>
        </p:txBody>
      </p:sp>
      <p:graphicFrame>
        <p:nvGraphicFramePr>
          <p:cNvPr id="1638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28638" y="3487738"/>
          <a:ext cx="7777162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Image" r:id="rId4" imgW="10971429" imgH="3758730" progId="Photoshop.Image.10">
                  <p:embed/>
                </p:oleObj>
              </mc:Choice>
              <mc:Fallback>
                <p:oleObj name="Image" r:id="rId4" imgW="10971429" imgH="3758730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487738"/>
                        <a:ext cx="7777162" cy="260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5400" y="30480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290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447800" y="4419600"/>
            <a:ext cx="86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(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 baseline="-25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i="1">
                <a:solidFill>
                  <a:srgbClr val="000000"/>
                </a:solidFill>
              </a:rPr>
              <a:t>y</a:t>
            </a:r>
            <a:r>
              <a:rPr lang="en-US" baseline="-25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339975" y="3824288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(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i="1">
                <a:solidFill>
                  <a:srgbClr val="000000"/>
                </a:solidFill>
              </a:rPr>
              <a:t>y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629400" y="5105400"/>
            <a:ext cx="1546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= –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 i="1">
                <a:solidFill>
                  <a:srgbClr val="000000"/>
                </a:solidFill>
              </a:rPr>
              <a:t>m</a:t>
            </a:r>
            <a:r>
              <a:rPr lang="en-US">
                <a:solidFill>
                  <a:srgbClr val="000000"/>
                </a:solidFill>
              </a:rPr>
              <a:t> + </a:t>
            </a:r>
            <a:r>
              <a:rPr lang="en-US" i="1">
                <a:solidFill>
                  <a:srgbClr val="000000"/>
                </a:solidFill>
              </a:rPr>
              <a:t>y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6395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47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200">
                <a:latin typeface="Arial" charset="0"/>
              </a:rPr>
              <a:t>Problems with the (m,b) space:</a:t>
            </a:r>
          </a:p>
          <a:p>
            <a:pPr lvl="1"/>
            <a:r>
              <a:rPr lang="en-US" sz="2400">
                <a:latin typeface="Arial" charset="0"/>
              </a:rPr>
              <a:t>Unbounded parameter domain</a:t>
            </a:r>
          </a:p>
          <a:p>
            <a:pPr lvl="1"/>
            <a:r>
              <a:rPr lang="en-US" sz="2400">
                <a:latin typeface="Arial" charset="0"/>
              </a:rPr>
              <a:t>Vertical lines require infinite m</a:t>
            </a:r>
          </a:p>
        </p:txBody>
      </p:sp>
      <p:sp>
        <p:nvSpPr>
          <p:cNvPr id="15053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Parameter space representation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c-repres-houg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29384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200">
                <a:latin typeface="Arial" charset="0"/>
              </a:rPr>
              <a:t>Problems with the (m,b) space:</a:t>
            </a:r>
          </a:p>
          <a:p>
            <a:pPr lvl="1"/>
            <a:r>
              <a:rPr lang="en-US" sz="2400">
                <a:latin typeface="Arial" charset="0"/>
              </a:rPr>
              <a:t>Unbounded parameter domain</a:t>
            </a:r>
          </a:p>
          <a:p>
            <a:pPr lvl="1"/>
            <a:r>
              <a:rPr lang="en-US" sz="2400">
                <a:latin typeface="Arial" charset="0"/>
              </a:rPr>
              <a:t>Vertical lines require infinite m</a:t>
            </a:r>
          </a:p>
          <a:p>
            <a:pPr>
              <a:buFontTx/>
              <a:buChar char="•"/>
            </a:pPr>
            <a:r>
              <a:rPr lang="en-US" sz="3200">
                <a:latin typeface="Arial" charset="0"/>
              </a:rPr>
              <a:t>Alternative: polar representation</a:t>
            </a:r>
          </a:p>
          <a:p>
            <a:pPr>
              <a:buFontTx/>
              <a:buChar char="•"/>
            </a:pPr>
            <a:endParaRPr lang="en-US" sz="3200">
              <a:latin typeface="Arial" charset="0"/>
            </a:endParaRP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Parameter space representation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3397250" y="3944938"/>
          <a:ext cx="33607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5" imgW="1422360" imgH="203040" progId="Equation.3">
                  <p:embed/>
                </p:oleObj>
              </mc:Choice>
              <mc:Fallback>
                <p:oleObj name="Equation" r:id="rId5" imgW="14223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3944938"/>
                        <a:ext cx="33607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62000" y="6096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>
                <a:solidFill>
                  <a:srgbClr val="000000"/>
                </a:solidFill>
                <a:latin typeface="Arial Unicode MS" charset="0"/>
              </a:rPr>
              <a:t>Each point will add a sinusoid in the (</a:t>
            </a:r>
            <a:r>
              <a:rPr lang="en-US" sz="2400">
                <a:solidFill>
                  <a:srgbClr val="000000"/>
                </a:solidFill>
                <a:latin typeface="Arial Unicode MS" charset="0"/>
                <a:sym typeface="Symbol" charset="0"/>
              </a:rPr>
              <a:t></a:t>
            </a:r>
            <a:r>
              <a:rPr lang="en-US" sz="2400">
                <a:solidFill>
                  <a:srgbClr val="000000"/>
                </a:solidFill>
                <a:latin typeface="Arial Unicode MS" charset="0"/>
                <a:sym typeface="System" charset="0"/>
              </a:rPr>
              <a:t>,</a:t>
            </a:r>
            <a:r>
              <a:rPr lang="en-US" sz="2400">
                <a:solidFill>
                  <a:srgbClr val="000000"/>
                </a:solidFill>
                <a:latin typeface="Arial Unicode MS" charset="0"/>
                <a:sym typeface="Symbol" charset="0"/>
              </a:rPr>
              <a:t></a:t>
            </a:r>
            <a:r>
              <a:rPr lang="en-US" sz="2400">
                <a:solidFill>
                  <a:srgbClr val="000000"/>
                </a:solidFill>
                <a:latin typeface="Arial Unicode MS" charset="0"/>
                <a:sym typeface="System" charset="0"/>
              </a:rPr>
              <a:t>) parameter space </a:t>
            </a:r>
            <a:r>
              <a:rPr lang="en-US" sz="2400">
                <a:solidFill>
                  <a:srgbClr val="000000"/>
                </a:solidFill>
                <a:latin typeface="Arial Unicode MS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Algorithm outline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Initialize accumulator H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to all zeros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For each edge point (x,y)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in the image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For θ = 0 to 180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    </a:t>
            </a:r>
            <a:r>
              <a:rPr lang="el-GR">
                <a:latin typeface="Arial" charset="0"/>
                <a:cs typeface="Times New Roman" charset="0"/>
              </a:rPr>
              <a:t>ρ</a:t>
            </a:r>
            <a:r>
              <a:rPr lang="en-US">
                <a:latin typeface="Arial" charset="0"/>
              </a:rPr>
              <a:t> = x cos θ + y sin θ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    H(θ, </a:t>
            </a:r>
            <a:r>
              <a:rPr lang="el-GR">
                <a:latin typeface="Arial" charset="0"/>
                <a:cs typeface="Times New Roman" charset="0"/>
              </a:rPr>
              <a:t>ρ</a:t>
            </a:r>
            <a:r>
              <a:rPr lang="en-US">
                <a:latin typeface="Arial" charset="0"/>
              </a:rPr>
              <a:t>) = H(θ, </a:t>
            </a:r>
            <a:r>
              <a:rPr lang="el-GR">
                <a:latin typeface="Arial" charset="0"/>
                <a:cs typeface="Times New Roman" charset="0"/>
              </a:rPr>
              <a:t>ρ</a:t>
            </a:r>
            <a:r>
              <a:rPr lang="en-US">
                <a:latin typeface="Arial" charset="0"/>
              </a:rPr>
              <a:t>) + 1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end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end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Find the value(s) of (θ, </a:t>
            </a:r>
            <a:r>
              <a:rPr lang="el-GR">
                <a:latin typeface="Arial" charset="0"/>
                <a:cs typeface="Times New Roman" charset="0"/>
              </a:rPr>
              <a:t>ρ</a:t>
            </a:r>
            <a:r>
              <a:rPr lang="en-US">
                <a:latin typeface="Arial" charset="0"/>
              </a:rPr>
              <a:t>) where H(θ, </a:t>
            </a:r>
            <a:r>
              <a:rPr lang="el-GR">
                <a:latin typeface="Arial" charset="0"/>
                <a:cs typeface="Times New Roman" charset="0"/>
              </a:rPr>
              <a:t>ρ</a:t>
            </a:r>
            <a:r>
              <a:rPr lang="en-US">
                <a:latin typeface="Arial" charset="0"/>
              </a:rPr>
              <a:t>) is a local maximum</a:t>
            </a:r>
          </a:p>
          <a:p>
            <a:pPr marL="838200" lvl="1" indent="-381000">
              <a:lnSpc>
                <a:spcPct val="90000"/>
              </a:lnSpc>
            </a:pPr>
            <a:r>
              <a:rPr lang="en-US">
                <a:latin typeface="Arial" charset="0"/>
              </a:rPr>
              <a:t>The detected line in the image is given by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</a:t>
            </a:r>
            <a:r>
              <a:rPr lang="el-GR">
                <a:latin typeface="Arial" charset="0"/>
                <a:cs typeface="Times New Roman" charset="0"/>
              </a:rPr>
              <a:t>ρ</a:t>
            </a:r>
            <a:r>
              <a:rPr lang="en-US">
                <a:latin typeface="Arial" charset="0"/>
              </a:rPr>
              <a:t> = x cos θ + y sin θ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019800" y="914400"/>
          <a:ext cx="25765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Image" r:id="rId4" imgW="5460317" imgH="5815873" progId="Photoshop.Image.10">
                  <p:embed/>
                </p:oleObj>
              </mc:Choice>
              <mc:Fallback>
                <p:oleObj name="Image" r:id="rId4" imgW="5460317" imgH="5815873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576513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019800" y="1981200"/>
            <a:ext cx="3286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l-GR" sz="2000">
                <a:solidFill>
                  <a:srgbClr val="000000"/>
                </a:solidFill>
              </a:rPr>
              <a:t>ρ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291388" y="3276600"/>
            <a:ext cx="3254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θ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lum bright="66000" contras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316038"/>
            <a:ext cx="82931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2114550" y="55768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features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6356350" y="55626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votes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Basic illustration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3"/>
          <p:cNvSpPr txBox="1">
            <a:spLocks noChangeArrowheads="1"/>
          </p:cNvSpPr>
          <p:nvPr/>
        </p:nvSpPr>
        <p:spPr bwMode="auto">
          <a:xfrm>
            <a:off x="2263775" y="1265238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Square </a:t>
            </a:r>
          </a:p>
        </p:txBody>
      </p:sp>
      <p:pic>
        <p:nvPicPr>
          <p:cNvPr id="152579" name="Picture 4" descr="c-repres-hghsq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0863"/>
            <a:ext cx="347345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0" name="Text Box 5"/>
          <p:cNvSpPr txBox="1">
            <a:spLocks noChangeArrowheads="1"/>
          </p:cNvSpPr>
          <p:nvPr/>
        </p:nvSpPr>
        <p:spPr bwMode="auto">
          <a:xfrm>
            <a:off x="5880100" y="1285875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Circle </a:t>
            </a:r>
          </a:p>
        </p:txBody>
      </p:sp>
      <p:pic>
        <p:nvPicPr>
          <p:cNvPr id="152581" name="Picture 6" descr="c-repres-hghccl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816100"/>
            <a:ext cx="34734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Other shapes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3" descr="c-repres-hghc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314450"/>
            <a:ext cx="34544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3" name="Picture 4" descr="c-repres-imac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2413"/>
            <a:ext cx="4116388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Several lines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 more complicated image</a:t>
            </a:r>
          </a:p>
        </p:txBody>
      </p:sp>
      <p:pic>
        <p:nvPicPr>
          <p:cNvPr id="154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8913"/>
            <a:ext cx="83058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TextBox 4"/>
          <p:cNvSpPr txBox="1">
            <a:spLocks noChangeArrowheads="1"/>
          </p:cNvSpPr>
          <p:nvPr/>
        </p:nvSpPr>
        <p:spPr bwMode="auto">
          <a:xfrm>
            <a:off x="5181600" y="6477000"/>
            <a:ext cx="3646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http://ostatic.com/files/images/ss_hough.jpg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features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votes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Effect of noise</a:t>
            </a:r>
          </a:p>
        </p:txBody>
      </p:sp>
      <p:sp>
        <p:nvSpPr>
          <p:cNvPr id="15565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4572000" y="990600"/>
            <a:ext cx="4114800" cy="464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features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votes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Effect of noise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7772400" cy="685800"/>
          </a:xfrm>
        </p:spPr>
        <p:txBody>
          <a:bodyPr/>
          <a:lstStyle/>
          <a:p>
            <a:r>
              <a:rPr lang="en-US">
                <a:latin typeface="Arial" charset="0"/>
              </a:rPr>
              <a:t>Peak gets fuzzy and hard to locate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838200"/>
          </a:xfrm>
        </p:spPr>
        <p:txBody>
          <a:bodyPr/>
          <a:lstStyle/>
          <a:p>
            <a:r>
              <a:rPr lang="en-US">
                <a:latin typeface="Arial" charset="0"/>
              </a:rPr>
              <a:t>Recall: Edge detection</a:t>
            </a:r>
          </a:p>
        </p:txBody>
      </p:sp>
      <p:graphicFrame>
        <p:nvGraphicFramePr>
          <p:cNvPr id="246786" name="Object 6"/>
          <p:cNvGraphicFramePr>
            <a:graphicFrameLocks noChangeAspect="1"/>
          </p:cNvGraphicFramePr>
          <p:nvPr/>
        </p:nvGraphicFramePr>
        <p:xfrm>
          <a:off x="1582738" y="1524000"/>
          <a:ext cx="551656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98" name="Photo Editor Photo" r:id="rId4" imgW="6001588" imgH="4847619" progId="MSPhotoEd.3">
                  <p:embed/>
                </p:oleObj>
              </mc:Choice>
              <mc:Fallback>
                <p:oleObj name="Photo Editor Photo" r:id="rId4" imgW="6001588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1524000"/>
                        <a:ext cx="5516562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87" name="Object 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41300" y="4648200"/>
          <a:ext cx="110331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99" name="Equation" r:id="rId6" imgW="558558" imgH="393529" progId="Equation.3">
                  <p:embed/>
                </p:oleObj>
              </mc:Choice>
              <mc:Fallback>
                <p:oleObj name="Equation" r:id="rId6" imgW="5585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4648200"/>
                        <a:ext cx="1103313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88" name="Text Box 8"/>
          <p:cNvSpPr txBox="1">
            <a:spLocks noChangeArrowheads="1"/>
          </p:cNvSpPr>
          <p:nvPr/>
        </p:nvSpPr>
        <p:spPr bwMode="auto">
          <a:xfrm>
            <a:off x="792163" y="2066925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smtClean="0">
                <a:solidFill>
                  <a:srgbClr val="000000"/>
                </a:solidFill>
                <a:latin typeface="Times New Roman" charset="0"/>
              </a:rPr>
              <a:t>f</a:t>
            </a:r>
          </a:p>
        </p:txBody>
      </p:sp>
      <p:graphicFrame>
        <p:nvGraphicFramePr>
          <p:cNvPr id="246789" name="Object 9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65163" y="3286125"/>
          <a:ext cx="6794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00" name="Equation" r:id="rId8" imgW="330057" imgH="393529" progId="Equation.3">
                  <p:embed/>
                </p:oleObj>
              </mc:Choice>
              <mc:Fallback>
                <p:oleObj name="Equation" r:id="rId8" imgW="33005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3286125"/>
                        <a:ext cx="6794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90" name="Text Box 10"/>
          <p:cNvSpPr txBox="1">
            <a:spLocks noChangeArrowheads="1"/>
          </p:cNvSpPr>
          <p:nvPr/>
        </p:nvSpPr>
        <p:spPr bwMode="auto">
          <a:xfrm>
            <a:off x="7610475" y="6477000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smtClean="0">
                <a:solidFill>
                  <a:srgbClr val="000000"/>
                </a:solidFill>
              </a:rPr>
              <a:t>Source: S. Seitz</a:t>
            </a:r>
          </a:p>
        </p:txBody>
      </p:sp>
      <p:sp>
        <p:nvSpPr>
          <p:cNvPr id="246791" name="Text Box 12"/>
          <p:cNvSpPr txBox="1">
            <a:spLocks noChangeArrowheads="1"/>
          </p:cNvSpPr>
          <p:nvPr/>
        </p:nvSpPr>
        <p:spPr bwMode="auto">
          <a:xfrm>
            <a:off x="7023100" y="1905000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Edge</a:t>
            </a:r>
          </a:p>
        </p:txBody>
      </p:sp>
      <p:sp>
        <p:nvSpPr>
          <p:cNvPr id="246792" name="Text Box 13"/>
          <p:cNvSpPr txBox="1">
            <a:spLocks noChangeArrowheads="1"/>
          </p:cNvSpPr>
          <p:nvPr/>
        </p:nvSpPr>
        <p:spPr bwMode="auto">
          <a:xfrm>
            <a:off x="7004050" y="3241675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Derivative</a:t>
            </a:r>
            <a:br>
              <a:rPr lang="en-US" sz="1800" smtClean="0">
                <a:solidFill>
                  <a:srgbClr val="000000"/>
                </a:solidFill>
              </a:rPr>
            </a:br>
            <a:r>
              <a:rPr lang="en-US" sz="1800" smtClean="0">
                <a:solidFill>
                  <a:srgbClr val="000000"/>
                </a:solidFill>
              </a:rPr>
              <a:t>of Gaussian</a:t>
            </a:r>
          </a:p>
        </p:txBody>
      </p:sp>
      <p:sp>
        <p:nvSpPr>
          <p:cNvPr id="246793" name="Text Box 14"/>
          <p:cNvSpPr txBox="1">
            <a:spLocks noChangeArrowheads="1"/>
          </p:cNvSpPr>
          <p:nvPr/>
        </p:nvSpPr>
        <p:spPr bwMode="auto">
          <a:xfrm>
            <a:off x="6946900" y="4616450"/>
            <a:ext cx="1968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Edge = maximum</a:t>
            </a:r>
            <a:br>
              <a:rPr lang="en-US" sz="1800" smtClean="0">
                <a:solidFill>
                  <a:srgbClr val="000000"/>
                </a:solidFill>
              </a:rPr>
            </a:br>
            <a:r>
              <a:rPr lang="en-US" sz="1800" smtClean="0">
                <a:solidFill>
                  <a:srgbClr val="000000"/>
                </a:solidFill>
              </a:rPr>
              <a:t>of derivative</a:t>
            </a:r>
          </a:p>
        </p:txBody>
      </p:sp>
    </p:spTree>
    <p:extLst>
      <p:ext uri="{BB962C8B-B14F-4D97-AF65-F5344CB8AC3E}">
        <p14:creationId xmlns:p14="http://schemas.microsoft.com/office/powerpoint/2010/main" val="160996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74850"/>
            <a:ext cx="5602288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Effect of noise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Number of votes for a line of 20 points with increasing noise: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820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Random points</a:t>
            </a:r>
          </a:p>
        </p:txBody>
      </p:sp>
      <p:sp>
        <p:nvSpPr>
          <p:cNvPr id="15872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10668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Uniform noise can lead to spurious peaks in the array</a:t>
            </a:r>
          </a:p>
        </p:txBody>
      </p:sp>
      <p:sp>
        <p:nvSpPr>
          <p:cNvPr id="158725" name="Text Box 4"/>
          <p:cNvSpPr txBox="1">
            <a:spLocks noChangeArrowheads="1"/>
          </p:cNvSpPr>
          <p:nvPr/>
        </p:nvSpPr>
        <p:spPr bwMode="auto">
          <a:xfrm>
            <a:off x="2133600" y="5348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features</a:t>
            </a:r>
          </a:p>
        </p:txBody>
      </p:sp>
      <p:sp>
        <p:nvSpPr>
          <p:cNvPr id="158726" name="Text Box 5"/>
          <p:cNvSpPr txBox="1">
            <a:spLocks noChangeArrowheads="1"/>
          </p:cNvSpPr>
          <p:nvPr/>
        </p:nvSpPr>
        <p:spPr bwMode="auto">
          <a:xfrm>
            <a:off x="6324600" y="5348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votes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74863"/>
            <a:ext cx="55133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Random points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As the level of uniform noise increases, the maximum number of votes increases too: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Dealing with noise</a:t>
            </a:r>
          </a:p>
        </p:txBody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Choose a good grid / discretization</a:t>
            </a:r>
          </a:p>
          <a:p>
            <a:pPr lvl="1"/>
            <a:r>
              <a:rPr lang="en-US">
                <a:latin typeface="Arial" charset="0"/>
              </a:rPr>
              <a:t>Too coarse: large votes obtained when too many different lines correspond to a single bucket</a:t>
            </a:r>
          </a:p>
          <a:p>
            <a:pPr lvl="1"/>
            <a:r>
              <a:rPr lang="en-US">
                <a:latin typeface="Arial" charset="0"/>
              </a:rPr>
              <a:t>Too fine: miss lines because some points that are not exactly collinear cast votes for different buckets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Increment neighboring bins (smoothing in accumulator array)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Try to get rid of irrelevant features </a:t>
            </a:r>
          </a:p>
          <a:p>
            <a:pPr lvl="1"/>
            <a:r>
              <a:rPr lang="en-US">
                <a:latin typeface="Arial" charset="0"/>
              </a:rPr>
              <a:t>Take only edge points with significant gradient magnitude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435" grpId="0" build="p" bldLvl="2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Hough transform for circles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How many dimensions will the parameter space have?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Given an oriented edge point, what are all possible bins that it can vote for?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83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Hough transform for circles </a:t>
            </a:r>
          </a:p>
        </p:txBody>
      </p:sp>
      <p:graphicFrame>
        <p:nvGraphicFramePr>
          <p:cNvPr id="19458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1676400" y="3581400"/>
          <a:ext cx="16779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4" imgW="1079280" imgH="203040" progId="Equation.3">
                  <p:embed/>
                </p:oleObj>
              </mc:Choice>
              <mc:Fallback>
                <p:oleObj name="Equation" r:id="rId4" imgW="10792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81400"/>
                        <a:ext cx="167798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Line 7"/>
          <p:cNvSpPr>
            <a:spLocks noChangeShapeType="1"/>
          </p:cNvSpPr>
          <p:nvPr/>
        </p:nvSpPr>
        <p:spPr bwMode="auto">
          <a:xfrm flipV="1">
            <a:off x="533400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533400" y="579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1524000" y="2667000"/>
            <a:ext cx="1905000" cy="1905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3565525" y="57038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i="1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609600" y="23002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i="1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19466" name="Freeform 13"/>
          <p:cNvSpPr>
            <a:spLocks/>
          </p:cNvSpPr>
          <p:nvPr/>
        </p:nvSpPr>
        <p:spPr bwMode="auto">
          <a:xfrm>
            <a:off x="1708150" y="3917950"/>
            <a:ext cx="609600" cy="1079500"/>
          </a:xfrm>
          <a:custGeom>
            <a:avLst/>
            <a:gdLst>
              <a:gd name="T0" fmla="*/ 0 w 384"/>
              <a:gd name="T1" fmla="*/ 2147483647 h 680"/>
              <a:gd name="T2" fmla="*/ 2147483647 w 384"/>
              <a:gd name="T3" fmla="*/ 0 h 680"/>
              <a:gd name="T4" fmla="*/ 0 60000 65536"/>
              <a:gd name="T5" fmla="*/ 0 60000 65536"/>
              <a:gd name="T6" fmla="*/ 0 w 384"/>
              <a:gd name="T7" fmla="*/ 0 h 680"/>
              <a:gd name="T8" fmla="*/ 384 w 384"/>
              <a:gd name="T9" fmla="*/ 680 h 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80">
                <a:moveTo>
                  <a:pt x="0" y="680"/>
                </a:move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4"/>
          <p:cNvSpPr>
            <a:spLocks noChangeShapeType="1"/>
          </p:cNvSpPr>
          <p:nvPr/>
        </p:nvSpPr>
        <p:spPr bwMode="auto">
          <a:xfrm flipV="1">
            <a:off x="6324600" y="2286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>
            <a:off x="6324600" y="4724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Freeform 16"/>
          <p:cNvSpPr>
            <a:spLocks/>
          </p:cNvSpPr>
          <p:nvPr/>
        </p:nvSpPr>
        <p:spPr bwMode="auto">
          <a:xfrm>
            <a:off x="5357813" y="4716463"/>
            <a:ext cx="962025" cy="1524000"/>
          </a:xfrm>
          <a:custGeom>
            <a:avLst/>
            <a:gdLst>
              <a:gd name="T0" fmla="*/ 2147483647 w 606"/>
              <a:gd name="T1" fmla="*/ 0 h 960"/>
              <a:gd name="T2" fmla="*/ 0 w 606"/>
              <a:gd name="T3" fmla="*/ 2147483647 h 960"/>
              <a:gd name="T4" fmla="*/ 0 60000 65536"/>
              <a:gd name="T5" fmla="*/ 0 60000 65536"/>
              <a:gd name="T6" fmla="*/ 0 w 606"/>
              <a:gd name="T7" fmla="*/ 0 h 960"/>
              <a:gd name="T8" fmla="*/ 606 w 606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960">
                <a:moveTo>
                  <a:pt x="606" y="0"/>
                </a:moveTo>
                <a:lnTo>
                  <a:pt x="0" y="9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1905000" y="44958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(x,y)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8609013" y="46624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i="1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5180013" y="61864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i="1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19473" name="Text Box 21"/>
          <p:cNvSpPr txBox="1">
            <a:spLocks noChangeArrowheads="1"/>
          </p:cNvSpPr>
          <p:nvPr/>
        </p:nvSpPr>
        <p:spPr bwMode="auto">
          <a:xfrm>
            <a:off x="6400800" y="2133600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i="1">
                <a:solidFill>
                  <a:srgbClr val="000000"/>
                </a:solidFill>
                <a:latin typeface="Arial" charset="0"/>
              </a:rPr>
              <a:t>r</a:t>
            </a:r>
          </a:p>
        </p:txBody>
      </p:sp>
      <p:sp>
        <p:nvSpPr>
          <p:cNvPr id="19474" name="Line 23"/>
          <p:cNvSpPr>
            <a:spLocks noChangeShapeType="1"/>
          </p:cNvSpPr>
          <p:nvPr/>
        </p:nvSpPr>
        <p:spPr bwMode="auto">
          <a:xfrm flipV="1">
            <a:off x="6934200" y="2362200"/>
            <a:ext cx="11430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24"/>
          <p:cNvSpPr>
            <a:spLocks noChangeShapeType="1"/>
          </p:cNvSpPr>
          <p:nvPr/>
        </p:nvSpPr>
        <p:spPr bwMode="auto">
          <a:xfrm flipH="1" flipV="1">
            <a:off x="5715000" y="2362200"/>
            <a:ext cx="12192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459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5094288"/>
          <a:ext cx="16764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6" imgW="1079280" imgH="203040" progId="Equation.3">
                  <p:embed/>
                </p:oleObj>
              </mc:Choice>
              <mc:Fallback>
                <p:oleObj name="Equation" r:id="rId6" imgW="1079280" imgH="2030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94288"/>
                        <a:ext cx="16764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AutoShape 29"/>
          <p:cNvSpPr>
            <a:spLocks noChangeArrowheads="1"/>
          </p:cNvSpPr>
          <p:nvPr/>
        </p:nvSpPr>
        <p:spPr bwMode="auto">
          <a:xfrm>
            <a:off x="4267200" y="3429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77" name="Oval 12"/>
          <p:cNvSpPr>
            <a:spLocks noChangeArrowheads="1"/>
          </p:cNvSpPr>
          <p:nvPr/>
        </p:nvSpPr>
        <p:spPr bwMode="auto">
          <a:xfrm>
            <a:off x="19812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78" name="Oval 30"/>
          <p:cNvSpPr>
            <a:spLocks noChangeArrowheads="1"/>
          </p:cNvSpPr>
          <p:nvPr/>
        </p:nvSpPr>
        <p:spPr bwMode="auto">
          <a:xfrm>
            <a:off x="2303463" y="3838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79" name="Oval 31"/>
          <p:cNvSpPr>
            <a:spLocks noChangeArrowheads="1"/>
          </p:cNvSpPr>
          <p:nvPr/>
        </p:nvSpPr>
        <p:spPr bwMode="auto">
          <a:xfrm>
            <a:off x="1654175" y="49990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80" name="Oval 32"/>
          <p:cNvSpPr>
            <a:spLocks noChangeArrowheads="1"/>
          </p:cNvSpPr>
          <p:nvPr/>
        </p:nvSpPr>
        <p:spPr bwMode="auto">
          <a:xfrm>
            <a:off x="6891338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81" name="Oval 33"/>
          <p:cNvSpPr>
            <a:spLocks noChangeArrowheads="1"/>
          </p:cNvSpPr>
          <p:nvPr/>
        </p:nvSpPr>
        <p:spPr bwMode="auto">
          <a:xfrm>
            <a:off x="7315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82" name="Oval 34"/>
          <p:cNvSpPr>
            <a:spLocks noChangeArrowheads="1"/>
          </p:cNvSpPr>
          <p:nvPr/>
        </p:nvSpPr>
        <p:spPr bwMode="auto">
          <a:xfrm>
            <a:off x="6477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83" name="Text Box 35"/>
          <p:cNvSpPr txBox="1">
            <a:spLocks noChangeArrowheads="1"/>
          </p:cNvSpPr>
          <p:nvPr/>
        </p:nvSpPr>
        <p:spPr bwMode="auto">
          <a:xfrm>
            <a:off x="1071563" y="1589088"/>
            <a:ext cx="2205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9484" name="Text Box 37"/>
          <p:cNvSpPr txBox="1">
            <a:spLocks noChangeArrowheads="1"/>
          </p:cNvSpPr>
          <p:nvPr/>
        </p:nvSpPr>
        <p:spPr bwMode="auto">
          <a:xfrm>
            <a:off x="4953000" y="1600200"/>
            <a:ext cx="4008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Generalized Hough transform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91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We want to find a shape defined by its boundary points and a reference point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609600" y="59880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D. Ballard, </a:t>
            </a:r>
            <a:r>
              <a:rPr lang="en-US">
                <a:solidFill>
                  <a:srgbClr val="000000"/>
                </a:solidFill>
                <a:hlinkClick r:id="rId3"/>
              </a:rPr>
              <a:t>Generalizing the Hough Transform to Detect Arbitrary Shapes</a:t>
            </a:r>
            <a:r>
              <a:rPr lang="en-US">
                <a:solidFill>
                  <a:srgbClr val="000000"/>
                </a:solidFill>
              </a:rPr>
              <a:t>, Pattern Recognition 13(2), 1981, pp. 111-122.</a:t>
            </a:r>
            <a:r>
              <a:rPr lang="en-US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2821" name="Freeform 5"/>
          <p:cNvSpPr>
            <a:spLocks/>
          </p:cNvSpPr>
          <p:nvPr/>
        </p:nvSpPr>
        <p:spPr bwMode="auto">
          <a:xfrm>
            <a:off x="2514600" y="3078163"/>
            <a:ext cx="4114800" cy="2865437"/>
          </a:xfrm>
          <a:custGeom>
            <a:avLst/>
            <a:gdLst>
              <a:gd name="T0" fmla="*/ 2147483647 w 2592"/>
              <a:gd name="T1" fmla="*/ 2147483647 h 1805"/>
              <a:gd name="T2" fmla="*/ 2147483647 w 2592"/>
              <a:gd name="T3" fmla="*/ 2147483647 h 1805"/>
              <a:gd name="T4" fmla="*/ 2147483647 w 2592"/>
              <a:gd name="T5" fmla="*/ 2147483647 h 1805"/>
              <a:gd name="T6" fmla="*/ 2147483647 w 2592"/>
              <a:gd name="T7" fmla="*/ 2147483647 h 1805"/>
              <a:gd name="T8" fmla="*/ 2147483647 w 2592"/>
              <a:gd name="T9" fmla="*/ 2147483647 h 1805"/>
              <a:gd name="T10" fmla="*/ 2147483647 w 2592"/>
              <a:gd name="T11" fmla="*/ 2147483647 h 1805"/>
              <a:gd name="T12" fmla="*/ 2147483647 w 2592"/>
              <a:gd name="T13" fmla="*/ 2147483647 h 1805"/>
              <a:gd name="T14" fmla="*/ 2147483647 w 2592"/>
              <a:gd name="T15" fmla="*/ 2147483647 h 18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92"/>
              <a:gd name="T25" fmla="*/ 0 h 1805"/>
              <a:gd name="T26" fmla="*/ 2592 w 2592"/>
              <a:gd name="T27" fmla="*/ 1805 h 18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92" h="1805">
                <a:moveTo>
                  <a:pt x="91" y="371"/>
                </a:moveTo>
                <a:cubicBezTo>
                  <a:pt x="180" y="111"/>
                  <a:pt x="799" y="42"/>
                  <a:pt x="1134" y="21"/>
                </a:cubicBezTo>
                <a:cubicBezTo>
                  <a:pt x="1469" y="0"/>
                  <a:pt x="1938" y="106"/>
                  <a:pt x="2099" y="247"/>
                </a:cubicBezTo>
                <a:cubicBezTo>
                  <a:pt x="2260" y="388"/>
                  <a:pt x="2020" y="703"/>
                  <a:pt x="2099" y="868"/>
                </a:cubicBezTo>
                <a:cubicBezTo>
                  <a:pt x="2178" y="1034"/>
                  <a:pt x="2555" y="1101"/>
                  <a:pt x="2574" y="1241"/>
                </a:cubicBezTo>
                <a:cubicBezTo>
                  <a:pt x="2592" y="1381"/>
                  <a:pt x="2537" y="1650"/>
                  <a:pt x="2209" y="1707"/>
                </a:cubicBezTo>
                <a:cubicBezTo>
                  <a:pt x="1880" y="1764"/>
                  <a:pt x="955" y="1805"/>
                  <a:pt x="602" y="1582"/>
                </a:cubicBezTo>
                <a:cubicBezTo>
                  <a:pt x="249" y="1360"/>
                  <a:pt x="0" y="651"/>
                  <a:pt x="91" y="371"/>
                </a:cubicBezTo>
                <a:close/>
              </a:path>
            </a:pathLst>
          </a:cu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2" name="Oval 9"/>
          <p:cNvSpPr>
            <a:spLocks noChangeArrowheads="1"/>
          </p:cNvSpPr>
          <p:nvPr/>
        </p:nvSpPr>
        <p:spPr bwMode="auto">
          <a:xfrm>
            <a:off x="4953000" y="4495800"/>
            <a:ext cx="152400" cy="1524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62823" name="Text Box 10"/>
          <p:cNvSpPr txBox="1">
            <a:spLocks noChangeArrowheads="1"/>
          </p:cNvSpPr>
          <p:nvPr/>
        </p:nvSpPr>
        <p:spPr bwMode="auto">
          <a:xfrm>
            <a:off x="4953000" y="4038600"/>
            <a:ext cx="433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8"/>
          <p:cNvSpPr txBox="1">
            <a:spLocks noChangeArrowheads="1"/>
          </p:cNvSpPr>
          <p:nvPr/>
        </p:nvSpPr>
        <p:spPr bwMode="auto">
          <a:xfrm>
            <a:off x="2843213" y="5181600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Generalized Hough transform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213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We want to find a shape defined by its boundary points and a reference point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For every boundary point p, we can compute the displacement vector r = a – p as a function of gradient orientation </a:t>
            </a:r>
            <a:r>
              <a:rPr lang="el-GR">
                <a:latin typeface="Times New Roman" charset="0"/>
                <a:cs typeface="Times New Roman" charset="0"/>
              </a:rPr>
              <a:t>θ</a:t>
            </a:r>
          </a:p>
        </p:txBody>
      </p:sp>
      <p:sp>
        <p:nvSpPr>
          <p:cNvPr id="163845" name="Rectangle 4"/>
          <p:cNvSpPr>
            <a:spLocks noChangeArrowheads="1"/>
          </p:cNvSpPr>
          <p:nvPr/>
        </p:nvSpPr>
        <p:spPr bwMode="auto">
          <a:xfrm>
            <a:off x="609600" y="59880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D. Ballard, </a:t>
            </a:r>
            <a:r>
              <a:rPr lang="en-US">
                <a:solidFill>
                  <a:srgbClr val="000000"/>
                </a:solidFill>
                <a:hlinkClick r:id="rId3"/>
              </a:rPr>
              <a:t>Generalizing the Hough Transform to Detect Arbitrary Shapes</a:t>
            </a:r>
            <a:r>
              <a:rPr lang="en-US">
                <a:solidFill>
                  <a:srgbClr val="000000"/>
                </a:solidFill>
              </a:rPr>
              <a:t>, Pattern Recognition 13(2), 1981, pp. 111-122.</a:t>
            </a:r>
            <a:r>
              <a:rPr lang="en-US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>
            <a:off x="3262313" y="5367338"/>
            <a:ext cx="1247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7" name="Oval 7"/>
          <p:cNvSpPr>
            <a:spLocks noChangeArrowheads="1"/>
          </p:cNvSpPr>
          <p:nvPr/>
        </p:nvSpPr>
        <p:spPr bwMode="auto">
          <a:xfrm>
            <a:off x="4953000" y="4495800"/>
            <a:ext cx="152400" cy="1524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4953000" y="4038600"/>
            <a:ext cx="433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163849" name="Freeform 10"/>
          <p:cNvSpPr>
            <a:spLocks/>
          </p:cNvSpPr>
          <p:nvPr/>
        </p:nvSpPr>
        <p:spPr bwMode="auto">
          <a:xfrm>
            <a:off x="3248025" y="4459288"/>
            <a:ext cx="935038" cy="903287"/>
          </a:xfrm>
          <a:custGeom>
            <a:avLst/>
            <a:gdLst>
              <a:gd name="T0" fmla="*/ 0 w 589"/>
              <a:gd name="T1" fmla="*/ 2147483647 h 569"/>
              <a:gd name="T2" fmla="*/ 2147483647 w 589"/>
              <a:gd name="T3" fmla="*/ 0 h 569"/>
              <a:gd name="T4" fmla="*/ 0 60000 65536"/>
              <a:gd name="T5" fmla="*/ 0 60000 65536"/>
              <a:gd name="T6" fmla="*/ 0 w 589"/>
              <a:gd name="T7" fmla="*/ 0 h 569"/>
              <a:gd name="T8" fmla="*/ 589 w 589"/>
              <a:gd name="T9" fmla="*/ 569 h 5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9" h="569">
                <a:moveTo>
                  <a:pt x="0" y="569"/>
                </a:moveTo>
                <a:lnTo>
                  <a:pt x="58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0" name="Freeform 11"/>
          <p:cNvSpPr>
            <a:spLocks/>
          </p:cNvSpPr>
          <p:nvPr/>
        </p:nvSpPr>
        <p:spPr bwMode="auto">
          <a:xfrm>
            <a:off x="3670300" y="4957763"/>
            <a:ext cx="177800" cy="404812"/>
          </a:xfrm>
          <a:custGeom>
            <a:avLst/>
            <a:gdLst>
              <a:gd name="T0" fmla="*/ 0 w 112"/>
              <a:gd name="T1" fmla="*/ 0 h 255"/>
              <a:gd name="T2" fmla="*/ 2147483647 w 112"/>
              <a:gd name="T3" fmla="*/ 2147483647 h 255"/>
              <a:gd name="T4" fmla="*/ 2147483647 w 112"/>
              <a:gd name="T5" fmla="*/ 2147483647 h 255"/>
              <a:gd name="T6" fmla="*/ 0 60000 65536"/>
              <a:gd name="T7" fmla="*/ 0 60000 65536"/>
              <a:gd name="T8" fmla="*/ 0 60000 65536"/>
              <a:gd name="T9" fmla="*/ 0 w 112"/>
              <a:gd name="T10" fmla="*/ 0 h 255"/>
              <a:gd name="T11" fmla="*/ 112 w 112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55">
                <a:moveTo>
                  <a:pt x="0" y="0"/>
                </a:moveTo>
                <a:cubicBezTo>
                  <a:pt x="13" y="17"/>
                  <a:pt x="61" y="69"/>
                  <a:pt x="80" y="111"/>
                </a:cubicBezTo>
                <a:cubicBezTo>
                  <a:pt x="99" y="153"/>
                  <a:pt x="105" y="225"/>
                  <a:pt x="112" y="2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1" name="Text Box 13"/>
          <p:cNvSpPr txBox="1">
            <a:spLocks noChangeArrowheads="1"/>
          </p:cNvSpPr>
          <p:nvPr/>
        </p:nvSpPr>
        <p:spPr bwMode="auto">
          <a:xfrm>
            <a:off x="3505200" y="4891088"/>
            <a:ext cx="354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l-GR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θ</a:t>
            </a:r>
          </a:p>
        </p:txBody>
      </p:sp>
      <p:sp>
        <p:nvSpPr>
          <p:cNvPr id="163852" name="Freeform 15"/>
          <p:cNvSpPr>
            <a:spLocks/>
          </p:cNvSpPr>
          <p:nvPr/>
        </p:nvSpPr>
        <p:spPr bwMode="auto">
          <a:xfrm>
            <a:off x="2514600" y="3078163"/>
            <a:ext cx="4114800" cy="2865437"/>
          </a:xfrm>
          <a:custGeom>
            <a:avLst/>
            <a:gdLst>
              <a:gd name="T0" fmla="*/ 2147483647 w 2592"/>
              <a:gd name="T1" fmla="*/ 2147483647 h 1805"/>
              <a:gd name="T2" fmla="*/ 2147483647 w 2592"/>
              <a:gd name="T3" fmla="*/ 2147483647 h 1805"/>
              <a:gd name="T4" fmla="*/ 2147483647 w 2592"/>
              <a:gd name="T5" fmla="*/ 2147483647 h 1805"/>
              <a:gd name="T6" fmla="*/ 2147483647 w 2592"/>
              <a:gd name="T7" fmla="*/ 2147483647 h 1805"/>
              <a:gd name="T8" fmla="*/ 2147483647 w 2592"/>
              <a:gd name="T9" fmla="*/ 2147483647 h 1805"/>
              <a:gd name="T10" fmla="*/ 2147483647 w 2592"/>
              <a:gd name="T11" fmla="*/ 2147483647 h 1805"/>
              <a:gd name="T12" fmla="*/ 2147483647 w 2592"/>
              <a:gd name="T13" fmla="*/ 2147483647 h 1805"/>
              <a:gd name="T14" fmla="*/ 2147483647 w 2592"/>
              <a:gd name="T15" fmla="*/ 2147483647 h 18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92"/>
              <a:gd name="T25" fmla="*/ 0 h 1805"/>
              <a:gd name="T26" fmla="*/ 2592 w 2592"/>
              <a:gd name="T27" fmla="*/ 1805 h 18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92" h="1805">
                <a:moveTo>
                  <a:pt x="91" y="371"/>
                </a:moveTo>
                <a:cubicBezTo>
                  <a:pt x="180" y="111"/>
                  <a:pt x="799" y="42"/>
                  <a:pt x="1134" y="21"/>
                </a:cubicBezTo>
                <a:cubicBezTo>
                  <a:pt x="1469" y="0"/>
                  <a:pt x="1938" y="106"/>
                  <a:pt x="2099" y="247"/>
                </a:cubicBezTo>
                <a:cubicBezTo>
                  <a:pt x="2260" y="388"/>
                  <a:pt x="2020" y="703"/>
                  <a:pt x="2099" y="868"/>
                </a:cubicBezTo>
                <a:cubicBezTo>
                  <a:pt x="2178" y="1034"/>
                  <a:pt x="2555" y="1101"/>
                  <a:pt x="2574" y="1241"/>
                </a:cubicBezTo>
                <a:cubicBezTo>
                  <a:pt x="2592" y="1381"/>
                  <a:pt x="2537" y="1650"/>
                  <a:pt x="2209" y="1707"/>
                </a:cubicBezTo>
                <a:cubicBezTo>
                  <a:pt x="1880" y="1764"/>
                  <a:pt x="955" y="1805"/>
                  <a:pt x="602" y="1582"/>
                </a:cubicBezTo>
                <a:cubicBezTo>
                  <a:pt x="249" y="1360"/>
                  <a:pt x="0" y="651"/>
                  <a:pt x="91" y="371"/>
                </a:cubicBezTo>
                <a:close/>
              </a:path>
            </a:pathLst>
          </a:cu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62313" y="4635500"/>
            <a:ext cx="1919287" cy="731838"/>
            <a:chOff x="2055" y="2920"/>
            <a:chExt cx="1209" cy="461"/>
          </a:xfrm>
        </p:grpSpPr>
        <p:sp>
          <p:nvSpPr>
            <p:cNvPr id="163855" name="Text Box 9"/>
            <p:cNvSpPr txBox="1">
              <a:spLocks noChangeArrowheads="1"/>
            </p:cNvSpPr>
            <p:nvPr/>
          </p:nvSpPr>
          <p:spPr bwMode="auto">
            <a:xfrm>
              <a:off x="2767" y="3024"/>
              <a:ext cx="4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r(</a:t>
              </a:r>
              <a:r>
                <a:rPr lang="el-GR" sz="280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θ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)</a:t>
              </a:r>
              <a:endParaRPr lang="el-GR" sz="2800">
                <a:solidFill>
                  <a:srgbClr val="000000"/>
                </a:solidFill>
                <a:latin typeface="Arial" charset="0"/>
                <a:cs typeface="Times New Roman" charset="0"/>
              </a:endParaRPr>
            </a:p>
          </p:txBody>
        </p:sp>
        <p:sp>
          <p:nvSpPr>
            <p:cNvPr id="163856" name="Freeform 12"/>
            <p:cNvSpPr>
              <a:spLocks/>
            </p:cNvSpPr>
            <p:nvPr/>
          </p:nvSpPr>
          <p:spPr bwMode="auto">
            <a:xfrm>
              <a:off x="2055" y="2920"/>
              <a:ext cx="1035" cy="461"/>
            </a:xfrm>
            <a:custGeom>
              <a:avLst/>
              <a:gdLst>
                <a:gd name="T0" fmla="*/ 0 w 1035"/>
                <a:gd name="T1" fmla="*/ 461 h 461"/>
                <a:gd name="T2" fmla="*/ 1035 w 1035"/>
                <a:gd name="T3" fmla="*/ 0 h 461"/>
                <a:gd name="T4" fmla="*/ 0 60000 65536"/>
                <a:gd name="T5" fmla="*/ 0 60000 65536"/>
                <a:gd name="T6" fmla="*/ 0 w 1035"/>
                <a:gd name="T7" fmla="*/ 0 h 461"/>
                <a:gd name="T8" fmla="*/ 1035 w 1035"/>
                <a:gd name="T9" fmla="*/ 461 h 4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35" h="461">
                  <a:moveTo>
                    <a:pt x="0" y="461"/>
                  </a:moveTo>
                  <a:lnTo>
                    <a:pt x="1035" y="0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54" name="Oval 17"/>
          <p:cNvSpPr>
            <a:spLocks noChangeArrowheads="1"/>
          </p:cNvSpPr>
          <p:nvPr/>
        </p:nvSpPr>
        <p:spPr bwMode="auto">
          <a:xfrm>
            <a:off x="3162300" y="5319713"/>
            <a:ext cx="152400" cy="1524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Generalized Hough transform</a:t>
            </a:r>
          </a:p>
        </p:txBody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For model shape: construct a table indexed by </a:t>
            </a:r>
            <a:r>
              <a:rPr lang="en-US" i="1">
                <a:latin typeface="Arial" charset="0"/>
              </a:rPr>
              <a:t>θ </a:t>
            </a:r>
            <a:r>
              <a:rPr lang="en-US">
                <a:latin typeface="Arial" charset="0"/>
              </a:rPr>
              <a:t>storing displacement vectors r as function of gradient direction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Detection: For each edge point </a:t>
            </a:r>
            <a:r>
              <a:rPr lang="en-US" i="1">
                <a:latin typeface="Arial" charset="0"/>
              </a:rPr>
              <a:t>p</a:t>
            </a:r>
            <a:r>
              <a:rPr lang="en-US">
                <a:latin typeface="Arial" charset="0"/>
              </a:rPr>
              <a:t> with gradient orientation </a:t>
            </a:r>
            <a:r>
              <a:rPr lang="en-US" i="1">
                <a:latin typeface="Arial" charset="0"/>
              </a:rPr>
              <a:t>θ</a:t>
            </a:r>
            <a:r>
              <a:rPr lang="en-US">
                <a:latin typeface="Arial" charset="0"/>
              </a:rPr>
              <a:t>:</a:t>
            </a:r>
          </a:p>
          <a:p>
            <a:pPr lvl="1"/>
            <a:r>
              <a:rPr lang="en-US">
                <a:latin typeface="Arial" charset="0"/>
              </a:rPr>
              <a:t>Retrieve all </a:t>
            </a:r>
            <a:r>
              <a:rPr lang="en-US" i="1">
                <a:latin typeface="Arial" charset="0"/>
              </a:rPr>
              <a:t>r</a:t>
            </a:r>
            <a:r>
              <a:rPr lang="en-US">
                <a:latin typeface="Arial" charset="0"/>
              </a:rPr>
              <a:t> indexed with </a:t>
            </a:r>
            <a:r>
              <a:rPr lang="en-US" i="1">
                <a:latin typeface="Arial" charset="0"/>
              </a:rPr>
              <a:t>θ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For each </a:t>
            </a:r>
            <a:r>
              <a:rPr lang="en-US" i="1">
                <a:latin typeface="Arial" charset="0"/>
              </a:rPr>
              <a:t>r</a:t>
            </a:r>
            <a:r>
              <a:rPr lang="en-US">
                <a:latin typeface="Arial" charset="0"/>
              </a:rPr>
              <a:t>(</a:t>
            </a:r>
            <a:r>
              <a:rPr lang="en-US" i="1">
                <a:latin typeface="Arial" charset="0"/>
              </a:rPr>
              <a:t>θ)</a:t>
            </a:r>
            <a:r>
              <a:rPr lang="en-US">
                <a:latin typeface="Arial" charset="0"/>
              </a:rPr>
              <a:t>, put a vote in the Hough space at </a:t>
            </a:r>
            <a:r>
              <a:rPr lang="en-US" i="1">
                <a:latin typeface="Arial" charset="0"/>
              </a:rPr>
              <a:t>p</a:t>
            </a:r>
            <a:r>
              <a:rPr lang="en-US">
                <a:latin typeface="Arial" charset="0"/>
              </a:rPr>
              <a:t> + </a:t>
            </a:r>
            <a:r>
              <a:rPr lang="en-US" i="1">
                <a:latin typeface="Arial" charset="0"/>
              </a:rPr>
              <a:t>r</a:t>
            </a:r>
            <a:r>
              <a:rPr lang="en-US">
                <a:latin typeface="Arial" charset="0"/>
              </a:rPr>
              <a:t>(</a:t>
            </a:r>
            <a:r>
              <a:rPr lang="en-US" i="1">
                <a:latin typeface="Arial" charset="0"/>
              </a:rPr>
              <a:t>θ)</a:t>
            </a:r>
            <a:endParaRPr lang="en-US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Peak in this Hough space is reference point with most supporting edges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Assumption: translation is the only transformation here, i.e., orientation and scale are fixed</a:t>
            </a:r>
          </a:p>
        </p:txBody>
      </p:sp>
      <p:sp>
        <p:nvSpPr>
          <p:cNvPr id="164868" name="Text Box 5"/>
          <p:cNvSpPr txBox="1">
            <a:spLocks noChangeArrowheads="1"/>
          </p:cNvSpPr>
          <p:nvPr/>
        </p:nvSpPr>
        <p:spPr bwMode="auto">
          <a:xfrm>
            <a:off x="7343775" y="64770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K. Grauman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707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Overview</a:t>
            </a:r>
          </a:p>
        </p:txBody>
      </p:sp>
      <p:sp>
        <p:nvSpPr>
          <p:cNvPr id="166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Fitting techniques</a:t>
            </a:r>
          </a:p>
          <a:p>
            <a:pPr lvl="1"/>
            <a:r>
              <a:rPr lang="en-US">
                <a:latin typeface="Calibri" charset="0"/>
              </a:rPr>
              <a:t>Least Squares</a:t>
            </a:r>
          </a:p>
          <a:p>
            <a:pPr lvl="1"/>
            <a:r>
              <a:rPr lang="en-US">
                <a:latin typeface="Calibri" charset="0"/>
              </a:rPr>
              <a:t>Total Least Squares</a:t>
            </a:r>
          </a:p>
          <a:p>
            <a:r>
              <a:rPr lang="en-US">
                <a:latin typeface="Calibri" charset="0"/>
              </a:rPr>
              <a:t>RANSAC</a:t>
            </a:r>
          </a:p>
          <a:p>
            <a:r>
              <a:rPr lang="en-US">
                <a:latin typeface="Calibri" charset="0"/>
              </a:rPr>
              <a:t>Hough Voting</a:t>
            </a:r>
          </a:p>
          <a:p>
            <a:endParaRPr lang="en-US">
              <a:solidFill>
                <a:srgbClr val="FF0000"/>
              </a:solidFill>
              <a:latin typeface="Calibri" charset="0"/>
            </a:endParaRPr>
          </a:p>
          <a:p>
            <a:r>
              <a:rPr lang="en-US">
                <a:solidFill>
                  <a:srgbClr val="FF0000"/>
                </a:solidFill>
                <a:latin typeface="Calibri" charset="0"/>
              </a:rPr>
              <a:t>Alignment as a fitting problem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Edge detection, Take 2</a:t>
            </a:r>
          </a:p>
        </p:txBody>
      </p:sp>
      <p:graphicFrame>
        <p:nvGraphicFramePr>
          <p:cNvPr id="24883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357313" y="1524000"/>
          <a:ext cx="5500687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46" name="Photo Editor Photo" r:id="rId4" imgW="6125430" imgH="4971429" progId="MSPhotoEd.3">
                  <p:embed/>
                </p:oleObj>
              </mc:Choice>
              <mc:Fallback>
                <p:oleObj name="Photo Editor Photo" r:id="rId4" imgW="6125430" imgH="49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524000"/>
                        <a:ext cx="5500687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5" name="Object 6"/>
          <p:cNvGraphicFramePr>
            <a:graphicFrameLocks noChangeAspect="1"/>
          </p:cNvGraphicFramePr>
          <p:nvPr/>
        </p:nvGraphicFramePr>
        <p:xfrm>
          <a:off x="76200" y="4745038"/>
          <a:ext cx="12287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47" name="Equation" r:id="rId6" imgW="622030" imgH="418918" progId="Equation.3">
                  <p:embed/>
                </p:oleObj>
              </mc:Choice>
              <mc:Fallback>
                <p:oleObj name="Equation" r:id="rId6" imgW="622030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745038"/>
                        <a:ext cx="12287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6" name="Text Box 7"/>
          <p:cNvSpPr txBox="1">
            <a:spLocks noChangeArrowheads="1"/>
          </p:cNvSpPr>
          <p:nvPr/>
        </p:nvSpPr>
        <p:spPr bwMode="auto">
          <a:xfrm>
            <a:off x="688975" y="21875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smtClean="0">
                <a:solidFill>
                  <a:srgbClr val="000000"/>
                </a:solidFill>
                <a:latin typeface="Times New Roman" charset="0"/>
              </a:rPr>
              <a:t>f</a:t>
            </a:r>
          </a:p>
        </p:txBody>
      </p:sp>
      <p:graphicFrame>
        <p:nvGraphicFramePr>
          <p:cNvPr id="248837" name="Object 8"/>
          <p:cNvGraphicFramePr>
            <a:graphicFrameLocks noChangeAspect="1"/>
          </p:cNvGraphicFramePr>
          <p:nvPr/>
        </p:nvGraphicFramePr>
        <p:xfrm>
          <a:off x="484188" y="3381375"/>
          <a:ext cx="8366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48" name="Equation" r:id="rId8" imgW="406224" imgH="418918" progId="Equation.3">
                  <p:embed/>
                </p:oleObj>
              </mc:Choice>
              <mc:Fallback>
                <p:oleObj name="Equation" r:id="rId8" imgW="406224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381375"/>
                        <a:ext cx="836612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8" name="Text Box 9"/>
          <p:cNvSpPr txBox="1">
            <a:spLocks noChangeArrowheads="1"/>
          </p:cNvSpPr>
          <p:nvPr/>
        </p:nvSpPr>
        <p:spPr bwMode="auto">
          <a:xfrm>
            <a:off x="6858000" y="2133600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Edge</a:t>
            </a:r>
          </a:p>
        </p:txBody>
      </p:sp>
      <p:sp>
        <p:nvSpPr>
          <p:cNvPr id="248839" name="Text Box 10"/>
          <p:cNvSpPr txBox="1">
            <a:spLocks noChangeArrowheads="1"/>
          </p:cNvSpPr>
          <p:nvPr/>
        </p:nvSpPr>
        <p:spPr bwMode="auto">
          <a:xfrm>
            <a:off x="6838950" y="3276600"/>
            <a:ext cx="2000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Second derivative</a:t>
            </a:r>
            <a:br>
              <a:rPr lang="en-US" sz="1800" smtClean="0">
                <a:solidFill>
                  <a:srgbClr val="000000"/>
                </a:solidFill>
              </a:rPr>
            </a:br>
            <a:r>
              <a:rPr lang="en-US" sz="1800" smtClean="0">
                <a:solidFill>
                  <a:srgbClr val="000000"/>
                </a:solidFill>
              </a:rPr>
              <a:t>of Gaussian </a:t>
            </a:r>
            <a:br>
              <a:rPr lang="en-US" sz="1800" smtClean="0">
                <a:solidFill>
                  <a:srgbClr val="000000"/>
                </a:solidFill>
              </a:rPr>
            </a:br>
            <a:r>
              <a:rPr lang="en-US" sz="1800" smtClean="0">
                <a:solidFill>
                  <a:srgbClr val="000000"/>
                </a:solidFill>
              </a:rPr>
              <a:t>(Laplacian)</a:t>
            </a:r>
          </a:p>
        </p:txBody>
      </p:sp>
      <p:sp>
        <p:nvSpPr>
          <p:cNvPr id="248840" name="Text Box 11"/>
          <p:cNvSpPr txBox="1">
            <a:spLocks noChangeArrowheads="1"/>
          </p:cNvSpPr>
          <p:nvPr/>
        </p:nvSpPr>
        <p:spPr bwMode="auto">
          <a:xfrm>
            <a:off x="6781800" y="4845050"/>
            <a:ext cx="233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Edge = zero crossing</a:t>
            </a:r>
            <a:br>
              <a:rPr lang="en-US" sz="1800" smtClean="0">
                <a:solidFill>
                  <a:srgbClr val="000000"/>
                </a:solidFill>
              </a:rPr>
            </a:br>
            <a:r>
              <a:rPr lang="en-US" sz="1800" smtClean="0">
                <a:solidFill>
                  <a:srgbClr val="000000"/>
                </a:solidFill>
              </a:rPr>
              <a:t>of second derivative</a:t>
            </a:r>
          </a:p>
        </p:txBody>
      </p:sp>
      <p:sp>
        <p:nvSpPr>
          <p:cNvPr id="248841" name="Text Box 14"/>
          <p:cNvSpPr txBox="1">
            <a:spLocks noChangeArrowheads="1"/>
          </p:cNvSpPr>
          <p:nvPr/>
        </p:nvSpPr>
        <p:spPr bwMode="auto">
          <a:xfrm>
            <a:off x="7610475" y="6477000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smtClean="0">
                <a:solidFill>
                  <a:srgbClr val="000000"/>
                </a:solidFill>
              </a:rPr>
              <a:t>Source: S. Seitz</a:t>
            </a:r>
          </a:p>
        </p:txBody>
      </p:sp>
    </p:spTree>
    <p:extLst>
      <p:ext uri="{BB962C8B-B14F-4D97-AF65-F5344CB8AC3E}">
        <p14:creationId xmlns:p14="http://schemas.microsoft.com/office/powerpoint/2010/main" val="330794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Image alignment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7772400" cy="3048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Two broad approaches:</a:t>
            </a:r>
          </a:p>
          <a:p>
            <a:pPr lvl="1"/>
            <a:r>
              <a:rPr lang="en-US">
                <a:latin typeface="Arial" charset="0"/>
              </a:rPr>
              <a:t>Direct (pixel-based) alignment</a:t>
            </a:r>
          </a:p>
          <a:p>
            <a:pPr lvl="2"/>
            <a:r>
              <a:rPr lang="en-US">
                <a:latin typeface="Arial" charset="0"/>
              </a:rPr>
              <a:t>Search for alignment where most pixels agree</a:t>
            </a:r>
          </a:p>
          <a:p>
            <a:pPr lvl="1"/>
            <a:r>
              <a:rPr lang="en-US">
                <a:latin typeface="Arial" charset="0"/>
              </a:rPr>
              <a:t>Feature-based alignment</a:t>
            </a:r>
          </a:p>
          <a:p>
            <a:pPr lvl="2"/>
            <a:r>
              <a:rPr lang="en-US">
                <a:latin typeface="Arial" charset="0"/>
              </a:rPr>
              <a:t>Search for alignment where </a:t>
            </a:r>
            <a:r>
              <a:rPr lang="en-US" i="1">
                <a:latin typeface="Arial" charset="0"/>
              </a:rPr>
              <a:t>extracted features</a:t>
            </a:r>
            <a:r>
              <a:rPr lang="en-US">
                <a:latin typeface="Arial" charset="0"/>
              </a:rPr>
              <a:t> agree</a:t>
            </a:r>
          </a:p>
          <a:p>
            <a:pPr lvl="2"/>
            <a:r>
              <a:rPr lang="en-US">
                <a:latin typeface="Arial" charset="0"/>
              </a:rPr>
              <a:t>Can be verified using pixel-based alignment</a:t>
            </a:r>
          </a:p>
        </p:txBody>
      </p:sp>
      <p:sp>
        <p:nvSpPr>
          <p:cNvPr id="167940" name="Line 6"/>
          <p:cNvSpPr>
            <a:spLocks noChangeShapeType="1"/>
          </p:cNvSpPr>
          <p:nvPr/>
        </p:nvSpPr>
        <p:spPr bwMode="auto">
          <a:xfrm flipV="1">
            <a:off x="4540250" y="2327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1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9569450" y="12192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42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557418">
            <a:off x="9417050" y="1066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43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4652012">
            <a:off x="9567863" y="1066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44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025650" y="1108075"/>
            <a:ext cx="2241550" cy="23209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7" name="Oval 7"/>
          <p:cNvSpPr>
            <a:spLocks noChangeAspect="1" noChangeArrowheads="1"/>
          </p:cNvSpPr>
          <p:nvPr/>
        </p:nvSpPr>
        <p:spPr bwMode="auto">
          <a:xfrm>
            <a:off x="3081338" y="1370013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8" name="Oval 12"/>
          <p:cNvSpPr>
            <a:spLocks noChangeAspect="1" noChangeArrowheads="1"/>
          </p:cNvSpPr>
          <p:nvPr/>
        </p:nvSpPr>
        <p:spPr bwMode="auto">
          <a:xfrm>
            <a:off x="3690938" y="3013075"/>
            <a:ext cx="119062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9" name="Oval 18"/>
          <p:cNvSpPr>
            <a:spLocks noChangeAspect="1" noChangeArrowheads="1"/>
          </p:cNvSpPr>
          <p:nvPr/>
        </p:nvSpPr>
        <p:spPr bwMode="auto">
          <a:xfrm>
            <a:off x="2971800" y="2624138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0" name="Oval 19"/>
          <p:cNvSpPr>
            <a:spLocks noChangeAspect="1" noChangeArrowheads="1"/>
          </p:cNvSpPr>
          <p:nvPr/>
        </p:nvSpPr>
        <p:spPr bwMode="auto">
          <a:xfrm>
            <a:off x="2243138" y="2209800"/>
            <a:ext cx="119062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1" name="Oval 21"/>
          <p:cNvSpPr>
            <a:spLocks noChangeAspect="1" noChangeArrowheads="1"/>
          </p:cNvSpPr>
          <p:nvPr/>
        </p:nvSpPr>
        <p:spPr bwMode="auto">
          <a:xfrm>
            <a:off x="3581400" y="1905000"/>
            <a:ext cx="119063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50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759450" y="1565275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3" name="Oval 8"/>
          <p:cNvSpPr>
            <a:spLocks noChangeAspect="1" noChangeArrowheads="1"/>
          </p:cNvSpPr>
          <p:nvPr/>
        </p:nvSpPr>
        <p:spPr bwMode="auto">
          <a:xfrm>
            <a:off x="6629400" y="1905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4" name="Oval 10"/>
          <p:cNvSpPr>
            <a:spLocks noChangeAspect="1" noChangeArrowheads="1"/>
          </p:cNvSpPr>
          <p:nvPr/>
        </p:nvSpPr>
        <p:spPr bwMode="auto">
          <a:xfrm>
            <a:off x="6629400" y="3046413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5" name="Oval 17"/>
          <p:cNvSpPr>
            <a:spLocks noChangeAspect="1" noChangeArrowheads="1"/>
          </p:cNvSpPr>
          <p:nvPr/>
        </p:nvSpPr>
        <p:spPr bwMode="auto">
          <a:xfrm>
            <a:off x="6248400" y="2624138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6" name="Oval 20"/>
          <p:cNvSpPr>
            <a:spLocks noChangeAspect="1" noChangeArrowheads="1"/>
          </p:cNvSpPr>
          <p:nvPr/>
        </p:nvSpPr>
        <p:spPr bwMode="auto">
          <a:xfrm>
            <a:off x="5943600" y="2209800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7" name="Oval 22"/>
          <p:cNvSpPr>
            <a:spLocks noChangeAspect="1" noChangeArrowheads="1"/>
          </p:cNvSpPr>
          <p:nvPr/>
        </p:nvSpPr>
        <p:spPr bwMode="auto">
          <a:xfrm>
            <a:off x="6815138" y="2286000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56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7417" grpId="0" animBg="1"/>
      <p:bldP spid="17418" grpId="0" animBg="1"/>
      <p:bldP spid="17419" grpId="0" animBg="1"/>
      <p:bldP spid="17420" grpId="0" animBg="1"/>
      <p:bldP spid="17421" grpId="0" animBg="1"/>
      <p:bldP spid="17423" grpId="0" animBg="1"/>
      <p:bldP spid="17424" grpId="0" animBg="1"/>
      <p:bldP spid="17425" grpId="0" animBg="1"/>
      <p:bldP spid="17426" grpId="0" animBg="1"/>
      <p:bldP spid="1742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Alignment as fitting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Previously: fitting a model to features in one image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9698" name="Object 3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13350" y="2406650"/>
          <a:ext cx="2133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Equation" r:id="rId4" imgW="1143000" imgH="342720" progId="Equation.3">
                  <p:embed/>
                </p:oleObj>
              </mc:Choice>
              <mc:Fallback>
                <p:oleObj name="Equation" r:id="rId4" imgW="1143000" imgH="34272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406650"/>
                        <a:ext cx="21336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1" name="Group 41"/>
          <p:cNvGrpSpPr>
            <a:grpSpLocks/>
          </p:cNvGrpSpPr>
          <p:nvPr/>
        </p:nvGrpSpPr>
        <p:grpSpPr bwMode="auto">
          <a:xfrm>
            <a:off x="2057400" y="1828800"/>
            <a:ext cx="1555750" cy="1447800"/>
            <a:chOff x="796" y="863"/>
            <a:chExt cx="1316" cy="1249"/>
          </a:xfrm>
        </p:grpSpPr>
        <p:sp>
          <p:nvSpPr>
            <p:cNvPr id="29706" name="Line 35"/>
            <p:cNvSpPr>
              <a:spLocks noChangeShapeType="1"/>
            </p:cNvSpPr>
            <p:nvPr/>
          </p:nvSpPr>
          <p:spPr bwMode="auto">
            <a:xfrm flipV="1">
              <a:off x="796" y="863"/>
              <a:ext cx="1316" cy="124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Oval 25"/>
            <p:cNvSpPr>
              <a:spLocks noChangeAspect="1" noChangeArrowheads="1"/>
            </p:cNvSpPr>
            <p:nvPr/>
          </p:nvSpPr>
          <p:spPr bwMode="auto">
            <a:xfrm>
              <a:off x="960" y="1749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08" name="Oval 26"/>
            <p:cNvSpPr>
              <a:spLocks noChangeAspect="1" noChangeArrowheads="1"/>
            </p:cNvSpPr>
            <p:nvPr/>
          </p:nvSpPr>
          <p:spPr bwMode="auto">
            <a:xfrm>
              <a:off x="1200" y="170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09" name="Oval 27"/>
            <p:cNvSpPr>
              <a:spLocks noChangeAspect="1" noChangeArrowheads="1"/>
            </p:cNvSpPr>
            <p:nvPr/>
          </p:nvSpPr>
          <p:spPr bwMode="auto">
            <a:xfrm>
              <a:off x="1344" y="141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10" name="Oval 28"/>
            <p:cNvSpPr>
              <a:spLocks noChangeAspect="1" noChangeArrowheads="1"/>
            </p:cNvSpPr>
            <p:nvPr/>
          </p:nvSpPr>
          <p:spPr bwMode="auto">
            <a:xfrm>
              <a:off x="1584" y="136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11" name="Oval 29"/>
            <p:cNvSpPr>
              <a:spLocks noChangeAspect="1" noChangeArrowheads="1"/>
            </p:cNvSpPr>
            <p:nvPr/>
          </p:nvSpPr>
          <p:spPr bwMode="auto">
            <a:xfrm>
              <a:off x="1776" y="112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12" name="Oval 30"/>
            <p:cNvSpPr>
              <a:spLocks noChangeAspect="1" noChangeArrowheads="1"/>
            </p:cNvSpPr>
            <p:nvPr/>
          </p:nvSpPr>
          <p:spPr bwMode="auto">
            <a:xfrm>
              <a:off x="1941" y="93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13" name="Oval 32"/>
            <p:cNvSpPr>
              <a:spLocks noChangeAspect="1" noChangeArrowheads="1"/>
            </p:cNvSpPr>
            <p:nvPr/>
          </p:nvSpPr>
          <p:spPr bwMode="auto">
            <a:xfrm>
              <a:off x="1344" y="155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14" name="Oval 33"/>
            <p:cNvSpPr>
              <a:spLocks noChangeAspect="1" noChangeArrowheads="1"/>
            </p:cNvSpPr>
            <p:nvPr/>
          </p:nvSpPr>
          <p:spPr bwMode="auto">
            <a:xfrm>
              <a:off x="2037" y="98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15" name="Oval 34"/>
            <p:cNvSpPr>
              <a:spLocks noChangeAspect="1" noChangeArrowheads="1"/>
            </p:cNvSpPr>
            <p:nvPr/>
          </p:nvSpPr>
          <p:spPr bwMode="auto">
            <a:xfrm>
              <a:off x="912" y="203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29702" name="Text Box 42"/>
          <p:cNvSpPr txBox="1">
            <a:spLocks noChangeArrowheads="1"/>
          </p:cNvSpPr>
          <p:nvPr/>
        </p:nvSpPr>
        <p:spPr bwMode="auto">
          <a:xfrm>
            <a:off x="4586288" y="1955800"/>
            <a:ext cx="3414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Find model 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that minimizes</a:t>
            </a:r>
          </a:p>
        </p:txBody>
      </p:sp>
      <p:sp>
        <p:nvSpPr>
          <p:cNvPr id="29703" name="Text Box 45"/>
          <p:cNvSpPr txBox="1">
            <a:spLocks noChangeArrowheads="1"/>
          </p:cNvSpPr>
          <p:nvPr/>
        </p:nvSpPr>
        <p:spPr bwMode="auto">
          <a:xfrm>
            <a:off x="3676650" y="1447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M</a:t>
            </a:r>
          </a:p>
        </p:txBody>
      </p:sp>
      <p:sp>
        <p:nvSpPr>
          <p:cNvPr id="29704" name="Text Box 46"/>
          <p:cNvSpPr txBox="1">
            <a:spLocks noChangeArrowheads="1"/>
          </p:cNvSpPr>
          <p:nvPr/>
        </p:nvSpPr>
        <p:spPr bwMode="auto">
          <a:xfrm>
            <a:off x="2393950" y="20574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</a:p>
        </p:txBody>
      </p:sp>
      <p:sp>
        <p:nvSpPr>
          <p:cNvPr id="29705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Alignment as fitting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Previously: fitting a model to features in one image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Alignment: fitting a model to a transformation between pairs of features (</a:t>
            </a:r>
            <a:r>
              <a:rPr lang="en-US" i="1">
                <a:latin typeface="Arial" charset="0"/>
              </a:rPr>
              <a:t>matches</a:t>
            </a:r>
            <a:r>
              <a:rPr lang="en-US">
                <a:latin typeface="Arial" charset="0"/>
              </a:rPr>
              <a:t>) in two images</a:t>
            </a:r>
          </a:p>
          <a:p>
            <a:pPr>
              <a:buFontTx/>
              <a:buChar char="•"/>
            </a:pPr>
            <a:endParaRPr lang="en-US">
              <a:latin typeface="Arial" charset="0"/>
            </a:endParaRPr>
          </a:p>
        </p:txBody>
      </p:sp>
      <p:graphicFrame>
        <p:nvGraphicFramePr>
          <p:cNvPr id="3072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13350" y="2406650"/>
          <a:ext cx="2133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8" name="Equation" r:id="rId4" imgW="1143000" imgH="342720" progId="Equation.3">
                  <p:embed/>
                </p:oleObj>
              </mc:Choice>
              <mc:Fallback>
                <p:oleObj name="Equation" r:id="rId4" imgW="11430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406650"/>
                        <a:ext cx="21336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6" name="Group 5"/>
          <p:cNvGrpSpPr>
            <a:grpSpLocks/>
          </p:cNvGrpSpPr>
          <p:nvPr/>
        </p:nvGrpSpPr>
        <p:grpSpPr bwMode="auto">
          <a:xfrm>
            <a:off x="2057400" y="1828800"/>
            <a:ext cx="1555750" cy="1447800"/>
            <a:chOff x="796" y="863"/>
            <a:chExt cx="1316" cy="1249"/>
          </a:xfrm>
        </p:grpSpPr>
        <p:sp>
          <p:nvSpPr>
            <p:cNvPr id="30751" name="Line 6"/>
            <p:cNvSpPr>
              <a:spLocks noChangeShapeType="1"/>
            </p:cNvSpPr>
            <p:nvPr/>
          </p:nvSpPr>
          <p:spPr bwMode="auto">
            <a:xfrm flipV="1">
              <a:off x="796" y="863"/>
              <a:ext cx="1316" cy="124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Oval 7"/>
            <p:cNvSpPr>
              <a:spLocks noChangeAspect="1" noChangeArrowheads="1"/>
            </p:cNvSpPr>
            <p:nvPr/>
          </p:nvSpPr>
          <p:spPr bwMode="auto">
            <a:xfrm>
              <a:off x="960" y="1749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3" name="Oval 8"/>
            <p:cNvSpPr>
              <a:spLocks noChangeAspect="1" noChangeArrowheads="1"/>
            </p:cNvSpPr>
            <p:nvPr/>
          </p:nvSpPr>
          <p:spPr bwMode="auto">
            <a:xfrm>
              <a:off x="1200" y="170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4" name="Oval 9"/>
            <p:cNvSpPr>
              <a:spLocks noChangeAspect="1" noChangeArrowheads="1"/>
            </p:cNvSpPr>
            <p:nvPr/>
          </p:nvSpPr>
          <p:spPr bwMode="auto">
            <a:xfrm>
              <a:off x="1344" y="141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5" name="Oval 10"/>
            <p:cNvSpPr>
              <a:spLocks noChangeAspect="1" noChangeArrowheads="1"/>
            </p:cNvSpPr>
            <p:nvPr/>
          </p:nvSpPr>
          <p:spPr bwMode="auto">
            <a:xfrm>
              <a:off x="1584" y="136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6" name="Oval 11"/>
            <p:cNvSpPr>
              <a:spLocks noChangeAspect="1" noChangeArrowheads="1"/>
            </p:cNvSpPr>
            <p:nvPr/>
          </p:nvSpPr>
          <p:spPr bwMode="auto">
            <a:xfrm>
              <a:off x="1776" y="112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7" name="Oval 12"/>
            <p:cNvSpPr>
              <a:spLocks noChangeAspect="1" noChangeArrowheads="1"/>
            </p:cNvSpPr>
            <p:nvPr/>
          </p:nvSpPr>
          <p:spPr bwMode="auto">
            <a:xfrm>
              <a:off x="1941" y="93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8" name="Oval 13"/>
            <p:cNvSpPr>
              <a:spLocks noChangeAspect="1" noChangeArrowheads="1"/>
            </p:cNvSpPr>
            <p:nvPr/>
          </p:nvSpPr>
          <p:spPr bwMode="auto">
            <a:xfrm>
              <a:off x="1344" y="155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9" name="Oval 14"/>
            <p:cNvSpPr>
              <a:spLocks noChangeAspect="1" noChangeArrowheads="1"/>
            </p:cNvSpPr>
            <p:nvPr/>
          </p:nvSpPr>
          <p:spPr bwMode="auto">
            <a:xfrm>
              <a:off x="2037" y="98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60" name="Oval 15"/>
            <p:cNvSpPr>
              <a:spLocks noChangeAspect="1" noChangeArrowheads="1"/>
            </p:cNvSpPr>
            <p:nvPr/>
          </p:nvSpPr>
          <p:spPr bwMode="auto">
            <a:xfrm>
              <a:off x="912" y="203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aphicFrame>
        <p:nvGraphicFramePr>
          <p:cNvPr id="30723" name="Object 1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981700" y="5638800"/>
          <a:ext cx="2324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6" imgW="1307880" imgH="342720" progId="Equation.3">
                  <p:embed/>
                </p:oleObj>
              </mc:Choice>
              <mc:Fallback>
                <p:oleObj name="Equation" r:id="rId6" imgW="1307880" imgH="3427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5638800"/>
                        <a:ext cx="2324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4586288" y="1955800"/>
            <a:ext cx="3414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Find model 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that minimizes</a:t>
            </a: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764213" y="4848225"/>
            <a:ext cx="2665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Find transformation 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2000">
                <a:solidFill>
                  <a:srgbClr val="000000"/>
                </a:solidFill>
                <a:latin typeface="Arial" charset="0"/>
              </a:rPr>
            </a:br>
            <a:r>
              <a:rPr lang="en-US" sz="2000">
                <a:solidFill>
                  <a:srgbClr val="000000"/>
                </a:solidFill>
                <a:latin typeface="Arial" charset="0"/>
              </a:rPr>
              <a:t>that minimizes</a:t>
            </a:r>
          </a:p>
        </p:txBody>
      </p:sp>
      <p:sp>
        <p:nvSpPr>
          <p:cNvPr id="30729" name="Text Box 19"/>
          <p:cNvSpPr txBox="1">
            <a:spLocks noChangeArrowheads="1"/>
          </p:cNvSpPr>
          <p:nvPr/>
        </p:nvSpPr>
        <p:spPr bwMode="auto">
          <a:xfrm>
            <a:off x="3676650" y="1447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M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/>
        </p:nvSpPr>
        <p:spPr bwMode="auto">
          <a:xfrm>
            <a:off x="2393950" y="20574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</a:p>
        </p:txBody>
      </p:sp>
      <p:grpSp>
        <p:nvGrpSpPr>
          <p:cNvPr id="30731" name="Group 21"/>
          <p:cNvGrpSpPr>
            <a:grpSpLocks/>
          </p:cNvGrpSpPr>
          <p:nvPr/>
        </p:nvGrpSpPr>
        <p:grpSpPr bwMode="auto">
          <a:xfrm>
            <a:off x="1035050" y="4572000"/>
            <a:ext cx="4375150" cy="1981200"/>
            <a:chOff x="192" y="2880"/>
            <a:chExt cx="2756" cy="1248"/>
          </a:xfrm>
        </p:grpSpPr>
        <p:grpSp>
          <p:nvGrpSpPr>
            <p:cNvPr id="30733" name="Group 22"/>
            <p:cNvGrpSpPr>
              <a:grpSpLocks/>
            </p:cNvGrpSpPr>
            <p:nvPr/>
          </p:nvGrpSpPr>
          <p:grpSpPr bwMode="auto">
            <a:xfrm>
              <a:off x="192" y="2906"/>
              <a:ext cx="2756" cy="1222"/>
              <a:chOff x="1276" y="2666"/>
              <a:chExt cx="3284" cy="1462"/>
            </a:xfrm>
          </p:grpSpPr>
          <p:sp>
            <p:nvSpPr>
              <p:cNvPr id="30738" name="Line 23"/>
              <p:cNvSpPr>
                <a:spLocks noChangeShapeType="1"/>
              </p:cNvSpPr>
              <p:nvPr/>
            </p:nvSpPr>
            <p:spPr bwMode="auto">
              <a:xfrm flipV="1">
                <a:off x="2860" y="343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AutoShape 24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276" y="2666"/>
                <a:ext cx="1412" cy="1462"/>
              </a:xfrm>
              <a:prstGeom prst="actionButtonHome">
                <a:avLst/>
              </a:prstGeom>
              <a:solidFill>
                <a:schemeClr val="bg2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0" name="Oval 25"/>
              <p:cNvSpPr>
                <a:spLocks noChangeAspect="1" noChangeArrowheads="1"/>
              </p:cNvSpPr>
              <p:nvPr/>
            </p:nvSpPr>
            <p:spPr bwMode="auto">
              <a:xfrm>
                <a:off x="1941" y="2831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1" name="Oval 26"/>
              <p:cNvSpPr>
                <a:spLocks noChangeAspect="1" noChangeArrowheads="1"/>
              </p:cNvSpPr>
              <p:nvPr/>
            </p:nvSpPr>
            <p:spPr bwMode="auto">
              <a:xfrm>
                <a:off x="2325" y="3866"/>
                <a:ext cx="75" cy="7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2" name="Oval 27"/>
              <p:cNvSpPr>
                <a:spLocks noChangeAspect="1" noChangeArrowheads="1"/>
              </p:cNvSpPr>
              <p:nvPr/>
            </p:nvSpPr>
            <p:spPr bwMode="auto">
              <a:xfrm>
                <a:off x="1872" y="3621"/>
                <a:ext cx="75" cy="75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3" name="Oval 28"/>
              <p:cNvSpPr>
                <a:spLocks noChangeAspect="1" noChangeArrowheads="1"/>
              </p:cNvSpPr>
              <p:nvPr/>
            </p:nvSpPr>
            <p:spPr bwMode="auto">
              <a:xfrm>
                <a:off x="1413" y="3360"/>
                <a:ext cx="75" cy="7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4" name="Oval 29"/>
              <p:cNvSpPr>
                <a:spLocks noChangeAspect="1" noChangeArrowheads="1"/>
              </p:cNvSpPr>
              <p:nvPr/>
            </p:nvSpPr>
            <p:spPr bwMode="auto">
              <a:xfrm>
                <a:off x="2256" y="3168"/>
                <a:ext cx="75" cy="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5" name="AutoShape 30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 rot="1247942">
                <a:off x="3628" y="2954"/>
                <a:ext cx="932" cy="1126"/>
              </a:xfrm>
              <a:prstGeom prst="actionButtonHome">
                <a:avLst/>
              </a:prstGeom>
              <a:solidFill>
                <a:schemeClr val="bg2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6" name="Oval 31"/>
              <p:cNvSpPr>
                <a:spLocks noChangeAspect="1" noChangeArrowheads="1"/>
              </p:cNvSpPr>
              <p:nvPr/>
            </p:nvSpPr>
            <p:spPr bwMode="auto">
              <a:xfrm>
                <a:off x="4176" y="3168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7" name="Oval 32"/>
              <p:cNvSpPr>
                <a:spLocks noChangeAspect="1" noChangeArrowheads="1"/>
              </p:cNvSpPr>
              <p:nvPr/>
            </p:nvSpPr>
            <p:spPr bwMode="auto">
              <a:xfrm>
                <a:off x="4176" y="3887"/>
                <a:ext cx="75" cy="7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8" name="Oval 33"/>
              <p:cNvSpPr>
                <a:spLocks noChangeAspect="1" noChangeArrowheads="1"/>
              </p:cNvSpPr>
              <p:nvPr/>
            </p:nvSpPr>
            <p:spPr bwMode="auto">
              <a:xfrm>
                <a:off x="3936" y="3621"/>
                <a:ext cx="75" cy="75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9" name="Oval 34"/>
              <p:cNvSpPr>
                <a:spLocks noChangeAspect="1" noChangeArrowheads="1"/>
              </p:cNvSpPr>
              <p:nvPr/>
            </p:nvSpPr>
            <p:spPr bwMode="auto">
              <a:xfrm>
                <a:off x="3744" y="3360"/>
                <a:ext cx="75" cy="7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50" name="Oval 35"/>
              <p:cNvSpPr>
                <a:spLocks noChangeAspect="1" noChangeArrowheads="1"/>
              </p:cNvSpPr>
              <p:nvPr/>
            </p:nvSpPr>
            <p:spPr bwMode="auto">
              <a:xfrm>
                <a:off x="4293" y="3408"/>
                <a:ext cx="75" cy="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30734" name="Text Box 36"/>
            <p:cNvSpPr txBox="1">
              <a:spLocks noChangeArrowheads="1"/>
            </p:cNvSpPr>
            <p:nvPr/>
          </p:nvSpPr>
          <p:spPr bwMode="auto">
            <a:xfrm>
              <a:off x="1649" y="321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2400" i="1">
                  <a:solidFill>
                    <a:srgbClr val="000000"/>
                  </a:solidFill>
                  <a:latin typeface="Times New Roman" charset="0"/>
                </a:rPr>
                <a:t>T</a:t>
              </a:r>
            </a:p>
          </p:txBody>
        </p:sp>
        <p:sp>
          <p:nvSpPr>
            <p:cNvPr id="30735" name="Text Box 37"/>
            <p:cNvSpPr txBox="1">
              <a:spLocks noChangeArrowheads="1"/>
            </p:cNvSpPr>
            <p:nvPr/>
          </p:nvSpPr>
          <p:spPr bwMode="auto">
            <a:xfrm>
              <a:off x="480" y="2880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24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sz="2400" i="1" baseline="-25000">
                  <a:solidFill>
                    <a:srgbClr val="000000"/>
                  </a:solidFill>
                  <a:latin typeface="Times New Roman" charset="0"/>
                </a:rPr>
                <a:t>i</a:t>
              </a:r>
            </a:p>
          </p:txBody>
        </p:sp>
        <p:sp>
          <p:nvSpPr>
            <p:cNvPr id="30736" name="Text Box 38"/>
            <p:cNvSpPr txBox="1">
              <a:spLocks noChangeArrowheads="1"/>
            </p:cNvSpPr>
            <p:nvPr/>
          </p:nvSpPr>
          <p:spPr bwMode="auto">
            <a:xfrm>
              <a:off x="2448" y="3072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24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sz="2400" i="1" baseline="-25000">
                  <a:solidFill>
                    <a:srgbClr val="000000"/>
                  </a:solidFill>
                  <a:latin typeface="Times New Roman" charset="0"/>
                </a:rPr>
                <a:t>i</a:t>
              </a:r>
            </a:p>
          </p:txBody>
        </p:sp>
        <p:sp>
          <p:nvSpPr>
            <p:cNvPr id="30737" name="Text Box 39"/>
            <p:cNvSpPr txBox="1">
              <a:spLocks noChangeArrowheads="1"/>
            </p:cNvSpPr>
            <p:nvPr/>
          </p:nvSpPr>
          <p:spPr bwMode="auto">
            <a:xfrm>
              <a:off x="2532" y="3081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b="1" i="1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'</a:t>
              </a:r>
            </a:p>
          </p:txBody>
        </p:sp>
      </p:grpSp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2D transformation models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Similarity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(translation,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scale, rotation)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Affine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Projective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(homography)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248400" y="20574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 rot="2351569">
            <a:off x="7315200" y="20574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962400" y="20574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4953000" y="1905000"/>
            <a:ext cx="685800" cy="609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962400" y="35052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85" name="AutoShape 10"/>
          <p:cNvSpPr>
            <a:spLocks noChangeArrowheads="1"/>
          </p:cNvSpPr>
          <p:nvPr/>
        </p:nvSpPr>
        <p:spPr bwMode="auto">
          <a:xfrm rot="-1318191">
            <a:off x="4973638" y="3352800"/>
            <a:ext cx="1143000" cy="457200"/>
          </a:xfrm>
          <a:prstGeom prst="parallelogram">
            <a:avLst>
              <a:gd name="adj" fmla="val 62500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86" name="AutoShape 11"/>
          <p:cNvSpPr>
            <a:spLocks noChangeArrowheads="1"/>
          </p:cNvSpPr>
          <p:nvPr/>
        </p:nvSpPr>
        <p:spPr bwMode="auto">
          <a:xfrm>
            <a:off x="6858000" y="2133600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AutoShape 12"/>
          <p:cNvSpPr>
            <a:spLocks noChangeArrowheads="1"/>
          </p:cNvSpPr>
          <p:nvPr/>
        </p:nvSpPr>
        <p:spPr bwMode="auto">
          <a:xfrm>
            <a:off x="4572000" y="2133600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utoShape 13"/>
          <p:cNvSpPr>
            <a:spLocks noChangeArrowheads="1"/>
          </p:cNvSpPr>
          <p:nvPr/>
        </p:nvSpPr>
        <p:spPr bwMode="auto">
          <a:xfrm>
            <a:off x="4572000" y="3581400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7"/>
          <p:cNvSpPr>
            <a:spLocks noChangeArrowheads="1"/>
          </p:cNvSpPr>
          <p:nvPr/>
        </p:nvSpPr>
        <p:spPr bwMode="auto">
          <a:xfrm>
            <a:off x="3962400" y="48006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90" name="AutoShape 19"/>
          <p:cNvSpPr>
            <a:spLocks noChangeArrowheads="1"/>
          </p:cNvSpPr>
          <p:nvPr/>
        </p:nvSpPr>
        <p:spPr bwMode="auto">
          <a:xfrm>
            <a:off x="4572000" y="4876800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Freeform 20"/>
          <p:cNvSpPr>
            <a:spLocks/>
          </p:cNvSpPr>
          <p:nvPr/>
        </p:nvSpPr>
        <p:spPr bwMode="auto">
          <a:xfrm>
            <a:off x="5105400" y="4648200"/>
            <a:ext cx="914400" cy="685800"/>
          </a:xfrm>
          <a:custGeom>
            <a:avLst/>
            <a:gdLst>
              <a:gd name="T0" fmla="*/ 0 w 576"/>
              <a:gd name="T1" fmla="*/ 2147483647 h 432"/>
              <a:gd name="T2" fmla="*/ 2147483647 w 576"/>
              <a:gd name="T3" fmla="*/ 2147483647 h 432"/>
              <a:gd name="T4" fmla="*/ 2147483647 w 576"/>
              <a:gd name="T5" fmla="*/ 0 h 432"/>
              <a:gd name="T6" fmla="*/ 2147483647 w 576"/>
              <a:gd name="T7" fmla="*/ 2147483647 h 432"/>
              <a:gd name="T8" fmla="*/ 0 w 576"/>
              <a:gd name="T9" fmla="*/ 2147483647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432"/>
              <a:gd name="T17" fmla="*/ 576 w 576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432">
                <a:moveTo>
                  <a:pt x="0" y="384"/>
                </a:moveTo>
                <a:lnTo>
                  <a:pt x="96" y="96"/>
                </a:lnTo>
                <a:lnTo>
                  <a:pt x="528" y="0"/>
                </a:lnTo>
                <a:lnTo>
                  <a:pt x="576" y="432"/>
                </a:lnTo>
                <a:lnTo>
                  <a:pt x="0" y="384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76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 animBg="1"/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Let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start with affine transformations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Simple fitting procedure (linear least squares)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Approximates viewpoint changes for roughly planar objects and roughly orthographic cameras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Can be used to initialize fitting for more complex models</a:t>
            </a:r>
          </a:p>
        </p:txBody>
      </p:sp>
      <p:graphicFrame>
        <p:nvGraphicFramePr>
          <p:cNvPr id="3174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84325" y="3276600"/>
          <a:ext cx="280193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Image" r:id="rId4" imgW="5574603" imgH="5079365" progId="Photoshop.Image.10">
                  <p:embed/>
                </p:oleObj>
              </mc:Choice>
              <mc:Fallback>
                <p:oleObj name="Image" r:id="rId4" imgW="5574603" imgH="5079365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3276600"/>
                        <a:ext cx="2801938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708525" y="3276600"/>
          <a:ext cx="30638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Image" r:id="rId6" imgW="6095238" imgH="5079365" progId="Photoshop.Image.10">
                  <p:embed/>
                </p:oleObj>
              </mc:Choice>
              <mc:Fallback>
                <p:oleObj name="Image" r:id="rId6" imgW="6095238" imgH="5079365" progId="Photoshop.Image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3276600"/>
                        <a:ext cx="306387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Parallelogram 5"/>
          <p:cNvSpPr>
            <a:spLocks noChangeArrowheads="1"/>
          </p:cNvSpPr>
          <p:nvPr/>
        </p:nvSpPr>
        <p:spPr bwMode="auto">
          <a:xfrm rot="9408807">
            <a:off x="2508250" y="3779838"/>
            <a:ext cx="1631950" cy="814387"/>
          </a:xfrm>
          <a:prstGeom prst="parallelogram">
            <a:avLst>
              <a:gd name="adj" fmla="val 46721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1751" name="Parallelogram 6"/>
          <p:cNvSpPr>
            <a:spLocks noChangeArrowheads="1"/>
          </p:cNvSpPr>
          <p:nvPr/>
        </p:nvSpPr>
        <p:spPr bwMode="auto">
          <a:xfrm rot="11858570" flipH="1">
            <a:off x="5313363" y="3887788"/>
            <a:ext cx="1633537" cy="836612"/>
          </a:xfrm>
          <a:prstGeom prst="parallelogram">
            <a:avLst>
              <a:gd name="adj" fmla="val 29975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1752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Fitting an affine transformation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Assume we know the correspondences, how do we get the transformation?</a:t>
            </a:r>
          </a:p>
        </p:txBody>
      </p:sp>
      <p:graphicFrame>
        <p:nvGraphicFramePr>
          <p:cNvPr id="32770" name="Object 3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7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32785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786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787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788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789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790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32778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79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80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81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82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83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32771" name="Object 3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5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3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9" name="Object 3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name="Equation" r:id="rId10" imgW="2260440" imgH="1396800" progId="Equation.3">
                  <p:embed/>
                </p:oleObj>
              </mc:Choice>
              <mc:Fallback>
                <p:oleObj name="Equation" r:id="rId10" imgW="2260440" imgH="13968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4525963" cy="279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Text Box 18"/>
          <p:cNvSpPr txBox="1">
            <a:spLocks noChangeArrowheads="1"/>
          </p:cNvSpPr>
          <p:nvPr/>
        </p:nvSpPr>
        <p:spPr bwMode="auto">
          <a:xfrm>
            <a:off x="0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Fitting an affine transformation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39401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Linear system with six unknowns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Each match gives us two linearly independent equations: need at least three to solve for the transformation parameters</a:t>
            </a:r>
          </a:p>
        </p:txBody>
      </p:sp>
      <p:graphicFrame>
        <p:nvGraphicFramePr>
          <p:cNvPr id="3379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Feature-based alignment outline</a:t>
            </a:r>
          </a:p>
        </p:txBody>
      </p:sp>
      <p:pic>
        <p:nvPicPr>
          <p:cNvPr id="169987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695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Picture 5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695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6" descr="SIFT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7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Feature-based alignment outline</a:t>
            </a:r>
          </a:p>
        </p:txBody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Extract features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6" descr="SIFT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7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Feature-based alignment outline</a:t>
            </a:r>
          </a:p>
        </p:txBody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Compute </a:t>
            </a:r>
            <a:r>
              <a:rPr lang="en-US" i="1">
                <a:latin typeface="Arial" charset="0"/>
              </a:rPr>
              <a:t>putative matches</a:t>
            </a:r>
          </a:p>
        </p:txBody>
      </p:sp>
      <p:sp>
        <p:nvSpPr>
          <p:cNvPr id="172038" name="Line 11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9" name="Freeform 12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0" name="Line 13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1" name="Freeform 14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2" name="Line 15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3" name="Freeform 16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4" name="Freeform 17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5" name="Freeform 18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6" name="Freeform 19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7" name="Line 20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8" name="Freeform 21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9" name="Freeform 22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0" name="Freeform 23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1" name="Freeform 24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2" name="Freeform 25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3" name="Freeform 26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4" name="Freeform 27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5" name="Freeform 28"/>
          <p:cNvSpPr>
            <a:spLocks/>
          </p:cNvSpPr>
          <p:nvPr/>
        </p:nvSpPr>
        <p:spPr bwMode="auto">
          <a:xfrm>
            <a:off x="2362200" y="2438400"/>
            <a:ext cx="3878263" cy="609600"/>
          </a:xfrm>
          <a:custGeom>
            <a:avLst/>
            <a:gdLst>
              <a:gd name="T0" fmla="*/ 0 w 2443"/>
              <a:gd name="T1" fmla="*/ 0 h 384"/>
              <a:gd name="T2" fmla="*/ 2147483647 w 2443"/>
              <a:gd name="T3" fmla="*/ 2147483647 h 384"/>
              <a:gd name="T4" fmla="*/ 0 60000 65536"/>
              <a:gd name="T5" fmla="*/ 0 60000 65536"/>
              <a:gd name="T6" fmla="*/ 0 w 2443"/>
              <a:gd name="T7" fmla="*/ 0 h 384"/>
              <a:gd name="T8" fmla="*/ 2443 w 2443"/>
              <a:gd name="T9" fmla="*/ 384 h 3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3" h="384">
                <a:moveTo>
                  <a:pt x="0" y="0"/>
                </a:moveTo>
                <a:lnTo>
                  <a:pt x="2443" y="38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6" name="Freeform 29"/>
          <p:cNvSpPr>
            <a:spLocks/>
          </p:cNvSpPr>
          <p:nvPr/>
        </p:nvSpPr>
        <p:spPr bwMode="auto">
          <a:xfrm>
            <a:off x="2286000" y="2786063"/>
            <a:ext cx="5392738" cy="414337"/>
          </a:xfrm>
          <a:custGeom>
            <a:avLst/>
            <a:gdLst>
              <a:gd name="T0" fmla="*/ 0 w 3397"/>
              <a:gd name="T1" fmla="*/ 2147483647 h 261"/>
              <a:gd name="T2" fmla="*/ 2147483647 w 3397"/>
              <a:gd name="T3" fmla="*/ 0 h 261"/>
              <a:gd name="T4" fmla="*/ 0 60000 65536"/>
              <a:gd name="T5" fmla="*/ 0 60000 65536"/>
              <a:gd name="T6" fmla="*/ 0 w 3397"/>
              <a:gd name="T7" fmla="*/ 0 h 261"/>
              <a:gd name="T8" fmla="*/ 3397 w 3397"/>
              <a:gd name="T9" fmla="*/ 261 h 2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7" h="261">
                <a:moveTo>
                  <a:pt x="0" y="261"/>
                </a:moveTo>
                <a:lnTo>
                  <a:pt x="339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7" name="Freeform 30"/>
          <p:cNvSpPr>
            <a:spLocks/>
          </p:cNvSpPr>
          <p:nvPr/>
        </p:nvSpPr>
        <p:spPr bwMode="auto">
          <a:xfrm>
            <a:off x="1335088" y="3149600"/>
            <a:ext cx="6124575" cy="246063"/>
          </a:xfrm>
          <a:custGeom>
            <a:avLst/>
            <a:gdLst>
              <a:gd name="T0" fmla="*/ 0 w 3858"/>
              <a:gd name="T1" fmla="*/ 0 h 155"/>
              <a:gd name="T2" fmla="*/ 2147483647 w 3858"/>
              <a:gd name="T3" fmla="*/ 2147483647 h 155"/>
              <a:gd name="T4" fmla="*/ 0 60000 65536"/>
              <a:gd name="T5" fmla="*/ 0 60000 65536"/>
              <a:gd name="T6" fmla="*/ 0 w 3858"/>
              <a:gd name="T7" fmla="*/ 0 h 155"/>
              <a:gd name="T8" fmla="*/ 3858 w 3858"/>
              <a:gd name="T9" fmla="*/ 155 h 1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58" h="155">
                <a:moveTo>
                  <a:pt x="0" y="0"/>
                </a:moveTo>
                <a:lnTo>
                  <a:pt x="3858" y="15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8" name="Freeform 31"/>
          <p:cNvSpPr>
            <a:spLocks/>
          </p:cNvSpPr>
          <p:nvPr/>
        </p:nvSpPr>
        <p:spPr bwMode="auto">
          <a:xfrm>
            <a:off x="1114425" y="2819400"/>
            <a:ext cx="5243513" cy="795338"/>
          </a:xfrm>
          <a:custGeom>
            <a:avLst/>
            <a:gdLst>
              <a:gd name="T0" fmla="*/ 0 w 3303"/>
              <a:gd name="T1" fmla="*/ 0 h 501"/>
              <a:gd name="T2" fmla="*/ 2147483647 w 3303"/>
              <a:gd name="T3" fmla="*/ 2147483647 h 501"/>
              <a:gd name="T4" fmla="*/ 0 60000 65536"/>
              <a:gd name="T5" fmla="*/ 0 60000 65536"/>
              <a:gd name="T6" fmla="*/ 0 w 3303"/>
              <a:gd name="T7" fmla="*/ 0 h 501"/>
              <a:gd name="T8" fmla="*/ 3303 w 330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3" h="501">
                <a:moveTo>
                  <a:pt x="0" y="0"/>
                </a:moveTo>
                <a:lnTo>
                  <a:pt x="3303" y="50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9" name="Freeform 32"/>
          <p:cNvSpPr>
            <a:spLocks/>
          </p:cNvSpPr>
          <p:nvPr/>
        </p:nvSpPr>
        <p:spPr bwMode="auto">
          <a:xfrm>
            <a:off x="1770063" y="2627313"/>
            <a:ext cx="4949825" cy="203200"/>
          </a:xfrm>
          <a:custGeom>
            <a:avLst/>
            <a:gdLst>
              <a:gd name="T0" fmla="*/ 0 w 3118"/>
              <a:gd name="T1" fmla="*/ 2147483647 h 128"/>
              <a:gd name="T2" fmla="*/ 2147483647 w 3118"/>
              <a:gd name="T3" fmla="*/ 0 h 128"/>
              <a:gd name="T4" fmla="*/ 0 60000 65536"/>
              <a:gd name="T5" fmla="*/ 0 60000 65536"/>
              <a:gd name="T6" fmla="*/ 0 w 3118"/>
              <a:gd name="T7" fmla="*/ 0 h 128"/>
              <a:gd name="T8" fmla="*/ 3118 w 3118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8" h="128">
                <a:moveTo>
                  <a:pt x="0" y="128"/>
                </a:moveTo>
                <a:lnTo>
                  <a:pt x="311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0" name="Freeform 33"/>
          <p:cNvSpPr>
            <a:spLocks/>
          </p:cNvSpPr>
          <p:nvPr/>
        </p:nvSpPr>
        <p:spPr bwMode="auto">
          <a:xfrm>
            <a:off x="1447800" y="2278063"/>
            <a:ext cx="4154488" cy="1285875"/>
          </a:xfrm>
          <a:custGeom>
            <a:avLst/>
            <a:gdLst>
              <a:gd name="T0" fmla="*/ 0 w 2617"/>
              <a:gd name="T1" fmla="*/ 2147483647 h 810"/>
              <a:gd name="T2" fmla="*/ 2147483647 w 2617"/>
              <a:gd name="T3" fmla="*/ 0 h 810"/>
              <a:gd name="T4" fmla="*/ 0 60000 65536"/>
              <a:gd name="T5" fmla="*/ 0 60000 65536"/>
              <a:gd name="T6" fmla="*/ 0 w 2617"/>
              <a:gd name="T7" fmla="*/ 0 h 810"/>
              <a:gd name="T8" fmla="*/ 2617 w 2617"/>
              <a:gd name="T9" fmla="*/ 810 h 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17" h="810">
                <a:moveTo>
                  <a:pt x="0" y="810"/>
                </a:moveTo>
                <a:lnTo>
                  <a:pt x="26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1" name="Freeform 34"/>
          <p:cNvSpPr>
            <a:spLocks/>
          </p:cNvSpPr>
          <p:nvPr/>
        </p:nvSpPr>
        <p:spPr bwMode="auto">
          <a:xfrm>
            <a:off x="3787775" y="1944688"/>
            <a:ext cx="1436688" cy="1568450"/>
          </a:xfrm>
          <a:custGeom>
            <a:avLst/>
            <a:gdLst>
              <a:gd name="T0" fmla="*/ 0 w 905"/>
              <a:gd name="T1" fmla="*/ 2147483647 h 988"/>
              <a:gd name="T2" fmla="*/ 2147483647 w 905"/>
              <a:gd name="T3" fmla="*/ 0 h 988"/>
              <a:gd name="T4" fmla="*/ 0 60000 65536"/>
              <a:gd name="T5" fmla="*/ 0 60000 65536"/>
              <a:gd name="T6" fmla="*/ 0 w 905"/>
              <a:gd name="T7" fmla="*/ 0 h 988"/>
              <a:gd name="T8" fmla="*/ 905 w 905"/>
              <a:gd name="T9" fmla="*/ 988 h 9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" h="988">
                <a:moveTo>
                  <a:pt x="0" y="988"/>
                </a:moveTo>
                <a:lnTo>
                  <a:pt x="90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2" name="Freeform 35"/>
          <p:cNvSpPr>
            <a:spLocks/>
          </p:cNvSpPr>
          <p:nvPr/>
        </p:nvSpPr>
        <p:spPr bwMode="auto">
          <a:xfrm>
            <a:off x="990600" y="2481263"/>
            <a:ext cx="6688138" cy="795337"/>
          </a:xfrm>
          <a:custGeom>
            <a:avLst/>
            <a:gdLst>
              <a:gd name="T0" fmla="*/ 0 w 4213"/>
              <a:gd name="T1" fmla="*/ 2147483647 h 501"/>
              <a:gd name="T2" fmla="*/ 2147483647 w 4213"/>
              <a:gd name="T3" fmla="*/ 0 h 501"/>
              <a:gd name="T4" fmla="*/ 0 60000 65536"/>
              <a:gd name="T5" fmla="*/ 0 60000 65536"/>
              <a:gd name="T6" fmla="*/ 0 w 4213"/>
              <a:gd name="T7" fmla="*/ 0 h 501"/>
              <a:gd name="T8" fmla="*/ 4213 w 421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13" h="501">
                <a:moveTo>
                  <a:pt x="0" y="501"/>
                </a:moveTo>
                <a:lnTo>
                  <a:pt x="421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3" name="Freeform 36"/>
          <p:cNvSpPr>
            <a:spLocks/>
          </p:cNvSpPr>
          <p:nvPr/>
        </p:nvSpPr>
        <p:spPr bwMode="auto">
          <a:xfrm>
            <a:off x="1495425" y="3106738"/>
            <a:ext cx="6081713" cy="474662"/>
          </a:xfrm>
          <a:custGeom>
            <a:avLst/>
            <a:gdLst>
              <a:gd name="T0" fmla="*/ 0 w 3831"/>
              <a:gd name="T1" fmla="*/ 2147483647 h 299"/>
              <a:gd name="T2" fmla="*/ 2147483647 w 3831"/>
              <a:gd name="T3" fmla="*/ 0 h 299"/>
              <a:gd name="T4" fmla="*/ 0 60000 65536"/>
              <a:gd name="T5" fmla="*/ 0 60000 65536"/>
              <a:gd name="T6" fmla="*/ 0 w 3831"/>
              <a:gd name="T7" fmla="*/ 0 h 299"/>
              <a:gd name="T8" fmla="*/ 3831 w 3831"/>
              <a:gd name="T9" fmla="*/ 299 h 2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31" h="299">
                <a:moveTo>
                  <a:pt x="0" y="299"/>
                </a:moveTo>
                <a:lnTo>
                  <a:pt x="383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4" name="Freeform 37"/>
          <p:cNvSpPr>
            <a:spLocks/>
          </p:cNvSpPr>
          <p:nvPr/>
        </p:nvSpPr>
        <p:spPr bwMode="auto">
          <a:xfrm>
            <a:off x="4354513" y="2903538"/>
            <a:ext cx="3556000" cy="623887"/>
          </a:xfrm>
          <a:custGeom>
            <a:avLst/>
            <a:gdLst>
              <a:gd name="T0" fmla="*/ 0 w 2240"/>
              <a:gd name="T1" fmla="*/ 2147483647 h 393"/>
              <a:gd name="T2" fmla="*/ 2147483647 w 2240"/>
              <a:gd name="T3" fmla="*/ 0 h 393"/>
              <a:gd name="T4" fmla="*/ 0 60000 65536"/>
              <a:gd name="T5" fmla="*/ 0 60000 65536"/>
              <a:gd name="T6" fmla="*/ 0 w 2240"/>
              <a:gd name="T7" fmla="*/ 0 h 393"/>
              <a:gd name="T8" fmla="*/ 2240 w 2240"/>
              <a:gd name="T9" fmla="*/ 393 h 3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0" h="393">
                <a:moveTo>
                  <a:pt x="0" y="393"/>
                </a:moveTo>
                <a:lnTo>
                  <a:pt x="224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5" name="Freeform 38"/>
          <p:cNvSpPr>
            <a:spLocks/>
          </p:cNvSpPr>
          <p:nvPr/>
        </p:nvSpPr>
        <p:spPr bwMode="auto">
          <a:xfrm>
            <a:off x="4224338" y="2540000"/>
            <a:ext cx="3454400" cy="668338"/>
          </a:xfrm>
          <a:custGeom>
            <a:avLst/>
            <a:gdLst>
              <a:gd name="T0" fmla="*/ 0 w 2176"/>
              <a:gd name="T1" fmla="*/ 2147483647 h 421"/>
              <a:gd name="T2" fmla="*/ 2147483647 w 2176"/>
              <a:gd name="T3" fmla="*/ 0 h 421"/>
              <a:gd name="T4" fmla="*/ 0 60000 65536"/>
              <a:gd name="T5" fmla="*/ 0 60000 65536"/>
              <a:gd name="T6" fmla="*/ 0 w 2176"/>
              <a:gd name="T7" fmla="*/ 0 h 421"/>
              <a:gd name="T8" fmla="*/ 2176 w 2176"/>
              <a:gd name="T9" fmla="*/ 421 h 4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76" h="421">
                <a:moveTo>
                  <a:pt x="0" y="421"/>
                </a:moveTo>
                <a:lnTo>
                  <a:pt x="2176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6" name="Freeform 39"/>
          <p:cNvSpPr>
            <a:spLocks/>
          </p:cNvSpPr>
          <p:nvPr/>
        </p:nvSpPr>
        <p:spPr bwMode="auto">
          <a:xfrm>
            <a:off x="2590800" y="2362200"/>
            <a:ext cx="3694113" cy="33338"/>
          </a:xfrm>
          <a:custGeom>
            <a:avLst/>
            <a:gdLst>
              <a:gd name="T0" fmla="*/ 0 w 2327"/>
              <a:gd name="T1" fmla="*/ 0 h 21"/>
              <a:gd name="T2" fmla="*/ 2147483647 w 2327"/>
              <a:gd name="T3" fmla="*/ 2147483647 h 21"/>
              <a:gd name="T4" fmla="*/ 0 60000 65536"/>
              <a:gd name="T5" fmla="*/ 0 60000 65536"/>
              <a:gd name="T6" fmla="*/ 0 w 2327"/>
              <a:gd name="T7" fmla="*/ 0 h 21"/>
              <a:gd name="T8" fmla="*/ 2327 w 2327"/>
              <a:gd name="T9" fmla="*/ 21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27" h="21">
                <a:moveTo>
                  <a:pt x="0" y="0"/>
                </a:moveTo>
                <a:lnTo>
                  <a:pt x="2327" y="2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7" name="Freeform 40"/>
          <p:cNvSpPr>
            <a:spLocks/>
          </p:cNvSpPr>
          <p:nvPr/>
        </p:nvSpPr>
        <p:spPr bwMode="auto">
          <a:xfrm>
            <a:off x="914400" y="2286000"/>
            <a:ext cx="6908800" cy="1095375"/>
          </a:xfrm>
          <a:custGeom>
            <a:avLst/>
            <a:gdLst>
              <a:gd name="T0" fmla="*/ 0 w 4352"/>
              <a:gd name="T1" fmla="*/ 0 h 690"/>
              <a:gd name="T2" fmla="*/ 2147483647 w 4352"/>
              <a:gd name="T3" fmla="*/ 2147483647 h 690"/>
              <a:gd name="T4" fmla="*/ 0 60000 65536"/>
              <a:gd name="T5" fmla="*/ 0 60000 65536"/>
              <a:gd name="T6" fmla="*/ 0 w 4352"/>
              <a:gd name="T7" fmla="*/ 0 h 690"/>
              <a:gd name="T8" fmla="*/ 4352 w 4352"/>
              <a:gd name="T9" fmla="*/ 690 h 6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52" h="690">
                <a:moveTo>
                  <a:pt x="0" y="0"/>
                </a:moveTo>
                <a:lnTo>
                  <a:pt x="4352" y="69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8" name="Freeform 41"/>
          <p:cNvSpPr>
            <a:spLocks/>
          </p:cNvSpPr>
          <p:nvPr/>
        </p:nvSpPr>
        <p:spPr bwMode="auto">
          <a:xfrm>
            <a:off x="2257425" y="2878138"/>
            <a:ext cx="5884863" cy="198437"/>
          </a:xfrm>
          <a:custGeom>
            <a:avLst/>
            <a:gdLst>
              <a:gd name="T0" fmla="*/ 0 w 3707"/>
              <a:gd name="T1" fmla="*/ 0 h 125"/>
              <a:gd name="T2" fmla="*/ 2147483647 w 3707"/>
              <a:gd name="T3" fmla="*/ 2147483647 h 125"/>
              <a:gd name="T4" fmla="*/ 0 60000 65536"/>
              <a:gd name="T5" fmla="*/ 0 60000 65536"/>
              <a:gd name="T6" fmla="*/ 0 w 3707"/>
              <a:gd name="T7" fmla="*/ 0 h 125"/>
              <a:gd name="T8" fmla="*/ 3707 w 3707"/>
              <a:gd name="T9" fmla="*/ 125 h 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7" h="125">
                <a:moveTo>
                  <a:pt x="0" y="0"/>
                </a:moveTo>
                <a:lnTo>
                  <a:pt x="3707" y="12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I(x+u, y+v)- 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1049.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(x,y) + I_x u + I_y v  - H(x,y) $&#10;\end{document}&#10;"/>
  <p:tag name="EXTERNALNAME" val="Edittex"/>
  <p:tag name="BLEND" val="False"/>
  <p:tag name="TRANSPARENT" val="False"/>
  <p:tag name="BITMAPFORMAT" val="bmpmono"/>
  <p:tag name="DEBUGINTERACTIVE" val="True"/>
  <p:tag name="ORIGWIDTH" val="1113.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(I(x,y) - H(x,y))  + I_x u + I_y v$&#10;\end{document}&#10;"/>
  <p:tag name="EXTERNALNAME" val="Edittex"/>
  <p:tag name="BLEND" val="False"/>
  <p:tag name="TRANSPARENT" val="False"/>
  <p:tag name="BITMAPFORMAT" val="bmp16m"/>
  <p:tag name="DEBUGINTERACTIVE" val="True"/>
  <p:tag name="ORIGWIDTH" val="119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shorthand:  $I_x = \frac{\partial I}{\partial x}$&#10;\end{document}&#10;"/>
  <p:tag name="EXTERNALNAME" val="Edittex"/>
  <p:tag name="BLEND" val="False"/>
  <p:tag name="TRANSPARENT" val="False"/>
  <p:tag name="BITMAPFORMAT" val="bmp16m"/>
  <p:tag name="DEBUGINTERACTIVE" val="True"/>
  <p:tag name="ORIGWIDTH" val="708.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_t + I_x u + I_y v$&#10;\end{document}&#10;"/>
  <p:tag name="EXTERNALNAME" val="Edittex"/>
  <p:tag name="BLEND" val="False"/>
  <p:tag name="TRANSPARENT" val="False"/>
  <p:tag name="BITMAPFORMAT" val="bmp16m"/>
  <p:tag name="DEBUGINTERACTIVE" val="True"/>
  <p:tag name="ORIGWIDTH" val="5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_t +\nabla I \cdot [u~v]$&#10;\end{document}&#10;"/>
  <p:tag name="EXTERNALNAME" val="Edittex"/>
  <p:tag name="BLEND" val="False"/>
  <p:tag name="TRANSPARENT" val="False"/>
  <p:tag name="BITMAPFORMAT" val="bmp16m"/>
  <p:tag name="DEBUGINTERACTIVE" val="True"/>
  <p:tag name="ORIGWIDTH" val="573.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I_t  + \nabla I \cdot  [\frac{\partial x}{\partial t}~\frac{\partial y}{\partial t}]$&#10;\end{document}&#10;"/>
  <p:tag name="EXTERNALNAME" val="Edittex"/>
  <p:tag name="BLEND" val="False"/>
  <p:tag name="TRANSPARENT" val="False"/>
  <p:tag name="BITMAPFORMAT" val="bmp16m"/>
  <p:tag name="DEBUGINTERACTIVE" val="True"/>
  <p:tag name="ORIGWIDTH" val="734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 +\nabla I \cdot [u~v]$&#10;\end{document}&#10;"/>
  <p:tag name="EXTERNALNAME" val="Edittex"/>
  <p:tag name="BLEND" val="False"/>
  <p:tag name="TRANSPARENT" val="False"/>
  <p:tag name="BITMAPFORMAT" val="bmp16m"/>
  <p:tag name="DEBUGINTERACTIVE" val="True"/>
  <p:tag name="ORIGWIDTH" val="65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({\bf p_i}) +\nabla I({\bf p_i})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94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b$&#10;\end{document}&#10;"/>
  <p:tag name="EXTERNALNAME" val="Edittex"/>
  <p:tag name="BLEND" val="False"/>
  <p:tag name="TRANSPARENT" val="False"/>
  <p:tag name="BITMAPFORMAT" val="bmpmono"/>
  <p:tag name="DEBUGINTERACTIVE" val="True"/>
  <p:tag name="ORIGWIDTH" val="2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75.5"/>
  <p:tag name="PICTUREFILESIZE" val="16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71.875"/>
  <p:tag name="PICTUREFILESIZE" val="145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26.875"/>
  <p:tag name="PICTUREFILESIZE" val="12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({\bf p_i})[0,1,2] +\nabla I({\bf p_i})[0,1,2]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146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b$&#10;\end{document}&#10;"/>
  <p:tag name="EXTERNALNAME" val="Edittex"/>
  <p:tag name="BLEND" val="False"/>
  <p:tag name="TRANSPARENT" val="False"/>
  <p:tag name="BITMAPFORMAT" val="bmpmono"/>
  <p:tag name="DEBUGINTERACTIVE" val="True"/>
  <p:tag name="ORIGWIDTH" val="2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26.875"/>
  <p:tag name="PICTUREFILESIZE" val="12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7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7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[0] &amp; I_y({\bf p_1})[0]  \\&#10;I_x({\bf p_1})[1] &amp; I_y({\bf p_1})[1]  \\&#10;I_x({\bf p_1})[2] &amp; I_y({\bf p_1})[2]  \\&#10;\vdots &amp; \vdots \\&#10;I_x({\bf p_{25}})[0] &amp; I_y({\bf p_{25}})[0]  \\&#10;I_x({\bf p_{25}})[1] &amp; I_y({\bf p_{25}})[1]  \\&#10;I_x({\bf p_{25}})[2] &amp; I_y({\bf p_{25}})[2]  \\&#10;\end{array}&#10;\right]&#10;\left[&#10;\begin{array}{c}&#10;u \\&#10;v&#10;\end{array}&#10;\right]&#10;=&#10;-\left[&#10;\begin{array}{c}&#10;I_t({\bf p_1})[0] \\&#10;I_t({\bf p_1})[1] \\&#10;I_t({\bf p_1})[2] \\&#10;\vdots \\&#10;I_t({\bf p_{25}})[0] \\&#10;I_t({\bf p_{25}})[1] \\&#10;I_t({\bf p_{25}})[2] \\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784.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A^TA)~d = A^Tb$&#10;\end{document}&#10;"/>
  <p:tag name="EXTERNALNAME" val="Edittex"/>
  <p:tag name="BLEND" val="False"/>
  <p:tag name="TRANSPARENT" val="False"/>
  <p:tag name="BITMAPFORMAT" val="bmp256"/>
  <p:tag name="DEBUGINTERACTIVE" val="True"/>
  <p:tag name="ORIGWIDTH" val="562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Ad - b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256"/>
  <p:tag name="DEBUGINTERACTIVE" val="True"/>
  <p:tag name="ORIGWIDTH" val="704.75"/>
  <p:tag name="PICTUREFILESIZE" val="7555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2&#10;\end{document}&#10;"/>
  <p:tag name="EXTERNALNAME" val="Edittex"/>
  <p:tag name="BLEND" val="False"/>
  <p:tag name="TRANSPARENT" val="False"/>
  <p:tag name="BITMAPFORMAT" val="bmpmono"/>
  <p:tag name="DEBUGINTERACTIVE" val="True"/>
  <p:tag name="ORIGWIDTH" val="13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1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0 = 0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64"/>
  <p:tag name="PICTUREFILESIZE" val="264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1 = d_0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45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1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97"/>
  <p:tag name="PICTUREFILESIZE" val="46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1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9"/>
  <p:tag name="PICTUREFILESIZE" val="109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 = d_1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46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2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97"/>
  <p:tag name="PICTUREFILESIZE" val="50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5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3 = d_2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519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5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3 = d_2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51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3) \approx f_2(x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77"/>
  <p:tag name="PICTUREFILESIZE" val="979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17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17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(x+u,y+v) = I(x,y) +  \frac{\partial I}{\partial x} u + \frac{\partial I}{\partial y}v + \mbox{\small higher order terms}$&#10;\end{document}&#10;"/>
  <p:tag name="EXTERNALNAME" val="Edittex"/>
  <p:tag name="BLEND" val="False"/>
  <p:tag name="TRANSPARENT" val="False"/>
  <p:tag name="BITMAPFORMAT" val="bmpmono"/>
  <p:tag name="DEBUGINTERACTIVE" val="True"/>
  <p:tag name="ORIGWIDTH" val="186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(x,y) +  \frac{\partial I}{\partial x} u + \frac{\partial I}{\partial y}v$&#10;\end{document}&#10;"/>
  <p:tag name="EXTERNALNAME" val="Edittex"/>
  <p:tag name="BLEND" val="False"/>
  <p:tag name="TRANSPARENT" val="False"/>
  <p:tag name="BITMAPFORMAT" val="bmpmono"/>
  <p:tag name="DEBUGINTERACTIVE" val="True"/>
  <p:tag name="ORIGWIDTH" val="779.3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26633</TotalTime>
  <Words>5485</Words>
  <Application>Microsoft Macintosh PowerPoint</Application>
  <PresentationFormat>On-screen Show (4:3)</PresentationFormat>
  <Paragraphs>992</Paragraphs>
  <Slides>147</Slides>
  <Notes>93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147</vt:i4>
      </vt:variant>
    </vt:vector>
  </HeadingPairs>
  <TitlesOfParts>
    <vt:vector size="166" baseType="lpstr">
      <vt:lpstr>Office Theme</vt:lpstr>
      <vt:lpstr>Blank Presentation</vt:lpstr>
      <vt:lpstr>1_Blank Presentation</vt:lpstr>
      <vt:lpstr>2_Blank Presentation</vt:lpstr>
      <vt:lpstr>3_Blank Presentation</vt:lpstr>
      <vt:lpstr>4_Blank Presentation</vt:lpstr>
      <vt:lpstr>1_Office Theme</vt:lpstr>
      <vt:lpstr>5_Blank Presentation</vt:lpstr>
      <vt:lpstr>2_Office Theme</vt:lpstr>
      <vt:lpstr>6_Blank Presentation</vt:lpstr>
      <vt:lpstr>3_Office Theme</vt:lpstr>
      <vt:lpstr>7_Blank Presentation</vt:lpstr>
      <vt:lpstr>8_Blank Presentation</vt:lpstr>
      <vt:lpstr>Equation</vt:lpstr>
      <vt:lpstr>Image</vt:lpstr>
      <vt:lpstr>Photo Editor Photo</vt:lpstr>
      <vt:lpstr>Microsoft Equation 3.0</vt:lpstr>
      <vt:lpstr>Microsoft Photo Editor 3.0 Photo</vt:lpstr>
      <vt:lpstr>Microsoft Equation</vt:lpstr>
      <vt:lpstr>Fitting &amp; Matching Region Representation Image Alignment, Optical Flow</vt:lpstr>
      <vt:lpstr>Panoramas</vt:lpstr>
      <vt:lpstr>How do we build panorama?</vt:lpstr>
      <vt:lpstr>Matching with Features</vt:lpstr>
      <vt:lpstr>Matching with Features</vt:lpstr>
      <vt:lpstr>Matching with Features</vt:lpstr>
      <vt:lpstr>Matching with Features</vt:lpstr>
      <vt:lpstr>Recall: Edge detection</vt:lpstr>
      <vt:lpstr>Edge detection, Take 2</vt:lpstr>
      <vt:lpstr>From edges to blobs</vt:lpstr>
      <vt:lpstr>Scale selection</vt:lpstr>
      <vt:lpstr>Scale normalization</vt:lpstr>
      <vt:lpstr>Scale normalization</vt:lpstr>
      <vt:lpstr>Effect of scale normalization</vt:lpstr>
      <vt:lpstr>Blob detection in 2D</vt:lpstr>
      <vt:lpstr>Blob detection in 2D</vt:lpstr>
      <vt:lpstr>Scale selection</vt:lpstr>
      <vt:lpstr>Scale selection</vt:lpstr>
      <vt:lpstr>Characteristic scale</vt:lpstr>
      <vt:lpstr>Scale-space blob detector</vt:lpstr>
      <vt:lpstr>Scale-space blob detector: Example</vt:lpstr>
      <vt:lpstr>Scale-space blob detector: Example</vt:lpstr>
      <vt:lpstr>Scale-space blob detector: Example</vt:lpstr>
      <vt:lpstr>Matching with Features</vt:lpstr>
      <vt:lpstr>Scale Invariant Feature Transform</vt:lpstr>
      <vt:lpstr>Orientation Histogram</vt:lpstr>
      <vt:lpstr>Feature stability to affine change</vt:lpstr>
      <vt:lpstr>Distinctiveness of features</vt:lpstr>
      <vt:lpstr>SIFT – Scale Invariant Feature Transform1</vt:lpstr>
      <vt:lpstr>SIFT invariances</vt:lpstr>
      <vt:lpstr>Summary of SIFT</vt:lpstr>
      <vt:lpstr>Matching with Features</vt:lpstr>
      <vt:lpstr>Overview</vt:lpstr>
      <vt:lpstr>Fitting</vt:lpstr>
      <vt:lpstr>Fitting: Issues</vt:lpstr>
      <vt:lpstr>Fitting: Issues</vt:lpstr>
      <vt:lpstr>Overview</vt:lpstr>
      <vt:lpstr>Least squares line fitting</vt:lpstr>
      <vt:lpstr>Least squares line fitting</vt:lpstr>
      <vt:lpstr>Matlab Demo</vt:lpstr>
      <vt:lpstr>Problem with “vertical” least squares</vt:lpstr>
      <vt:lpstr>Overview</vt:lpstr>
      <vt:lpstr>Total least squares</vt:lpstr>
      <vt:lpstr>Total least squares</vt:lpstr>
      <vt:lpstr>Total least squares</vt:lpstr>
      <vt:lpstr>Total least squares</vt:lpstr>
      <vt:lpstr>Total least squares</vt:lpstr>
      <vt:lpstr>Least squares: Robustness to noise</vt:lpstr>
      <vt:lpstr>Least squares: Robustness to noise</vt:lpstr>
      <vt:lpstr>Robust estimators</vt:lpstr>
      <vt:lpstr>Choosing the scale: Just right</vt:lpstr>
      <vt:lpstr>Choosing the scale: Too small</vt:lpstr>
      <vt:lpstr>Choosing the scale: Too large</vt:lpstr>
      <vt:lpstr>Overview</vt:lpstr>
      <vt:lpstr>RANSAC</vt:lpstr>
      <vt:lpstr>RANSAC for line fitting</vt:lpstr>
      <vt:lpstr>Choosing the parameters</vt:lpstr>
      <vt:lpstr>Choosing the parameters</vt:lpstr>
      <vt:lpstr>Choosing the parameters</vt:lpstr>
      <vt:lpstr>Choosing the parameters</vt:lpstr>
      <vt:lpstr>Adaptively determining the number of samples</vt:lpstr>
      <vt:lpstr>RANSAC pros and cons</vt:lpstr>
      <vt:lpstr>Voting schemes</vt:lpstr>
      <vt:lpstr>Overview</vt:lpstr>
      <vt:lpstr>Hough transform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Algorithm outline</vt:lpstr>
      <vt:lpstr>Basic illustration</vt:lpstr>
      <vt:lpstr>Other shapes</vt:lpstr>
      <vt:lpstr>Several lines</vt:lpstr>
      <vt:lpstr>A more complicated image</vt:lpstr>
      <vt:lpstr>Effect of noise</vt:lpstr>
      <vt:lpstr>Effect of noise</vt:lpstr>
      <vt:lpstr>Effect of noise</vt:lpstr>
      <vt:lpstr>Random points</vt:lpstr>
      <vt:lpstr>Random points</vt:lpstr>
      <vt:lpstr>Dealing with noise</vt:lpstr>
      <vt:lpstr>Hough transform for circles</vt:lpstr>
      <vt:lpstr>Hough transform for circles </vt:lpstr>
      <vt:lpstr>Generalized Hough transform</vt:lpstr>
      <vt:lpstr>Generalized Hough transform</vt:lpstr>
      <vt:lpstr>Generalized Hough transform</vt:lpstr>
      <vt:lpstr>Overview</vt:lpstr>
      <vt:lpstr>Image alignment</vt:lpstr>
      <vt:lpstr>Alignment as fitting</vt:lpstr>
      <vt:lpstr>Alignment as fitting</vt:lpstr>
      <vt:lpstr>2D transformation models</vt:lpstr>
      <vt:lpstr>Let’s start with affine transformations</vt:lpstr>
      <vt:lpstr>Fitting an affine transformation</vt:lpstr>
      <vt:lpstr>Fitting an affine transformation</vt:lpstr>
      <vt:lpstr>Feature-based alignment outline</vt:lpstr>
      <vt:lpstr>Feature-based alignment outline</vt:lpstr>
      <vt:lpstr>Feature-based alignment outline</vt:lpstr>
      <vt:lpstr>Feature-based alignment outline</vt:lpstr>
      <vt:lpstr>Feature-based alignment outline</vt:lpstr>
      <vt:lpstr>Feature-based alignment outline</vt:lpstr>
      <vt:lpstr>Dealing with outliers</vt:lpstr>
      <vt:lpstr>RANSAC</vt:lpstr>
      <vt:lpstr>RANSAC example: Translation</vt:lpstr>
      <vt:lpstr>RANSAC example: Translation</vt:lpstr>
      <vt:lpstr>RANSAC example: Translation</vt:lpstr>
      <vt:lpstr>RANSAC example: Translation</vt:lpstr>
      <vt:lpstr>Motion estimation techniques</vt:lpstr>
      <vt:lpstr>Optical flow</vt:lpstr>
      <vt:lpstr>Motion estimation: Optical flow</vt:lpstr>
      <vt:lpstr>Why estimate motion?</vt:lpstr>
      <vt:lpstr>Problem definition:  optical flow</vt:lpstr>
      <vt:lpstr>Optical flow constraints (grayscale images)</vt:lpstr>
      <vt:lpstr>Optical flow equation</vt:lpstr>
      <vt:lpstr>Optical flow equation</vt:lpstr>
      <vt:lpstr>Aperture problem</vt:lpstr>
      <vt:lpstr>Aperture problem</vt:lpstr>
      <vt:lpstr>Solving the aperture problem</vt:lpstr>
      <vt:lpstr>RGB version</vt:lpstr>
      <vt:lpstr>Lukas-Kanade flow</vt:lpstr>
      <vt:lpstr>Aperture Problem and Normal Flow</vt:lpstr>
      <vt:lpstr>Combining Local Constraints</vt:lpstr>
      <vt:lpstr>Conditions for solvability</vt:lpstr>
      <vt:lpstr>Eigenvectors of ATA</vt:lpstr>
      <vt:lpstr>Interpreting the eigenvalues</vt:lpstr>
      <vt:lpstr>Local Patch Analysis</vt:lpstr>
      <vt:lpstr>Edge</vt:lpstr>
      <vt:lpstr>Low texture region</vt:lpstr>
      <vt:lpstr>High textured region</vt:lpstr>
      <vt:lpstr>Observation</vt:lpstr>
      <vt:lpstr>Motion models</vt:lpstr>
      <vt:lpstr>Affine motion</vt:lpstr>
      <vt:lpstr>Affine motion</vt:lpstr>
      <vt:lpstr>Errors in Lukas-Kanade</vt:lpstr>
      <vt:lpstr>Iterative Refinement</vt:lpstr>
      <vt:lpstr>Optical Flow: Iterative Estimation</vt:lpstr>
      <vt:lpstr>Optical Flow: Iterative Estimation</vt:lpstr>
      <vt:lpstr>Optical Flow: Iterative Estimation</vt:lpstr>
      <vt:lpstr>Optical Flow: Iterative Estimation</vt:lpstr>
      <vt:lpstr>Optical Flow: Iterative Estimation</vt:lpstr>
      <vt:lpstr>Revisiting the small motion assumption</vt:lpstr>
      <vt:lpstr>Optical Flow: Aliasing</vt:lpstr>
      <vt:lpstr>Reduce the resolution!</vt:lpstr>
      <vt:lpstr>Coarse-to-fine optical flow estimation</vt:lpstr>
      <vt:lpstr>Coarse-to-fine optical flow estimation</vt:lpstr>
      <vt:lpstr>Recap: Classes of Techniques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Fitting &amp; Matching</dc:title>
  <dc:creator>Rob</dc:creator>
  <cp:lastModifiedBy>Rob Fergus</cp:lastModifiedBy>
  <cp:revision>12</cp:revision>
  <dcterms:created xsi:type="dcterms:W3CDTF">2011-02-14T03:52:10Z</dcterms:created>
  <dcterms:modified xsi:type="dcterms:W3CDTF">2016-09-23T14:43:50Z</dcterms:modified>
</cp:coreProperties>
</file>