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1" r:id="rId1"/>
    <p:sldMasterId id="2147483668" r:id="rId2"/>
  </p:sldMasterIdLst>
  <p:notesMasterIdLst>
    <p:notesMasterId r:id="rId16"/>
  </p:notesMasterIdLst>
  <p:sldIdLst>
    <p:sldId id="662" r:id="rId3"/>
    <p:sldId id="307" r:id="rId4"/>
    <p:sldId id="362" r:id="rId5"/>
    <p:sldId id="652" r:id="rId6"/>
    <p:sldId id="663" r:id="rId7"/>
    <p:sldId id="654" r:id="rId8"/>
    <p:sldId id="658" r:id="rId9"/>
    <p:sldId id="420" r:id="rId10"/>
    <p:sldId id="422" r:id="rId11"/>
    <p:sldId id="434" r:id="rId12"/>
    <p:sldId id="435" r:id="rId13"/>
    <p:sldId id="659" r:id="rId14"/>
    <p:sldId id="661" r:id="rId15"/>
  </p:sldIdLst>
  <p:sldSz cx="9144000" cy="5143500" type="screen16x9"/>
  <p:notesSz cx="7315200" cy="9601200"/>
  <p:defaultTextStyle>
    <a:defPPr>
      <a:defRPr lang="en-US"/>
    </a:defPPr>
    <a:lvl1pPr marL="0" algn="l" defTabSz="342900" rtl="0" eaLnBrk="1" latinLnBrk="0" hangingPunct="1">
      <a:defRPr sz="1400" kern="1200">
        <a:solidFill>
          <a:schemeClr val="tx1"/>
        </a:solidFill>
        <a:latin typeface="+mn-lt"/>
        <a:ea typeface="+mn-ea"/>
        <a:cs typeface="+mn-cs"/>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1620">
          <p15:clr>
            <a:srgbClr val="A4A3A4"/>
          </p15:clr>
        </p15:guide>
        <p15:guide id="4"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E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36" autoAdjust="0"/>
    <p:restoredTop sz="94627" autoAdjust="0"/>
  </p:normalViewPr>
  <p:slideViewPr>
    <p:cSldViewPr snapToGrid="0">
      <p:cViewPr>
        <p:scale>
          <a:sx n="105" d="100"/>
          <a:sy n="105" d="100"/>
        </p:scale>
        <p:origin x="1304" y="400"/>
      </p:cViewPr>
      <p:guideLst>
        <p:guide orient="horz" pos="2160"/>
        <p:guide pos="3840"/>
        <p:guide orient="horz" pos="1620"/>
        <p:guide pos="2880"/>
      </p:guideLst>
    </p:cSldViewPr>
  </p:slideViewPr>
  <p:notesTextViewPr>
    <p:cViewPr>
      <p:scale>
        <a:sx n="1" d="1"/>
        <a:sy n="1" d="1"/>
      </p:scale>
      <p:origin x="0" y="0"/>
    </p:cViewPr>
  </p:notesTextViewPr>
  <p:sorterViewPr>
    <p:cViewPr>
      <p:scale>
        <a:sx n="100" d="100"/>
        <a:sy n="100" d="100"/>
      </p:scale>
      <p:origin x="0" y="600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B7D6DDD3-D7E9-488B-B626-1E8285E424D8}" type="datetimeFigureOut">
              <a:rPr lang="en-US" smtClean="0"/>
              <a:t>4/18/19</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65CF6084-2C3C-4FE7-B181-D16A3429058A}" type="slidenum">
              <a:rPr lang="en-US" smtClean="0"/>
              <a:t>‹#›</a:t>
            </a:fld>
            <a:endParaRPr lang="en-US" dirty="0"/>
          </a:p>
        </p:txBody>
      </p:sp>
    </p:spTree>
    <p:extLst>
      <p:ext uri="{BB962C8B-B14F-4D97-AF65-F5344CB8AC3E}">
        <p14:creationId xmlns:p14="http://schemas.microsoft.com/office/powerpoint/2010/main" val="3435425230"/>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Great</a:t>
            </a:r>
            <a:r>
              <a:rPr lang="en-US" baseline="0" dirty="0"/>
              <a:t> interest in accelerating deep learning training/inference in hardware. Goal: higher efficiency; perf/Watt compared to CPU/GPU. Systolic array </a:t>
            </a:r>
            <a:r>
              <a:rPr lang="en-US" baseline="0" dirty="0" err="1"/>
              <a:t>archs</a:t>
            </a:r>
            <a:r>
              <a:rPr lang="en-US" baseline="0" dirty="0"/>
              <a:t>., first proposed in the 80s for fast and efficient matrix </a:t>
            </a:r>
            <a:r>
              <a:rPr lang="en-US" baseline="0" dirty="0" err="1"/>
              <a:t>mults</a:t>
            </a:r>
            <a:r>
              <a:rPr lang="en-US" baseline="0" dirty="0"/>
              <a:t> making a comeback; example Google TPU uses a systolic array with ~65000 multiply-and-accumulate </a:t>
            </a:r>
            <a:r>
              <a:rPr lang="en-US" baseline="0" dirty="0" err="1"/>
              <a:t>untis</a:t>
            </a:r>
            <a:r>
              <a:rPr lang="en-US" baseline="0" dirty="0"/>
              <a:t>. 30x-100x more TOPS/Watt than GPU (although some GPU vendors have predictably pushed back)…At any rate, great interest in industry/academia on hardware for ML, &gt;60 startups</a:t>
            </a:r>
          </a:p>
          <a:p>
            <a:endParaRPr lang="en-US" dirty="0"/>
          </a:p>
        </p:txBody>
      </p:sp>
      <p:sp>
        <p:nvSpPr>
          <p:cNvPr id="4" name="Slide Number Placeholder 3"/>
          <p:cNvSpPr>
            <a:spLocks noGrp="1"/>
          </p:cNvSpPr>
          <p:nvPr>
            <p:ph type="sldNum" sz="quarter" idx="10"/>
          </p:nvPr>
        </p:nvSpPr>
        <p:spPr/>
        <p:txBody>
          <a:bodyPr/>
          <a:lstStyle/>
          <a:p>
            <a:fld id="{65CF6084-2C3C-4FE7-B181-D16A3429058A}" type="slidenum">
              <a:rPr lang="en-US" smtClean="0"/>
              <a:t>1</a:t>
            </a:fld>
            <a:endParaRPr lang="en-US" dirty="0"/>
          </a:p>
        </p:txBody>
      </p:sp>
    </p:spTree>
    <p:extLst>
      <p:ext uri="{BB962C8B-B14F-4D97-AF65-F5344CB8AC3E}">
        <p14:creationId xmlns:p14="http://schemas.microsoft.com/office/powerpoint/2010/main" val="769402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Great</a:t>
            </a:r>
            <a:r>
              <a:rPr lang="en-US" baseline="0" dirty="0"/>
              <a:t> interest in accelerating deep learning training/inference in hardware. Goal: higher efficiency; perf/Watt compared to CPU/GPU. Systolic array </a:t>
            </a:r>
            <a:r>
              <a:rPr lang="en-US" baseline="0" dirty="0" err="1"/>
              <a:t>archs</a:t>
            </a:r>
            <a:r>
              <a:rPr lang="en-US" baseline="0" dirty="0"/>
              <a:t>., first proposed in the 80s for fast and efficient matrix </a:t>
            </a:r>
            <a:r>
              <a:rPr lang="en-US" baseline="0" dirty="0" err="1"/>
              <a:t>mults</a:t>
            </a:r>
            <a:r>
              <a:rPr lang="en-US" baseline="0" dirty="0"/>
              <a:t> making a comeback; example Google TPU uses a systolic array with ~65000 multiply-and-accumulate </a:t>
            </a:r>
            <a:r>
              <a:rPr lang="en-US" baseline="0" dirty="0" err="1"/>
              <a:t>untis</a:t>
            </a:r>
            <a:r>
              <a:rPr lang="en-US" baseline="0" dirty="0"/>
              <a:t>. 30x-100x more TOPS/Watt than GPU (although some GPU vendors have predictably pushed back)…At any rate, great interest in industry/academia on hardware for ML, &gt;60 startups</a:t>
            </a:r>
          </a:p>
          <a:p>
            <a:endParaRPr lang="en-US" dirty="0"/>
          </a:p>
        </p:txBody>
      </p:sp>
      <p:sp>
        <p:nvSpPr>
          <p:cNvPr id="4" name="Slide Number Placeholder 3"/>
          <p:cNvSpPr>
            <a:spLocks noGrp="1"/>
          </p:cNvSpPr>
          <p:nvPr>
            <p:ph type="sldNum" sz="quarter" idx="10"/>
          </p:nvPr>
        </p:nvSpPr>
        <p:spPr/>
        <p:txBody>
          <a:bodyPr/>
          <a:lstStyle/>
          <a:p>
            <a:fld id="{65CF6084-2C3C-4FE7-B181-D16A3429058A}" type="slidenum">
              <a:rPr lang="en-US" smtClean="0"/>
              <a:t>8</a:t>
            </a:fld>
            <a:endParaRPr lang="en-US" dirty="0"/>
          </a:p>
        </p:txBody>
      </p:sp>
    </p:spTree>
    <p:extLst>
      <p:ext uri="{BB962C8B-B14F-4D97-AF65-F5344CB8AC3E}">
        <p14:creationId xmlns:p14="http://schemas.microsoft.com/office/powerpoint/2010/main" val="203532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a:t>
            </a:r>
            <a:r>
              <a:rPr lang="en-US" baseline="0" dirty="0"/>
              <a:t> we make the TPU more energy efficient by reducing its power </a:t>
            </a:r>
            <a:r>
              <a:rPr lang="en-US" baseline="0" dirty="0" err="1"/>
              <a:t>consumpition</a:t>
            </a:r>
            <a:r>
              <a:rPr lang="en-US" baseline="0" dirty="0"/>
              <a:t> without impacting performance. One way to do so is </a:t>
            </a:r>
            <a:r>
              <a:rPr lang="en-US" baseline="0" dirty="0" err="1"/>
              <a:t>undervolting</a:t>
            </a:r>
            <a:r>
              <a:rPr lang="en-US" baseline="0" dirty="0"/>
              <a:t> a chip; this results in quadratic reduction in energy/power. In return, the logic runs slower and sometimes incurs timing faults (or timing errors); i.e., the outputs of some MAC operations might be incorrect. There is a belief that deep nets are resilient to fault computations: can we just ignore these errors? No. Turns out that does not work because timing errors frequently corrupt MSBs of the MAC output.</a:t>
            </a:r>
            <a:endParaRPr lang="en-US" dirty="0"/>
          </a:p>
        </p:txBody>
      </p:sp>
      <p:sp>
        <p:nvSpPr>
          <p:cNvPr id="4" name="Slide Number Placeholder 3"/>
          <p:cNvSpPr>
            <a:spLocks noGrp="1"/>
          </p:cNvSpPr>
          <p:nvPr>
            <p:ph type="sldNum" sz="quarter" idx="10"/>
          </p:nvPr>
        </p:nvSpPr>
        <p:spPr/>
        <p:txBody>
          <a:bodyPr/>
          <a:lstStyle/>
          <a:p>
            <a:fld id="{65CF6084-2C3C-4FE7-B181-D16A3429058A}" type="slidenum">
              <a:rPr lang="en-US" smtClean="0"/>
              <a:t>9</a:t>
            </a:fld>
            <a:endParaRPr lang="en-US" dirty="0"/>
          </a:p>
        </p:txBody>
      </p:sp>
    </p:spTree>
    <p:extLst>
      <p:ext uri="{BB962C8B-B14F-4D97-AF65-F5344CB8AC3E}">
        <p14:creationId xmlns:p14="http://schemas.microsoft.com/office/powerpoint/2010/main" val="1951663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Instead</a:t>
            </a:r>
            <a:r>
              <a:rPr lang="en-US" baseline="0" dirty="0"/>
              <a:t> we propose </a:t>
            </a:r>
            <a:r>
              <a:rPr lang="en-US" baseline="0" dirty="0" err="1"/>
              <a:t>ThunderVolt</a:t>
            </a:r>
            <a:r>
              <a:rPr lang="en-US" baseline="0" dirty="0"/>
              <a:t>. Basic idea, when a timing error occurs, “drop” the subsequent MAC op and steal its clock to complete the erroneous MAC op correctly. Equivalent to setting weights of MAC ops that follow an erroneous MAC to zero. Why would we expect this to work? DNNs are trained to begin with using dropout/</a:t>
            </a:r>
            <a:r>
              <a:rPr lang="en-US" baseline="0" dirty="0" err="1"/>
              <a:t>dropconnect</a:t>
            </a:r>
            <a:r>
              <a:rPr lang="en-US" baseline="0" dirty="0"/>
              <a:t> where weights are randomly set to zero. Better to drop a12*w12 rather than sacrificing the entire correct column computation up to then (especially because the delta is large). Application like data centers. Speech recognition.</a:t>
            </a:r>
          </a:p>
          <a:p>
            <a:endParaRPr lang="en-US" dirty="0"/>
          </a:p>
        </p:txBody>
      </p:sp>
      <p:sp>
        <p:nvSpPr>
          <p:cNvPr id="4" name="Slide Number Placeholder 3"/>
          <p:cNvSpPr>
            <a:spLocks noGrp="1"/>
          </p:cNvSpPr>
          <p:nvPr>
            <p:ph type="sldNum" sz="quarter" idx="10"/>
          </p:nvPr>
        </p:nvSpPr>
        <p:spPr/>
        <p:txBody>
          <a:bodyPr/>
          <a:lstStyle/>
          <a:p>
            <a:fld id="{65CF6084-2C3C-4FE7-B181-D16A3429058A}" type="slidenum">
              <a:rPr lang="en-US" smtClean="0"/>
              <a:t>10</a:t>
            </a:fld>
            <a:endParaRPr lang="en-US" dirty="0"/>
          </a:p>
        </p:txBody>
      </p:sp>
    </p:spTree>
    <p:extLst>
      <p:ext uri="{BB962C8B-B14F-4D97-AF65-F5344CB8AC3E}">
        <p14:creationId xmlns:p14="http://schemas.microsoft.com/office/powerpoint/2010/main" val="2534021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Great</a:t>
            </a:r>
            <a:r>
              <a:rPr lang="en-US" baseline="0" dirty="0"/>
              <a:t> interest in accelerating deep learning training/inference in hardware. Goal: higher efficiency; perf/Watt compared to CPU/GPU. Systolic array </a:t>
            </a:r>
            <a:r>
              <a:rPr lang="en-US" baseline="0" dirty="0" err="1"/>
              <a:t>archs</a:t>
            </a:r>
            <a:r>
              <a:rPr lang="en-US" baseline="0" dirty="0"/>
              <a:t>., first proposed in the 80s for fast and efficient matrix </a:t>
            </a:r>
            <a:r>
              <a:rPr lang="en-US" baseline="0" dirty="0" err="1"/>
              <a:t>mults</a:t>
            </a:r>
            <a:r>
              <a:rPr lang="en-US" baseline="0" dirty="0"/>
              <a:t> making a comeback; example Google TPU uses a systolic array with ~65000 multiply-and-accumulate </a:t>
            </a:r>
            <a:r>
              <a:rPr lang="en-US" baseline="0" dirty="0" err="1"/>
              <a:t>untis</a:t>
            </a:r>
            <a:r>
              <a:rPr lang="en-US" baseline="0" dirty="0"/>
              <a:t>. 30x-100x more TOPS/Watt than GPU (although some GPU vendors have predictably pushed back)…At any rate, great interest in industry/academia on hardware for ML, &gt;60 startups</a:t>
            </a:r>
          </a:p>
          <a:p>
            <a:endParaRPr lang="en-US" dirty="0"/>
          </a:p>
        </p:txBody>
      </p:sp>
      <p:sp>
        <p:nvSpPr>
          <p:cNvPr id="4" name="Slide Number Placeholder 3"/>
          <p:cNvSpPr>
            <a:spLocks noGrp="1"/>
          </p:cNvSpPr>
          <p:nvPr>
            <p:ph type="sldNum" sz="quarter" idx="10"/>
          </p:nvPr>
        </p:nvSpPr>
        <p:spPr/>
        <p:txBody>
          <a:bodyPr/>
          <a:lstStyle/>
          <a:p>
            <a:fld id="{65CF6084-2C3C-4FE7-B181-D16A3429058A}" type="slidenum">
              <a:rPr lang="en-US" smtClean="0"/>
              <a:t>12</a:t>
            </a:fld>
            <a:endParaRPr lang="en-US" dirty="0"/>
          </a:p>
        </p:txBody>
      </p:sp>
    </p:spTree>
    <p:extLst>
      <p:ext uri="{BB962C8B-B14F-4D97-AF65-F5344CB8AC3E}">
        <p14:creationId xmlns:p14="http://schemas.microsoft.com/office/powerpoint/2010/main" val="3569242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Great</a:t>
            </a:r>
            <a:r>
              <a:rPr lang="en-US" baseline="0" dirty="0"/>
              <a:t> interest in accelerating deep learning training/inference in hardware. Goal: higher efficiency; perf/Watt compared to CPU/GPU. Systolic array </a:t>
            </a:r>
            <a:r>
              <a:rPr lang="en-US" baseline="0" dirty="0" err="1"/>
              <a:t>archs</a:t>
            </a:r>
            <a:r>
              <a:rPr lang="en-US" baseline="0" dirty="0"/>
              <a:t>., first proposed in the 80s for fast and efficient matrix </a:t>
            </a:r>
            <a:r>
              <a:rPr lang="en-US" baseline="0" dirty="0" err="1"/>
              <a:t>mults</a:t>
            </a:r>
            <a:r>
              <a:rPr lang="en-US" baseline="0" dirty="0"/>
              <a:t> making a comeback; example Google TPU uses a systolic array with ~65000 multiply-and-accumulate </a:t>
            </a:r>
            <a:r>
              <a:rPr lang="en-US" baseline="0" dirty="0" err="1"/>
              <a:t>untis</a:t>
            </a:r>
            <a:r>
              <a:rPr lang="en-US" baseline="0" dirty="0"/>
              <a:t>. 30x-100x more TOPS/Watt than GPU (although some GPU vendors have predictably pushed back)…At any rate, great interest in industry/academia on hardware for ML, &gt;60 startups</a:t>
            </a:r>
          </a:p>
          <a:p>
            <a:endParaRPr lang="en-US" dirty="0"/>
          </a:p>
        </p:txBody>
      </p:sp>
      <p:sp>
        <p:nvSpPr>
          <p:cNvPr id="4" name="Slide Number Placeholder 3"/>
          <p:cNvSpPr>
            <a:spLocks noGrp="1"/>
          </p:cNvSpPr>
          <p:nvPr>
            <p:ph type="sldNum" sz="quarter" idx="10"/>
          </p:nvPr>
        </p:nvSpPr>
        <p:spPr/>
        <p:txBody>
          <a:bodyPr/>
          <a:lstStyle/>
          <a:p>
            <a:fld id="{65CF6084-2C3C-4FE7-B181-D16A3429058A}" type="slidenum">
              <a:rPr lang="en-US" smtClean="0"/>
              <a:t>13</a:t>
            </a:fld>
            <a:endParaRPr lang="en-US" dirty="0"/>
          </a:p>
        </p:txBody>
      </p:sp>
    </p:spTree>
    <p:extLst>
      <p:ext uri="{BB962C8B-B14F-4D97-AF65-F5344CB8AC3E}">
        <p14:creationId xmlns:p14="http://schemas.microsoft.com/office/powerpoint/2010/main" val="1639129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ext Placeholder 3"/>
          <p:cNvSpPr>
            <a:spLocks noGrp="1"/>
          </p:cNvSpPr>
          <p:nvPr>
            <p:ph type="body" sz="quarter" idx="12"/>
          </p:nvPr>
        </p:nvSpPr>
        <p:spPr>
          <a:xfrm>
            <a:off x="476720" y="1268415"/>
            <a:ext cx="3810941" cy="3131018"/>
          </a:xfrm>
          <a:prstGeom prst="rect">
            <a:avLst/>
          </a:prstGeom>
        </p:spPr>
        <p:txBody>
          <a:bodyPr vert="horz" lIns="0" tIns="0" rIns="0" bIns="0"/>
          <a:lstStyle>
            <a:lvl1pPr marL="0">
              <a:spcBef>
                <a:spcPts val="0"/>
              </a:spcBef>
              <a:defRPr sz="2800" b="1"/>
            </a:lvl1pPr>
            <a:lvl2pPr>
              <a:spcBef>
                <a:spcPts val="0"/>
              </a:spcBef>
              <a:defRPr sz="2400"/>
            </a:lvl2pPr>
            <a:lvl3pPr>
              <a:spcBef>
                <a:spcPts val="0"/>
              </a:spcBef>
              <a:defRPr sz="2600"/>
            </a:lvl3pPr>
            <a:lvl4pPr>
              <a:spcBef>
                <a:spcPts val="0"/>
              </a:spcBef>
              <a:defRPr sz="2200"/>
            </a:lvl4pPr>
            <a:lvl5pPr>
              <a:spcBef>
                <a:spcPts val="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p:cNvSpPr>
            <a:spLocks noGrp="1"/>
          </p:cNvSpPr>
          <p:nvPr>
            <p:ph idx="11"/>
          </p:nvPr>
        </p:nvSpPr>
        <p:spPr>
          <a:xfrm>
            <a:off x="4405877" y="171841"/>
            <a:ext cx="4480560" cy="4430902"/>
          </a:xfrm>
          <a:prstGeom prst="rect">
            <a:avLst/>
          </a:prstGeom>
        </p:spPr>
        <p:txBody>
          <a:bodyPr vert="horz" lIns="0" tIns="0" rIns="0" bIns="0" rtlCol="0" anchor="ctr" anchorCtr="0">
            <a:normAutofit/>
          </a:bodyPr>
          <a:lstStyle>
            <a:lvl1pPr algn="ctr">
              <a:defRPr sz="2250" b="1">
                <a:solidFill>
                  <a:schemeClr val="tx1"/>
                </a:solidFill>
              </a:defRPr>
            </a:lvl1pPr>
            <a:lvl2pPr marL="0" indent="0">
              <a:spcBef>
                <a:spcPts val="0"/>
              </a:spcBef>
              <a:buNone/>
              <a:defRPr>
                <a:solidFill>
                  <a:srgbClr val="FFFFFF"/>
                </a:solidFill>
              </a:defRPr>
            </a:lvl2pPr>
          </a:lstStyle>
          <a:p>
            <a:pPr lvl="0"/>
            <a:r>
              <a:rPr lang="en-US"/>
              <a:t>Click to edit Master text styles</a:t>
            </a:r>
          </a:p>
        </p:txBody>
      </p:sp>
      <p:sp>
        <p:nvSpPr>
          <p:cNvPr id="4" name="Title 3">
            <a:extLst>
              <a:ext uri="{FF2B5EF4-FFF2-40B4-BE49-F238E27FC236}">
                <a16:creationId xmlns:a16="http://schemas.microsoft.com/office/drawing/2014/main" id="{1178579E-471C-434B-9873-3A6DA8C125B5}"/>
              </a:ext>
            </a:extLst>
          </p:cNvPr>
          <p:cNvSpPr>
            <a:spLocks noGrp="1"/>
          </p:cNvSpPr>
          <p:nvPr>
            <p:ph type="title"/>
          </p:nvPr>
        </p:nvSpPr>
        <p:spPr>
          <a:xfrm>
            <a:off x="713081" y="12700"/>
            <a:ext cx="7886700" cy="993775"/>
          </a:xfrm>
          <a:prstGeom prst="rect">
            <a:avLst/>
          </a:prstGeom>
        </p:spPr>
        <p:txBody>
          <a:bodyPr/>
          <a:lstStyle>
            <a:lvl1pPr>
              <a:defRPr sz="3600" b="1">
                <a:solidFill>
                  <a:srgbClr val="57068C"/>
                </a:solidFill>
              </a:defRPr>
            </a:lvl1pPr>
          </a:lstStyle>
          <a:p>
            <a:r>
              <a:rPr lang="en-US" dirty="0"/>
              <a:t>Click to edit Master title style</a:t>
            </a:r>
          </a:p>
        </p:txBody>
      </p:sp>
    </p:spTree>
    <p:extLst>
      <p:ext uri="{BB962C8B-B14F-4D97-AF65-F5344CB8AC3E}">
        <p14:creationId xmlns:p14="http://schemas.microsoft.com/office/powerpoint/2010/main" val="523921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66751" y="0"/>
            <a:ext cx="7886700" cy="993775"/>
          </a:xfrm>
          <a:prstGeom prst="rect">
            <a:avLst/>
          </a:prstGeom>
        </p:spPr>
        <p:txBody>
          <a:bodyPr/>
          <a:lstStyle>
            <a:lvl1pPr>
              <a:defRPr sz="3600" b="1">
                <a:solidFill>
                  <a:srgbClr val="57068C"/>
                </a:solidFill>
              </a:defRPr>
            </a:lvl1pPr>
          </a:lstStyle>
          <a:p>
            <a:r>
              <a:rPr lang="en-US" dirty="0"/>
              <a:t>Click to edit Master title style</a:t>
            </a:r>
          </a:p>
        </p:txBody>
      </p:sp>
      <p:sp>
        <p:nvSpPr>
          <p:cNvPr id="11" name="TextBox 10"/>
          <p:cNvSpPr txBox="1"/>
          <p:nvPr userDrawn="1"/>
        </p:nvSpPr>
        <p:spPr>
          <a:xfrm>
            <a:off x="-4840" y="4837946"/>
            <a:ext cx="5314951" cy="300082"/>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Arial" panose="020B0604020202020204" pitchFamily="34" charset="0"/>
                <a:ea typeface="MS PGothic" panose="020B0600070205080204" pitchFamily="34" charset="-128"/>
                <a:cs typeface="+mn-cs"/>
              </a:rPr>
              <a:t>DAC 2018</a:t>
            </a:r>
          </a:p>
        </p:txBody>
      </p:sp>
    </p:spTree>
    <p:extLst>
      <p:ext uri="{BB962C8B-B14F-4D97-AF65-F5344CB8AC3E}">
        <p14:creationId xmlns:p14="http://schemas.microsoft.com/office/powerpoint/2010/main" val="4038149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FCEDC-C37F-6345-B1A4-D415E2569AEB}"/>
              </a:ext>
            </a:extLst>
          </p:cNvPr>
          <p:cNvSpPr>
            <a:spLocks noGrp="1"/>
          </p:cNvSpPr>
          <p:nvPr>
            <p:ph type="title"/>
          </p:nvPr>
        </p:nvSpPr>
        <p:spPr>
          <a:xfrm>
            <a:off x="793750" y="0"/>
            <a:ext cx="7886700" cy="993775"/>
          </a:xfrm>
          <a:prstGeom prst="rect">
            <a:avLst/>
          </a:prstGeom>
        </p:spPr>
        <p:txBody>
          <a:bodyPr/>
          <a:lstStyle>
            <a:lvl1pPr>
              <a:defRPr sz="3600" b="1">
                <a:solidFill>
                  <a:srgbClr val="57068C"/>
                </a:solidFill>
              </a:defRPr>
            </a:lvl1pPr>
          </a:lstStyle>
          <a:p>
            <a:r>
              <a:rPr lang="en-US" dirty="0"/>
              <a:t>Click to edit Master title style</a:t>
            </a:r>
          </a:p>
        </p:txBody>
      </p:sp>
    </p:spTree>
    <p:extLst>
      <p:ext uri="{BB962C8B-B14F-4D97-AF65-F5344CB8AC3E}">
        <p14:creationId xmlns:p14="http://schemas.microsoft.com/office/powerpoint/2010/main" val="3456947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Text Placeholder 3"/>
          <p:cNvSpPr>
            <a:spLocks noGrp="1"/>
          </p:cNvSpPr>
          <p:nvPr>
            <p:ph type="body" sz="quarter" idx="12"/>
          </p:nvPr>
        </p:nvSpPr>
        <p:spPr>
          <a:xfrm>
            <a:off x="395352" y="1005577"/>
            <a:ext cx="8315553" cy="3131018"/>
          </a:xfrm>
          <a:prstGeom prst="rect">
            <a:avLst/>
          </a:prstGeom>
        </p:spPr>
        <p:txBody>
          <a:bodyPr vert="horz" lIns="0" tIns="0" rIns="0" bIns="0"/>
          <a:lstStyle>
            <a:lvl1pPr marL="0">
              <a:spcBef>
                <a:spcPts val="0"/>
              </a:spcBef>
              <a:defRPr sz="2200" b="1" baseline="0"/>
            </a:lvl1pPr>
            <a:lvl2pPr>
              <a:spcBef>
                <a:spcPts val="0"/>
              </a:spcBef>
              <a:defRPr sz="2000" baseline="0"/>
            </a:lvl2pPr>
            <a:lvl3pPr>
              <a:spcBef>
                <a:spcPts val="0"/>
              </a:spcBef>
              <a:defRPr sz="2200" baseline="0"/>
            </a:lvl3pPr>
            <a:lvl4pPr>
              <a:spcBef>
                <a:spcPts val="0"/>
              </a:spcBef>
              <a:defRPr sz="2200" baseline="0"/>
            </a:lvl4pPr>
            <a:lvl5pPr>
              <a:spcBef>
                <a:spcPts val="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4"/>
          </p:nvPr>
        </p:nvSpPr>
        <p:spPr>
          <a:xfrm>
            <a:off x="1260326" y="-9832"/>
            <a:ext cx="6585603" cy="239204"/>
          </a:xfrm>
          <a:prstGeom prst="rect">
            <a:avLst/>
          </a:prstGeom>
        </p:spPr>
        <p:txBody>
          <a:bodyPr vert="horz" lIns="0" tIns="0" rIns="0" bIns="0"/>
          <a:lstStyle>
            <a:lvl1pPr marL="0" algn="r">
              <a:spcBef>
                <a:spcPts val="0"/>
              </a:spcBef>
              <a:defRPr sz="3600" b="1" baseline="0">
                <a:solidFill>
                  <a:srgbClr val="57068C"/>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dirty="0"/>
              <a:t>Click to edit Master text styles</a:t>
            </a:r>
          </a:p>
        </p:txBody>
      </p:sp>
    </p:spTree>
    <p:extLst>
      <p:ext uri="{BB962C8B-B14F-4D97-AF65-F5344CB8AC3E}">
        <p14:creationId xmlns:p14="http://schemas.microsoft.com/office/powerpoint/2010/main" val="2344800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66751" y="0"/>
            <a:ext cx="7886700" cy="993775"/>
          </a:xfrm>
          <a:prstGeom prst="rect">
            <a:avLst/>
          </a:prstGeom>
        </p:spPr>
        <p:txBody>
          <a:bodyPr/>
          <a:lstStyle>
            <a:lvl1pPr>
              <a:defRPr sz="3600" b="1">
                <a:solidFill>
                  <a:srgbClr val="57068C"/>
                </a:solidFill>
              </a:defRPr>
            </a:lvl1pPr>
          </a:lstStyle>
          <a:p>
            <a:r>
              <a:rPr lang="en-US" dirty="0"/>
              <a:t>Click to edit Master title style</a:t>
            </a:r>
          </a:p>
        </p:txBody>
      </p:sp>
      <p:sp>
        <p:nvSpPr>
          <p:cNvPr id="11" name="TextBox 10"/>
          <p:cNvSpPr txBox="1"/>
          <p:nvPr userDrawn="1"/>
        </p:nvSpPr>
        <p:spPr>
          <a:xfrm>
            <a:off x="-4840" y="4837946"/>
            <a:ext cx="5314951" cy="300082"/>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Arial" panose="020B0604020202020204" pitchFamily="34" charset="0"/>
                <a:ea typeface="MS PGothic" panose="020B0600070205080204" pitchFamily="34" charset="-128"/>
                <a:cs typeface="+mn-cs"/>
              </a:rPr>
              <a:t>DAC 2018</a:t>
            </a:r>
          </a:p>
        </p:txBody>
      </p:sp>
    </p:spTree>
    <p:extLst>
      <p:ext uri="{BB962C8B-B14F-4D97-AF65-F5344CB8AC3E}">
        <p14:creationId xmlns:p14="http://schemas.microsoft.com/office/powerpoint/2010/main" val="3031134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FCEDC-C37F-6345-B1A4-D415E2569AEB}"/>
              </a:ext>
            </a:extLst>
          </p:cNvPr>
          <p:cNvSpPr>
            <a:spLocks noGrp="1"/>
          </p:cNvSpPr>
          <p:nvPr>
            <p:ph type="title"/>
          </p:nvPr>
        </p:nvSpPr>
        <p:spPr>
          <a:xfrm>
            <a:off x="793750" y="0"/>
            <a:ext cx="7886700" cy="993775"/>
          </a:xfrm>
          <a:prstGeom prst="rect">
            <a:avLst/>
          </a:prstGeom>
        </p:spPr>
        <p:txBody>
          <a:bodyPr/>
          <a:lstStyle>
            <a:lvl1pPr>
              <a:defRPr sz="3600" b="1">
                <a:solidFill>
                  <a:srgbClr val="57068C"/>
                </a:solidFill>
              </a:defRPr>
            </a:lvl1pPr>
          </a:lstStyle>
          <a:p>
            <a:r>
              <a:rPr lang="en-US" dirty="0"/>
              <a:t>Click to edit Master title style</a:t>
            </a:r>
          </a:p>
        </p:txBody>
      </p:sp>
    </p:spTree>
    <p:extLst>
      <p:ext uri="{BB962C8B-B14F-4D97-AF65-F5344CB8AC3E}">
        <p14:creationId xmlns:p14="http://schemas.microsoft.com/office/powerpoint/2010/main" val="545405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8153400" cy="742950"/>
          </a:xfrm>
        </p:spPr>
        <p:txBody>
          <a:bodyPr/>
          <a:lstStyle>
            <a:lvl1pPr>
              <a:defRPr b="1"/>
            </a:lvl1pPr>
          </a:lstStyle>
          <a:p>
            <a:r>
              <a:rPr lang="en-US"/>
              <a:t>Click to edit Master title style</a:t>
            </a:r>
            <a:endParaRPr lang="en-US" dirty="0"/>
          </a:p>
        </p:txBody>
      </p:sp>
      <p:sp>
        <p:nvSpPr>
          <p:cNvPr id="8" name="Content Placeholder 7"/>
          <p:cNvSpPr>
            <a:spLocks noGrp="1"/>
          </p:cNvSpPr>
          <p:nvPr>
            <p:ph sz="quarter" idx="1"/>
          </p:nvPr>
        </p:nvSpPr>
        <p:spPr>
          <a:xfrm>
            <a:off x="612648" y="1200150"/>
            <a:ext cx="8153400" cy="33718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13"/>
          <p:cNvSpPr>
            <a:spLocks noGrp="1"/>
          </p:cNvSpPr>
          <p:nvPr>
            <p:ph type="dt" sz="half" idx="10"/>
          </p:nvPr>
        </p:nvSpPr>
        <p:spPr>
          <a:xfrm>
            <a:off x="6084168" y="4869657"/>
            <a:ext cx="2667000" cy="273844"/>
          </a:xfrm>
        </p:spPr>
        <p:txBody>
          <a:bodyPr/>
          <a:lstStyle>
            <a:lvl1pPr>
              <a:defRPr sz="1425" smtClean="0">
                <a:latin typeface="+mn-lt"/>
              </a:defRPr>
            </a:lvl1pPr>
          </a:lstStyle>
          <a:p>
            <a:pPr algn="r"/>
            <a:endParaRPr lang="en-US" dirty="0"/>
          </a:p>
        </p:txBody>
      </p:sp>
      <p:sp>
        <p:nvSpPr>
          <p:cNvPr id="5" name="Footer Placeholder 2"/>
          <p:cNvSpPr>
            <a:spLocks noGrp="1"/>
          </p:cNvSpPr>
          <p:nvPr>
            <p:ph type="ftr" sz="quarter" idx="11"/>
          </p:nvPr>
        </p:nvSpPr>
        <p:spPr>
          <a:xfrm>
            <a:off x="611570" y="4869657"/>
            <a:ext cx="5421313" cy="273844"/>
          </a:xfrm>
        </p:spPr>
        <p:txBody>
          <a:bodyPr/>
          <a:lstStyle>
            <a:lvl1pPr>
              <a:defRPr sz="1425">
                <a:latin typeface="+mn-lt"/>
              </a:defRPr>
            </a:lvl1pPr>
          </a:lstStyle>
          <a:p>
            <a:pPr algn="l">
              <a:defRPr/>
            </a:pPr>
            <a:endParaRPr lang="en-US" dirty="0"/>
          </a:p>
        </p:txBody>
      </p:sp>
    </p:spTree>
    <p:extLst>
      <p:ext uri="{BB962C8B-B14F-4D97-AF65-F5344CB8AC3E}">
        <p14:creationId xmlns:p14="http://schemas.microsoft.com/office/powerpoint/2010/main" val="1866048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竖排标题和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9455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960426" cy="742950"/>
          </a:xfrm>
        </p:spPr>
        <p:txBody>
          <a:bodyPr/>
          <a:lstStyle>
            <a:lvl1pPr>
              <a:defRPr sz="3300" b="1"/>
            </a:lvl1pPr>
          </a:lstStyle>
          <a:p>
            <a:r>
              <a:rPr lang="en-US" dirty="0"/>
              <a:t>Click to edit Master title style</a:t>
            </a:r>
          </a:p>
        </p:txBody>
      </p:sp>
      <p:sp>
        <p:nvSpPr>
          <p:cNvPr id="4" name="Date Placeholder 13"/>
          <p:cNvSpPr>
            <a:spLocks noGrp="1"/>
          </p:cNvSpPr>
          <p:nvPr>
            <p:ph type="dt" sz="half" idx="10"/>
          </p:nvPr>
        </p:nvSpPr>
        <p:spPr>
          <a:xfrm>
            <a:off x="-1946317" y="4847886"/>
            <a:ext cx="3892633" cy="202406"/>
          </a:xfrm>
        </p:spPr>
        <p:txBody>
          <a:bodyPr/>
          <a:lstStyle>
            <a:lvl1pPr>
              <a:defRPr sz="1425" smtClean="0">
                <a:latin typeface="+mn-lt"/>
              </a:defRPr>
            </a:lvl1pPr>
          </a:lstStyle>
          <a:p>
            <a:pPr algn="r"/>
            <a:endParaRPr lang="en-US" dirty="0"/>
          </a:p>
        </p:txBody>
      </p:sp>
      <p:sp>
        <p:nvSpPr>
          <p:cNvPr id="6" name="Slide Number Placeholder 6">
            <a:extLst>
              <a:ext uri="{FF2B5EF4-FFF2-40B4-BE49-F238E27FC236}">
                <a16:creationId xmlns:a16="http://schemas.microsoft.com/office/drawing/2014/main" id="{B5AF6A98-B63E-4A4A-979A-04A4D12354BF}"/>
              </a:ext>
            </a:extLst>
          </p:cNvPr>
          <p:cNvSpPr>
            <a:spLocks noGrp="1"/>
          </p:cNvSpPr>
          <p:nvPr>
            <p:ph type="sldNum" sz="quarter" idx="4294967295"/>
          </p:nvPr>
        </p:nvSpPr>
        <p:spPr>
          <a:xfrm>
            <a:off x="8629650" y="4847886"/>
            <a:ext cx="514350" cy="210738"/>
          </a:xfrm>
          <a:prstGeom prst="rect">
            <a:avLst/>
          </a:prstGeom>
        </p:spPr>
        <p:txBody>
          <a:bodyPr>
            <a:noAutofit/>
          </a:bodyPr>
          <a:lstStyle>
            <a:lvl1pPr>
              <a:defRPr sz="1350" baseline="0"/>
            </a:lvl1pPr>
          </a:lstStyle>
          <a:p>
            <a:fld id="{EEE27BF2-9C52-4C1B-9142-B4F1BB9821FE}" type="slidenum">
              <a:rPr lang="en-US" smtClean="0"/>
              <a:pPr/>
              <a:t>‹#›</a:t>
            </a:fld>
            <a:endParaRPr lang="en-US" dirty="0"/>
          </a:p>
        </p:txBody>
      </p:sp>
      <p:sp>
        <p:nvSpPr>
          <p:cNvPr id="7" name="Text Placeholder 12">
            <a:extLst>
              <a:ext uri="{FF2B5EF4-FFF2-40B4-BE49-F238E27FC236}">
                <a16:creationId xmlns:a16="http://schemas.microsoft.com/office/drawing/2014/main" id="{B866E9C7-FEA5-A844-AD12-211811F49389}"/>
              </a:ext>
            </a:extLst>
          </p:cNvPr>
          <p:cNvSpPr>
            <a:spLocks noGrp="1"/>
          </p:cNvSpPr>
          <p:nvPr>
            <p:ph idx="1" hasCustomPrompt="1"/>
          </p:nvPr>
        </p:nvSpPr>
        <p:spPr bwMode="auto">
          <a:xfrm>
            <a:off x="612775" y="1200151"/>
            <a:ext cx="8153400" cy="3394472"/>
          </a:xfrm>
          <a:prstGeom prst="rect">
            <a:avLst/>
          </a:prstGeom>
          <a:noFill/>
          <a:ln w="9525">
            <a:noFill/>
            <a:miter lim="800000"/>
            <a:headEnd/>
            <a:tailEnd/>
          </a:ln>
        </p:spPr>
        <p:txBody>
          <a:bodyPr vert="horz" wrap="square" lIns="91426" tIns="45718" rIns="91426" bIns="4571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a:t>
            </a:r>
            <a:r>
              <a:rPr lang="en-US" dirty="0" err="1"/>
              <a:t>levelxs</a:t>
            </a:r>
            <a:endParaRPr lang="en-US" dirty="0"/>
          </a:p>
        </p:txBody>
      </p:sp>
    </p:spTree>
    <p:extLst>
      <p:ext uri="{BB962C8B-B14F-4D97-AF65-F5344CB8AC3E}">
        <p14:creationId xmlns:p14="http://schemas.microsoft.com/office/powerpoint/2010/main" val="3085579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ext Placeholder 3"/>
          <p:cNvSpPr>
            <a:spLocks noGrp="1"/>
          </p:cNvSpPr>
          <p:nvPr>
            <p:ph type="body" sz="quarter" idx="12"/>
          </p:nvPr>
        </p:nvSpPr>
        <p:spPr>
          <a:xfrm>
            <a:off x="476720" y="1268415"/>
            <a:ext cx="3810941" cy="3131018"/>
          </a:xfrm>
          <a:prstGeom prst="rect">
            <a:avLst/>
          </a:prstGeom>
        </p:spPr>
        <p:txBody>
          <a:bodyPr vert="horz" lIns="0" tIns="0" rIns="0" bIns="0"/>
          <a:lstStyle>
            <a:lvl1pPr marL="0">
              <a:spcBef>
                <a:spcPts val="0"/>
              </a:spcBef>
              <a:defRPr sz="2800" b="1"/>
            </a:lvl1pPr>
            <a:lvl2pPr>
              <a:spcBef>
                <a:spcPts val="0"/>
              </a:spcBef>
              <a:defRPr sz="2400"/>
            </a:lvl2pPr>
            <a:lvl3pPr>
              <a:spcBef>
                <a:spcPts val="0"/>
              </a:spcBef>
              <a:defRPr sz="2600"/>
            </a:lvl3pPr>
            <a:lvl4pPr>
              <a:spcBef>
                <a:spcPts val="0"/>
              </a:spcBef>
              <a:defRPr sz="2200"/>
            </a:lvl4pPr>
            <a:lvl5pPr>
              <a:spcBef>
                <a:spcPts val="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p:cNvSpPr>
            <a:spLocks noGrp="1"/>
          </p:cNvSpPr>
          <p:nvPr>
            <p:ph idx="11"/>
          </p:nvPr>
        </p:nvSpPr>
        <p:spPr>
          <a:xfrm>
            <a:off x="4405877" y="171841"/>
            <a:ext cx="4480560" cy="4430902"/>
          </a:xfrm>
          <a:prstGeom prst="rect">
            <a:avLst/>
          </a:prstGeom>
        </p:spPr>
        <p:txBody>
          <a:bodyPr vert="horz" lIns="0" tIns="0" rIns="0" bIns="0" rtlCol="0" anchor="ctr" anchorCtr="0">
            <a:normAutofit/>
          </a:bodyPr>
          <a:lstStyle>
            <a:lvl1pPr algn="ctr">
              <a:defRPr sz="2250" b="1">
                <a:solidFill>
                  <a:schemeClr val="tx1"/>
                </a:solidFill>
              </a:defRPr>
            </a:lvl1pPr>
            <a:lvl2pPr marL="0" indent="0">
              <a:spcBef>
                <a:spcPts val="0"/>
              </a:spcBef>
              <a:buNone/>
              <a:defRPr>
                <a:solidFill>
                  <a:srgbClr val="FFFFFF"/>
                </a:solidFill>
              </a:defRPr>
            </a:lvl2pPr>
          </a:lstStyle>
          <a:p>
            <a:pPr lvl="0"/>
            <a:r>
              <a:rPr lang="en-US"/>
              <a:t>Click to edit Master text styles</a:t>
            </a:r>
          </a:p>
        </p:txBody>
      </p:sp>
      <p:sp>
        <p:nvSpPr>
          <p:cNvPr id="4" name="Title 3">
            <a:extLst>
              <a:ext uri="{FF2B5EF4-FFF2-40B4-BE49-F238E27FC236}">
                <a16:creationId xmlns:a16="http://schemas.microsoft.com/office/drawing/2014/main" id="{1178579E-471C-434B-9873-3A6DA8C125B5}"/>
              </a:ext>
            </a:extLst>
          </p:cNvPr>
          <p:cNvSpPr>
            <a:spLocks noGrp="1"/>
          </p:cNvSpPr>
          <p:nvPr>
            <p:ph type="title"/>
          </p:nvPr>
        </p:nvSpPr>
        <p:spPr>
          <a:xfrm>
            <a:off x="713081" y="12700"/>
            <a:ext cx="7886700" cy="993775"/>
          </a:xfrm>
          <a:prstGeom prst="rect">
            <a:avLst/>
          </a:prstGeom>
        </p:spPr>
        <p:txBody>
          <a:bodyPr/>
          <a:lstStyle>
            <a:lvl1pPr>
              <a:defRPr sz="3600" b="1">
                <a:solidFill>
                  <a:srgbClr val="57068C"/>
                </a:solidFill>
              </a:defRPr>
            </a:lvl1pPr>
          </a:lstStyle>
          <a:p>
            <a:r>
              <a:rPr lang="en-US" dirty="0"/>
              <a:t>Click to edit Master title style</a:t>
            </a:r>
          </a:p>
        </p:txBody>
      </p:sp>
    </p:spTree>
    <p:extLst>
      <p:ext uri="{BB962C8B-B14F-4D97-AF65-F5344CB8AC3E}">
        <p14:creationId xmlns:p14="http://schemas.microsoft.com/office/powerpoint/2010/main" val="728508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Text Placeholder 3"/>
          <p:cNvSpPr>
            <a:spLocks noGrp="1"/>
          </p:cNvSpPr>
          <p:nvPr>
            <p:ph type="body" sz="quarter" idx="12"/>
          </p:nvPr>
        </p:nvSpPr>
        <p:spPr>
          <a:xfrm>
            <a:off x="395352" y="1005577"/>
            <a:ext cx="8315553" cy="3131018"/>
          </a:xfrm>
          <a:prstGeom prst="rect">
            <a:avLst/>
          </a:prstGeom>
        </p:spPr>
        <p:txBody>
          <a:bodyPr vert="horz" lIns="0" tIns="0" rIns="0" bIns="0"/>
          <a:lstStyle>
            <a:lvl1pPr marL="0">
              <a:spcBef>
                <a:spcPts val="0"/>
              </a:spcBef>
              <a:defRPr sz="2200" b="1" baseline="0"/>
            </a:lvl1pPr>
            <a:lvl2pPr>
              <a:spcBef>
                <a:spcPts val="0"/>
              </a:spcBef>
              <a:defRPr sz="2000" baseline="0"/>
            </a:lvl2pPr>
            <a:lvl3pPr>
              <a:spcBef>
                <a:spcPts val="0"/>
              </a:spcBef>
              <a:defRPr sz="2200" baseline="0"/>
            </a:lvl3pPr>
            <a:lvl4pPr>
              <a:spcBef>
                <a:spcPts val="0"/>
              </a:spcBef>
              <a:defRPr sz="2200" baseline="0"/>
            </a:lvl4pPr>
            <a:lvl5pPr>
              <a:spcBef>
                <a:spcPts val="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4"/>
          </p:nvPr>
        </p:nvSpPr>
        <p:spPr>
          <a:xfrm>
            <a:off x="1260326" y="-9832"/>
            <a:ext cx="6585603" cy="239204"/>
          </a:xfrm>
          <a:prstGeom prst="rect">
            <a:avLst/>
          </a:prstGeom>
        </p:spPr>
        <p:txBody>
          <a:bodyPr vert="horz" lIns="0" tIns="0" rIns="0" bIns="0"/>
          <a:lstStyle>
            <a:lvl1pPr marL="0" algn="r">
              <a:spcBef>
                <a:spcPts val="0"/>
              </a:spcBef>
              <a:defRPr sz="3600" b="1" baseline="0">
                <a:solidFill>
                  <a:srgbClr val="57068C"/>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dirty="0"/>
              <a:t>Click to edit Master text styles</a:t>
            </a:r>
          </a:p>
        </p:txBody>
      </p:sp>
    </p:spTree>
    <p:extLst>
      <p:ext uri="{BB962C8B-B14F-4D97-AF65-F5344CB8AC3E}">
        <p14:creationId xmlns:p14="http://schemas.microsoft.com/office/powerpoint/2010/main" val="809319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nyu_white.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30191" y="234950"/>
            <a:ext cx="6731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552" y="4843063"/>
            <a:ext cx="9153525" cy="300599"/>
          </a:xfrm>
          <a:prstGeom prst="rect">
            <a:avLst/>
          </a:prstGeom>
          <a:solidFill>
            <a:srgbClr val="57068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41611128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73" r:id="rId5"/>
    <p:sldLayoutId id="2147483674" r:id="rId6"/>
    <p:sldLayoutId id="2147483675" r:id="rId7"/>
  </p:sldLayoutIdLst>
  <p:hf hdr="0" ftr="0"/>
  <p:txStyles>
    <p:titleStyle>
      <a:lvl1pPr algn="ctr" defTabSz="342892" rtl="0" eaLnBrk="0" fontAlgn="base" hangingPunct="0">
        <a:spcBef>
          <a:spcPct val="0"/>
        </a:spcBef>
        <a:spcAft>
          <a:spcPct val="0"/>
        </a:spcAft>
        <a:defRPr sz="3300" kern="1200">
          <a:solidFill>
            <a:schemeClr val="tx1"/>
          </a:solidFill>
          <a:latin typeface="+mj-lt"/>
          <a:ea typeface="MS PGothic" panose="020B0600070205080204" pitchFamily="34" charset="-128"/>
          <a:cs typeface="ＭＳ Ｐゴシック" charset="0"/>
        </a:defRPr>
      </a:lvl1pPr>
      <a:lvl2pPr algn="ctr" defTabSz="342892" rtl="0" eaLnBrk="0" fontAlgn="base" hangingPunct="0">
        <a:spcBef>
          <a:spcPct val="0"/>
        </a:spcBef>
        <a:spcAft>
          <a:spcPct val="0"/>
        </a:spcAft>
        <a:defRPr sz="3300">
          <a:solidFill>
            <a:schemeClr val="tx1"/>
          </a:solidFill>
          <a:latin typeface="Arial" charset="0"/>
          <a:ea typeface="MS PGothic" panose="020B0600070205080204" pitchFamily="34" charset="-128"/>
          <a:cs typeface="ＭＳ Ｐゴシック" charset="0"/>
        </a:defRPr>
      </a:lvl2pPr>
      <a:lvl3pPr algn="ctr" defTabSz="342892" rtl="0" eaLnBrk="0" fontAlgn="base" hangingPunct="0">
        <a:spcBef>
          <a:spcPct val="0"/>
        </a:spcBef>
        <a:spcAft>
          <a:spcPct val="0"/>
        </a:spcAft>
        <a:defRPr sz="3300">
          <a:solidFill>
            <a:schemeClr val="tx1"/>
          </a:solidFill>
          <a:latin typeface="Arial" charset="0"/>
          <a:ea typeface="MS PGothic" panose="020B0600070205080204" pitchFamily="34" charset="-128"/>
          <a:cs typeface="ＭＳ Ｐゴシック" charset="0"/>
        </a:defRPr>
      </a:lvl3pPr>
      <a:lvl4pPr algn="ctr" defTabSz="342892" rtl="0" eaLnBrk="0" fontAlgn="base" hangingPunct="0">
        <a:spcBef>
          <a:spcPct val="0"/>
        </a:spcBef>
        <a:spcAft>
          <a:spcPct val="0"/>
        </a:spcAft>
        <a:defRPr sz="3300">
          <a:solidFill>
            <a:schemeClr val="tx1"/>
          </a:solidFill>
          <a:latin typeface="Arial" charset="0"/>
          <a:ea typeface="MS PGothic" panose="020B0600070205080204" pitchFamily="34" charset="-128"/>
          <a:cs typeface="ＭＳ Ｐゴシック" charset="0"/>
        </a:defRPr>
      </a:lvl4pPr>
      <a:lvl5pPr algn="ctr" defTabSz="342892" rtl="0" eaLnBrk="0" fontAlgn="base" hangingPunct="0">
        <a:spcBef>
          <a:spcPct val="0"/>
        </a:spcBef>
        <a:spcAft>
          <a:spcPct val="0"/>
        </a:spcAft>
        <a:defRPr sz="3300">
          <a:solidFill>
            <a:schemeClr val="tx1"/>
          </a:solidFill>
          <a:latin typeface="Arial" charset="0"/>
          <a:ea typeface="MS PGothic" panose="020B0600070205080204" pitchFamily="34" charset="-128"/>
          <a:cs typeface="ＭＳ Ｐゴシック" charset="0"/>
        </a:defRPr>
      </a:lvl5pPr>
      <a:lvl6pPr marL="342892" algn="ctr" defTabSz="342892" rtl="0" eaLnBrk="1" fontAlgn="base" hangingPunct="1">
        <a:spcBef>
          <a:spcPct val="0"/>
        </a:spcBef>
        <a:spcAft>
          <a:spcPct val="0"/>
        </a:spcAft>
        <a:defRPr sz="3300">
          <a:solidFill>
            <a:schemeClr val="tx1"/>
          </a:solidFill>
          <a:latin typeface="Arial" charset="0"/>
          <a:ea typeface="ＭＳ Ｐゴシック" charset="0"/>
          <a:cs typeface="ＭＳ Ｐゴシック" charset="0"/>
        </a:defRPr>
      </a:lvl6pPr>
      <a:lvl7pPr marL="685783" algn="ctr" defTabSz="342892" rtl="0" eaLnBrk="1" fontAlgn="base" hangingPunct="1">
        <a:spcBef>
          <a:spcPct val="0"/>
        </a:spcBef>
        <a:spcAft>
          <a:spcPct val="0"/>
        </a:spcAft>
        <a:defRPr sz="3300">
          <a:solidFill>
            <a:schemeClr val="tx1"/>
          </a:solidFill>
          <a:latin typeface="Arial" charset="0"/>
          <a:ea typeface="ＭＳ Ｐゴシック" charset="0"/>
          <a:cs typeface="ＭＳ Ｐゴシック" charset="0"/>
        </a:defRPr>
      </a:lvl7pPr>
      <a:lvl8pPr marL="1028675" algn="ctr" defTabSz="342892" rtl="0" eaLnBrk="1" fontAlgn="base" hangingPunct="1">
        <a:spcBef>
          <a:spcPct val="0"/>
        </a:spcBef>
        <a:spcAft>
          <a:spcPct val="0"/>
        </a:spcAft>
        <a:defRPr sz="3300">
          <a:solidFill>
            <a:schemeClr val="tx1"/>
          </a:solidFill>
          <a:latin typeface="Arial" charset="0"/>
          <a:ea typeface="ＭＳ Ｐゴシック" charset="0"/>
          <a:cs typeface="ＭＳ Ｐゴシック" charset="0"/>
        </a:defRPr>
      </a:lvl8pPr>
      <a:lvl9pPr marL="1371566" algn="ctr" defTabSz="342892" rtl="0" eaLnBrk="1" fontAlgn="base" hangingPunct="1">
        <a:spcBef>
          <a:spcPct val="0"/>
        </a:spcBef>
        <a:spcAft>
          <a:spcPct val="0"/>
        </a:spcAft>
        <a:defRPr sz="3300">
          <a:solidFill>
            <a:schemeClr val="tx1"/>
          </a:solidFill>
          <a:latin typeface="Arial" charset="0"/>
          <a:ea typeface="ＭＳ Ｐゴシック" charset="0"/>
          <a:cs typeface="ＭＳ Ｐゴシック" charset="0"/>
        </a:defRPr>
      </a:lvl9pPr>
    </p:titleStyle>
    <p:bodyStyle>
      <a:lvl1pPr marL="257168" indent="-257168" algn="l" defTabSz="342892" rtl="0" eaLnBrk="0" fontAlgn="base" hangingPunct="0">
        <a:spcBef>
          <a:spcPct val="20000"/>
        </a:spcBef>
        <a:spcAft>
          <a:spcPct val="0"/>
        </a:spcAft>
        <a:buFont typeface="Arial" panose="020B0604020202020204" pitchFamily="34" charset="0"/>
        <a:defRPr sz="1800" kern="1200">
          <a:solidFill>
            <a:schemeClr val="tx1"/>
          </a:solidFill>
          <a:latin typeface="+mn-lt"/>
          <a:ea typeface="MS PGothic" panose="020B0600070205080204" pitchFamily="34" charset="-128"/>
          <a:cs typeface="ＭＳ Ｐゴシック" charset="0"/>
        </a:defRPr>
      </a:lvl1pPr>
      <a:lvl2pPr marL="471476" indent="-128585" algn="l" defTabSz="342892" rtl="0" eaLnBrk="0" fontAlgn="base" hangingPunct="0">
        <a:spcBef>
          <a:spcPct val="20000"/>
        </a:spcBef>
        <a:spcAft>
          <a:spcPct val="0"/>
        </a:spcAft>
        <a:buFont typeface="Arial" panose="020B0604020202020204" pitchFamily="34" charset="0"/>
        <a:buChar char="•"/>
        <a:defRPr sz="1050" kern="1200">
          <a:solidFill>
            <a:schemeClr val="tx1"/>
          </a:solidFill>
          <a:latin typeface="+mn-lt"/>
          <a:ea typeface="MS PGothic" panose="020B0600070205080204" pitchFamily="34" charset="-128"/>
          <a:cs typeface="+mn-cs"/>
        </a:defRPr>
      </a:lvl2pPr>
      <a:lvl3pPr marL="814368" indent="-128585" algn="l" defTabSz="342892" rtl="0" eaLnBrk="0" fontAlgn="base" hangingPunct="0">
        <a:spcBef>
          <a:spcPct val="20000"/>
        </a:spcBef>
        <a:spcAft>
          <a:spcPct val="0"/>
        </a:spcAft>
        <a:buFont typeface="Arial" panose="020B0604020202020204" pitchFamily="34" charset="0"/>
        <a:buChar char="•"/>
        <a:defRPr sz="1050" kern="1200">
          <a:solidFill>
            <a:schemeClr val="tx1"/>
          </a:solidFill>
          <a:latin typeface="+mn-lt"/>
          <a:ea typeface="MS PGothic" panose="020B0600070205080204" pitchFamily="34" charset="-128"/>
          <a:cs typeface="+mn-cs"/>
        </a:defRPr>
      </a:lvl3pPr>
      <a:lvl4pPr marL="1200120" indent="-171446" algn="l" defTabSz="342892" rtl="0" eaLnBrk="0" fontAlgn="base" hangingPunct="0">
        <a:spcBef>
          <a:spcPct val="20000"/>
        </a:spcBef>
        <a:spcAft>
          <a:spcPct val="0"/>
        </a:spcAft>
        <a:buFont typeface="Courier New" panose="02070309020205020404" pitchFamily="49" charset="0"/>
        <a:buChar char="o"/>
        <a:defRPr sz="1050" kern="1200">
          <a:solidFill>
            <a:schemeClr val="tx1"/>
          </a:solidFill>
          <a:latin typeface="+mn-lt"/>
          <a:ea typeface="MS PGothic" panose="020B0600070205080204" pitchFamily="34" charset="-128"/>
          <a:cs typeface="+mn-cs"/>
        </a:defRPr>
      </a:lvl4pPr>
      <a:lvl5pPr marL="1585874" indent="-214308" algn="l" defTabSz="342892" rtl="0" eaLnBrk="0" fontAlgn="base" hangingPunct="0">
        <a:spcBef>
          <a:spcPct val="20000"/>
        </a:spcBef>
        <a:spcAft>
          <a:spcPct val="0"/>
        </a:spcAft>
        <a:buFont typeface="Wingdings" panose="05000000000000000000" pitchFamily="2" charset="2"/>
        <a:buChar char="Ø"/>
        <a:defRPr sz="1050" kern="1200">
          <a:solidFill>
            <a:schemeClr val="tx1"/>
          </a:solidFill>
          <a:latin typeface="+mn-lt"/>
          <a:ea typeface="MS PGothic" panose="020B0600070205080204" pitchFamily="34" charset="-128"/>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nyu_white.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30191" y="234950"/>
            <a:ext cx="6731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552" y="4843063"/>
            <a:ext cx="9153525" cy="300599"/>
          </a:xfrm>
          <a:prstGeom prst="rect">
            <a:avLst/>
          </a:prstGeom>
          <a:solidFill>
            <a:srgbClr val="57068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497020505"/>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Lst>
  <p:hf hdr="0" ftr="0"/>
  <p:txStyles>
    <p:titleStyle>
      <a:lvl1pPr algn="ctr" defTabSz="342892" rtl="0" eaLnBrk="0" fontAlgn="base" hangingPunct="0">
        <a:spcBef>
          <a:spcPct val="0"/>
        </a:spcBef>
        <a:spcAft>
          <a:spcPct val="0"/>
        </a:spcAft>
        <a:defRPr sz="3300" kern="1200">
          <a:solidFill>
            <a:schemeClr val="tx1"/>
          </a:solidFill>
          <a:latin typeface="+mj-lt"/>
          <a:ea typeface="MS PGothic" panose="020B0600070205080204" pitchFamily="34" charset="-128"/>
          <a:cs typeface="ＭＳ Ｐゴシック" charset="0"/>
        </a:defRPr>
      </a:lvl1pPr>
      <a:lvl2pPr algn="ctr" defTabSz="342892" rtl="0" eaLnBrk="0" fontAlgn="base" hangingPunct="0">
        <a:spcBef>
          <a:spcPct val="0"/>
        </a:spcBef>
        <a:spcAft>
          <a:spcPct val="0"/>
        </a:spcAft>
        <a:defRPr sz="3300">
          <a:solidFill>
            <a:schemeClr val="tx1"/>
          </a:solidFill>
          <a:latin typeface="Arial" charset="0"/>
          <a:ea typeface="MS PGothic" panose="020B0600070205080204" pitchFamily="34" charset="-128"/>
          <a:cs typeface="ＭＳ Ｐゴシック" charset="0"/>
        </a:defRPr>
      </a:lvl2pPr>
      <a:lvl3pPr algn="ctr" defTabSz="342892" rtl="0" eaLnBrk="0" fontAlgn="base" hangingPunct="0">
        <a:spcBef>
          <a:spcPct val="0"/>
        </a:spcBef>
        <a:spcAft>
          <a:spcPct val="0"/>
        </a:spcAft>
        <a:defRPr sz="3300">
          <a:solidFill>
            <a:schemeClr val="tx1"/>
          </a:solidFill>
          <a:latin typeface="Arial" charset="0"/>
          <a:ea typeface="MS PGothic" panose="020B0600070205080204" pitchFamily="34" charset="-128"/>
          <a:cs typeface="ＭＳ Ｐゴシック" charset="0"/>
        </a:defRPr>
      </a:lvl3pPr>
      <a:lvl4pPr algn="ctr" defTabSz="342892" rtl="0" eaLnBrk="0" fontAlgn="base" hangingPunct="0">
        <a:spcBef>
          <a:spcPct val="0"/>
        </a:spcBef>
        <a:spcAft>
          <a:spcPct val="0"/>
        </a:spcAft>
        <a:defRPr sz="3300">
          <a:solidFill>
            <a:schemeClr val="tx1"/>
          </a:solidFill>
          <a:latin typeface="Arial" charset="0"/>
          <a:ea typeface="MS PGothic" panose="020B0600070205080204" pitchFamily="34" charset="-128"/>
          <a:cs typeface="ＭＳ Ｐゴシック" charset="0"/>
        </a:defRPr>
      </a:lvl4pPr>
      <a:lvl5pPr algn="ctr" defTabSz="342892" rtl="0" eaLnBrk="0" fontAlgn="base" hangingPunct="0">
        <a:spcBef>
          <a:spcPct val="0"/>
        </a:spcBef>
        <a:spcAft>
          <a:spcPct val="0"/>
        </a:spcAft>
        <a:defRPr sz="3300">
          <a:solidFill>
            <a:schemeClr val="tx1"/>
          </a:solidFill>
          <a:latin typeface="Arial" charset="0"/>
          <a:ea typeface="MS PGothic" panose="020B0600070205080204" pitchFamily="34" charset="-128"/>
          <a:cs typeface="ＭＳ Ｐゴシック" charset="0"/>
        </a:defRPr>
      </a:lvl5pPr>
      <a:lvl6pPr marL="342892" algn="ctr" defTabSz="342892" rtl="0" eaLnBrk="1" fontAlgn="base" hangingPunct="1">
        <a:spcBef>
          <a:spcPct val="0"/>
        </a:spcBef>
        <a:spcAft>
          <a:spcPct val="0"/>
        </a:spcAft>
        <a:defRPr sz="3300">
          <a:solidFill>
            <a:schemeClr val="tx1"/>
          </a:solidFill>
          <a:latin typeface="Arial" charset="0"/>
          <a:ea typeface="ＭＳ Ｐゴシック" charset="0"/>
          <a:cs typeface="ＭＳ Ｐゴシック" charset="0"/>
        </a:defRPr>
      </a:lvl6pPr>
      <a:lvl7pPr marL="685783" algn="ctr" defTabSz="342892" rtl="0" eaLnBrk="1" fontAlgn="base" hangingPunct="1">
        <a:spcBef>
          <a:spcPct val="0"/>
        </a:spcBef>
        <a:spcAft>
          <a:spcPct val="0"/>
        </a:spcAft>
        <a:defRPr sz="3300">
          <a:solidFill>
            <a:schemeClr val="tx1"/>
          </a:solidFill>
          <a:latin typeface="Arial" charset="0"/>
          <a:ea typeface="ＭＳ Ｐゴシック" charset="0"/>
          <a:cs typeface="ＭＳ Ｐゴシック" charset="0"/>
        </a:defRPr>
      </a:lvl7pPr>
      <a:lvl8pPr marL="1028675" algn="ctr" defTabSz="342892" rtl="0" eaLnBrk="1" fontAlgn="base" hangingPunct="1">
        <a:spcBef>
          <a:spcPct val="0"/>
        </a:spcBef>
        <a:spcAft>
          <a:spcPct val="0"/>
        </a:spcAft>
        <a:defRPr sz="3300">
          <a:solidFill>
            <a:schemeClr val="tx1"/>
          </a:solidFill>
          <a:latin typeface="Arial" charset="0"/>
          <a:ea typeface="ＭＳ Ｐゴシック" charset="0"/>
          <a:cs typeface="ＭＳ Ｐゴシック" charset="0"/>
        </a:defRPr>
      </a:lvl8pPr>
      <a:lvl9pPr marL="1371566" algn="ctr" defTabSz="342892" rtl="0" eaLnBrk="1" fontAlgn="base" hangingPunct="1">
        <a:spcBef>
          <a:spcPct val="0"/>
        </a:spcBef>
        <a:spcAft>
          <a:spcPct val="0"/>
        </a:spcAft>
        <a:defRPr sz="3300">
          <a:solidFill>
            <a:schemeClr val="tx1"/>
          </a:solidFill>
          <a:latin typeface="Arial" charset="0"/>
          <a:ea typeface="ＭＳ Ｐゴシック" charset="0"/>
          <a:cs typeface="ＭＳ Ｐゴシック" charset="0"/>
        </a:defRPr>
      </a:lvl9pPr>
    </p:titleStyle>
    <p:bodyStyle>
      <a:lvl1pPr marL="257168" indent="-257168" algn="l" defTabSz="342892" rtl="0" eaLnBrk="0" fontAlgn="base" hangingPunct="0">
        <a:spcBef>
          <a:spcPct val="20000"/>
        </a:spcBef>
        <a:spcAft>
          <a:spcPct val="0"/>
        </a:spcAft>
        <a:buFont typeface="Arial" panose="020B0604020202020204" pitchFamily="34" charset="0"/>
        <a:defRPr sz="1800" kern="1200">
          <a:solidFill>
            <a:schemeClr val="tx1"/>
          </a:solidFill>
          <a:latin typeface="+mn-lt"/>
          <a:ea typeface="MS PGothic" panose="020B0600070205080204" pitchFamily="34" charset="-128"/>
          <a:cs typeface="ＭＳ Ｐゴシック" charset="0"/>
        </a:defRPr>
      </a:lvl1pPr>
      <a:lvl2pPr marL="471476" indent="-128585" algn="l" defTabSz="342892" rtl="0" eaLnBrk="0" fontAlgn="base" hangingPunct="0">
        <a:spcBef>
          <a:spcPct val="20000"/>
        </a:spcBef>
        <a:spcAft>
          <a:spcPct val="0"/>
        </a:spcAft>
        <a:buFont typeface="Arial" panose="020B0604020202020204" pitchFamily="34" charset="0"/>
        <a:buChar char="•"/>
        <a:defRPr sz="1050" kern="1200">
          <a:solidFill>
            <a:schemeClr val="tx1"/>
          </a:solidFill>
          <a:latin typeface="+mn-lt"/>
          <a:ea typeface="MS PGothic" panose="020B0600070205080204" pitchFamily="34" charset="-128"/>
          <a:cs typeface="+mn-cs"/>
        </a:defRPr>
      </a:lvl2pPr>
      <a:lvl3pPr marL="814368" indent="-128585" algn="l" defTabSz="342892" rtl="0" eaLnBrk="0" fontAlgn="base" hangingPunct="0">
        <a:spcBef>
          <a:spcPct val="20000"/>
        </a:spcBef>
        <a:spcAft>
          <a:spcPct val="0"/>
        </a:spcAft>
        <a:buFont typeface="Arial" panose="020B0604020202020204" pitchFamily="34" charset="0"/>
        <a:buChar char="•"/>
        <a:defRPr sz="1050" kern="1200">
          <a:solidFill>
            <a:schemeClr val="tx1"/>
          </a:solidFill>
          <a:latin typeface="+mn-lt"/>
          <a:ea typeface="MS PGothic" panose="020B0600070205080204" pitchFamily="34" charset="-128"/>
          <a:cs typeface="+mn-cs"/>
        </a:defRPr>
      </a:lvl3pPr>
      <a:lvl4pPr marL="1200120" indent="-171446" algn="l" defTabSz="342892" rtl="0" eaLnBrk="0" fontAlgn="base" hangingPunct="0">
        <a:spcBef>
          <a:spcPct val="20000"/>
        </a:spcBef>
        <a:spcAft>
          <a:spcPct val="0"/>
        </a:spcAft>
        <a:buFont typeface="Courier New" panose="02070309020205020404" pitchFamily="49" charset="0"/>
        <a:buChar char="o"/>
        <a:defRPr sz="1050" kern="1200">
          <a:solidFill>
            <a:schemeClr val="tx1"/>
          </a:solidFill>
          <a:latin typeface="+mn-lt"/>
          <a:ea typeface="MS PGothic" panose="020B0600070205080204" pitchFamily="34" charset="-128"/>
          <a:cs typeface="+mn-cs"/>
        </a:defRPr>
      </a:lvl4pPr>
      <a:lvl5pPr marL="1585874" indent="-214308" algn="l" defTabSz="342892" rtl="0" eaLnBrk="0" fontAlgn="base" hangingPunct="0">
        <a:spcBef>
          <a:spcPct val="20000"/>
        </a:spcBef>
        <a:spcAft>
          <a:spcPct val="0"/>
        </a:spcAft>
        <a:buFont typeface="Wingdings" panose="05000000000000000000" pitchFamily="2" charset="2"/>
        <a:buChar char="Ø"/>
        <a:defRPr sz="1050" kern="1200">
          <a:solidFill>
            <a:schemeClr val="tx1"/>
          </a:solidFill>
          <a:latin typeface="+mn-lt"/>
          <a:ea typeface="MS PGothic" panose="020B0600070205080204" pitchFamily="34" charset="-128"/>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22.jp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hyperlink" Target="https://arxiv.org/abs/1902.01466" TargetMode="External"/><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arxiv.org/abs/1904.00553"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image" Target="../media/image10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160.pn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72ABBD-3202-C84D-AB42-F57A65E203CB}"/>
              </a:ext>
            </a:extLst>
          </p:cNvPr>
          <p:cNvSpPr>
            <a:spLocks noGrp="1"/>
          </p:cNvSpPr>
          <p:nvPr>
            <p:ph type="body" sz="quarter" idx="12"/>
          </p:nvPr>
        </p:nvSpPr>
        <p:spPr>
          <a:xfrm>
            <a:off x="418814" y="3936811"/>
            <a:ext cx="5291201" cy="909969"/>
          </a:xfrm>
        </p:spPr>
        <p:txBody>
          <a:bodyPr/>
          <a:lstStyle/>
          <a:p>
            <a:pPr marL="457188" lvl="1" indent="0">
              <a:buNone/>
            </a:pPr>
            <a:endParaRPr lang="en-US" dirty="0"/>
          </a:p>
          <a:p>
            <a:pPr marL="328612" indent="-342900"/>
            <a:endParaRPr lang="en-US" dirty="0"/>
          </a:p>
          <a:p>
            <a:endParaRPr lang="en-US" dirty="0"/>
          </a:p>
        </p:txBody>
      </p:sp>
      <p:sp>
        <p:nvSpPr>
          <p:cNvPr id="3" name="Text Placeholder 2">
            <a:extLst>
              <a:ext uri="{FF2B5EF4-FFF2-40B4-BE49-F238E27FC236}">
                <a16:creationId xmlns:a16="http://schemas.microsoft.com/office/drawing/2014/main" id="{5B05D5EB-E1B7-F64A-BA0A-1F14B88952DA}"/>
              </a:ext>
            </a:extLst>
          </p:cNvPr>
          <p:cNvSpPr>
            <a:spLocks noGrp="1"/>
          </p:cNvSpPr>
          <p:nvPr>
            <p:ph type="body" sz="quarter" idx="14"/>
          </p:nvPr>
        </p:nvSpPr>
        <p:spPr>
          <a:xfrm>
            <a:off x="182880" y="157399"/>
            <a:ext cx="7236823" cy="909969"/>
          </a:xfrm>
        </p:spPr>
        <p:txBody>
          <a:bodyPr/>
          <a:lstStyle/>
          <a:p>
            <a:r>
              <a:rPr lang="en-US" dirty="0"/>
              <a:t>Machine Learning: </a:t>
            </a:r>
            <a:r>
              <a:rPr lang="en-US" sz="2800" dirty="0"/>
              <a:t>Effective, Low Bandwidth, Energy-efficient, Accurate</a:t>
            </a:r>
          </a:p>
        </p:txBody>
      </p:sp>
      <p:pic>
        <p:nvPicPr>
          <p:cNvPr id="9" name="Picture 8"/>
          <p:cNvPicPr>
            <a:picLocks noChangeAspect="1"/>
          </p:cNvPicPr>
          <p:nvPr/>
        </p:nvPicPr>
        <p:blipFill>
          <a:blip r:embed="rId3"/>
          <a:stretch>
            <a:fillRect/>
          </a:stretch>
        </p:blipFill>
        <p:spPr>
          <a:xfrm>
            <a:off x="7925167" y="4607678"/>
            <a:ext cx="1231641" cy="520262"/>
          </a:xfrm>
          <a:prstGeom prst="rect">
            <a:avLst/>
          </a:prstGeom>
        </p:spPr>
      </p:pic>
      <p:sp>
        <p:nvSpPr>
          <p:cNvPr id="11" name="Text Placeholder 1">
            <a:extLst>
              <a:ext uri="{FF2B5EF4-FFF2-40B4-BE49-F238E27FC236}">
                <a16:creationId xmlns:a16="http://schemas.microsoft.com/office/drawing/2014/main" id="{1372ABBD-3202-C84D-AB42-F57A65E203CB}"/>
              </a:ext>
            </a:extLst>
          </p:cNvPr>
          <p:cNvSpPr txBox="1">
            <a:spLocks/>
          </p:cNvSpPr>
          <p:nvPr/>
        </p:nvSpPr>
        <p:spPr>
          <a:xfrm>
            <a:off x="264137" y="831536"/>
            <a:ext cx="3496452" cy="3844477"/>
          </a:xfrm>
          <a:prstGeom prst="rect">
            <a:avLst/>
          </a:prstGeom>
        </p:spPr>
        <p:txBody>
          <a:bodyPr vert="horz" lIns="0" tIns="0" rIns="0" bIns="0"/>
          <a:lstStyle>
            <a:lvl1pPr marL="0" indent="-257168" algn="l" defTabSz="342892" rtl="0" eaLnBrk="0" fontAlgn="base" hangingPunct="0">
              <a:spcBef>
                <a:spcPts val="0"/>
              </a:spcBef>
              <a:spcAft>
                <a:spcPct val="0"/>
              </a:spcAft>
              <a:buFont typeface="Arial" panose="020B0604020202020204" pitchFamily="34" charset="0"/>
              <a:defRPr sz="2200" b="1" kern="1200" baseline="0">
                <a:solidFill>
                  <a:schemeClr val="tx1"/>
                </a:solidFill>
                <a:latin typeface="+mn-lt"/>
                <a:ea typeface="MS PGothic" panose="020B0600070205080204" pitchFamily="34" charset="-128"/>
                <a:cs typeface="ＭＳ Ｐゴシック" charset="0"/>
              </a:defRPr>
            </a:lvl1pPr>
            <a:lvl2pPr marL="471476" indent="-128585" algn="l" defTabSz="342892" rtl="0" eaLnBrk="0" fontAlgn="base" hangingPunct="0">
              <a:spcBef>
                <a:spcPts val="0"/>
              </a:spcBef>
              <a:spcAft>
                <a:spcPct val="0"/>
              </a:spcAft>
              <a:buFont typeface="Arial" panose="020B0604020202020204" pitchFamily="34" charset="0"/>
              <a:buChar char="•"/>
              <a:defRPr sz="2000" kern="1200" baseline="0">
                <a:solidFill>
                  <a:schemeClr val="tx1"/>
                </a:solidFill>
                <a:latin typeface="+mn-lt"/>
                <a:ea typeface="MS PGothic" panose="020B0600070205080204" pitchFamily="34" charset="-128"/>
                <a:cs typeface="+mn-cs"/>
              </a:defRPr>
            </a:lvl2pPr>
            <a:lvl3pPr marL="814368" indent="-128585" algn="l" defTabSz="342892" rtl="0" eaLnBrk="0" fontAlgn="base" hangingPunct="0">
              <a:spcBef>
                <a:spcPts val="0"/>
              </a:spcBef>
              <a:spcAft>
                <a:spcPct val="0"/>
              </a:spcAft>
              <a:buFont typeface="Arial" panose="020B0604020202020204" pitchFamily="34" charset="0"/>
              <a:buChar char="•"/>
              <a:defRPr sz="2200" kern="1200" baseline="0">
                <a:solidFill>
                  <a:schemeClr val="tx1"/>
                </a:solidFill>
                <a:latin typeface="+mn-lt"/>
                <a:ea typeface="MS PGothic" panose="020B0600070205080204" pitchFamily="34" charset="-128"/>
                <a:cs typeface="+mn-cs"/>
              </a:defRPr>
            </a:lvl3pPr>
            <a:lvl4pPr marL="1200120" indent="-171446" algn="l" defTabSz="342892" rtl="0" eaLnBrk="0" fontAlgn="base" hangingPunct="0">
              <a:spcBef>
                <a:spcPts val="0"/>
              </a:spcBef>
              <a:spcAft>
                <a:spcPct val="0"/>
              </a:spcAft>
              <a:buFont typeface="Courier New" panose="02070309020205020404" pitchFamily="49" charset="0"/>
              <a:buChar char="o"/>
              <a:defRPr sz="2200" kern="1200" baseline="0">
                <a:solidFill>
                  <a:schemeClr val="tx1"/>
                </a:solidFill>
                <a:latin typeface="+mn-lt"/>
                <a:ea typeface="MS PGothic" panose="020B0600070205080204" pitchFamily="34" charset="-128"/>
                <a:cs typeface="+mn-cs"/>
              </a:defRPr>
            </a:lvl4pPr>
            <a:lvl5pPr marL="1585874" indent="-214308" algn="l" defTabSz="342892" rtl="0" eaLnBrk="0" fontAlgn="base" hangingPunct="0">
              <a:spcBef>
                <a:spcPts val="0"/>
              </a:spcBef>
              <a:spcAft>
                <a:spcPct val="0"/>
              </a:spcAft>
              <a:buFont typeface="Wingdings" panose="05000000000000000000" pitchFamily="2" charset="2"/>
              <a:buChar char="Ø"/>
              <a:defRPr sz="1050" kern="1200">
                <a:solidFill>
                  <a:schemeClr val="tx1"/>
                </a:solidFill>
                <a:latin typeface="+mn-lt"/>
                <a:ea typeface="MS PGothic" panose="020B0600070205080204" pitchFamily="34" charset="-128"/>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a:lstStyle>
          <a:p>
            <a:endParaRPr lang="en-US" dirty="0"/>
          </a:p>
        </p:txBody>
      </p:sp>
      <p:sp>
        <p:nvSpPr>
          <p:cNvPr id="4" name="Rectangle 3">
            <a:extLst>
              <a:ext uri="{FF2B5EF4-FFF2-40B4-BE49-F238E27FC236}">
                <a16:creationId xmlns:a16="http://schemas.microsoft.com/office/drawing/2014/main" id="{E1716A12-FFE5-CC42-AE78-68B127611A02}"/>
              </a:ext>
            </a:extLst>
          </p:cNvPr>
          <p:cNvSpPr/>
          <p:nvPr/>
        </p:nvSpPr>
        <p:spPr>
          <a:xfrm>
            <a:off x="418814" y="1283252"/>
            <a:ext cx="7749826" cy="3108543"/>
          </a:xfrm>
          <a:prstGeom prst="rect">
            <a:avLst/>
          </a:prstGeom>
        </p:spPr>
        <p:txBody>
          <a:bodyPr wrap="square">
            <a:spAutoFit/>
          </a:bodyPr>
          <a:lstStyle/>
          <a:p>
            <a:pPr marL="457200" indent="-355600">
              <a:buFont typeface="Courier New" panose="02070309020205020404" pitchFamily="49" charset="0"/>
              <a:buChar char="o"/>
            </a:pPr>
            <a:r>
              <a:rPr lang="en-US" sz="2800" dirty="0"/>
              <a:t>Yao Wang: High performance, low bandwidth video understanding on the road.</a:t>
            </a:r>
          </a:p>
          <a:p>
            <a:pPr marL="457200" indent="-355600">
              <a:buFont typeface="Courier New" panose="02070309020205020404" pitchFamily="49" charset="0"/>
              <a:buChar char="o"/>
            </a:pPr>
            <a:r>
              <a:rPr lang="en-US" sz="2800" dirty="0"/>
              <a:t>Siddharth Garg: Low energy machine learning for applications like speech recognition</a:t>
            </a:r>
          </a:p>
          <a:p>
            <a:pPr marL="457200" indent="-355600">
              <a:buFont typeface="Courier New" panose="02070309020205020404" pitchFamily="49" charset="0"/>
              <a:buChar char="o"/>
            </a:pPr>
            <a:r>
              <a:rPr lang="en-US" sz="2800" dirty="0"/>
              <a:t>Dennis </a:t>
            </a:r>
            <a:r>
              <a:rPr lang="en-US" sz="2800" dirty="0" err="1"/>
              <a:t>Shasha</a:t>
            </a:r>
            <a:r>
              <a:rPr lang="en-US" sz="2800" dirty="0"/>
              <a:t>/</a:t>
            </a:r>
            <a:r>
              <a:rPr lang="en-US" sz="2800" dirty="0" err="1"/>
              <a:t>Elza</a:t>
            </a:r>
            <a:r>
              <a:rPr lang="en-US" sz="2800" dirty="0"/>
              <a:t> </a:t>
            </a:r>
            <a:r>
              <a:rPr lang="en-US" sz="2800"/>
              <a:t>Erkip: </a:t>
            </a:r>
            <a:r>
              <a:rPr lang="en-US" sz="2800" dirty="0"/>
              <a:t>Make better decisions by sometimes refusing to predict.</a:t>
            </a:r>
            <a:endParaRPr lang="en" sz="2800" dirty="0"/>
          </a:p>
        </p:txBody>
      </p:sp>
    </p:spTree>
    <p:extLst>
      <p:ext uri="{BB962C8B-B14F-4D97-AF65-F5344CB8AC3E}">
        <p14:creationId xmlns:p14="http://schemas.microsoft.com/office/powerpoint/2010/main" val="2924385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58B90-6747-0B4A-A49F-7DC3377F1BD2}"/>
              </a:ext>
            </a:extLst>
          </p:cNvPr>
          <p:cNvSpPr>
            <a:spLocks noGrp="1"/>
          </p:cNvSpPr>
          <p:nvPr>
            <p:ph type="title"/>
          </p:nvPr>
        </p:nvSpPr>
        <p:spPr>
          <a:xfrm>
            <a:off x="499088" y="33766"/>
            <a:ext cx="7886700" cy="993775"/>
          </a:xfrm>
        </p:spPr>
        <p:txBody>
          <a:bodyPr/>
          <a:lstStyle/>
          <a:p>
            <a:r>
              <a:rPr lang="en-US" dirty="0"/>
              <a:t>Architecting Error Resilience</a:t>
            </a:r>
            <a:endParaRPr lang="en-US" sz="3600" b="1" dirty="0"/>
          </a:p>
        </p:txBody>
      </p:sp>
      <p:grpSp>
        <p:nvGrpSpPr>
          <p:cNvPr id="68" name="Group 67">
            <a:extLst>
              <a:ext uri="{FF2B5EF4-FFF2-40B4-BE49-F238E27FC236}">
                <a16:creationId xmlns:a16="http://schemas.microsoft.com/office/drawing/2014/main" id="{F4523A82-ACC9-5B4A-8D37-18BAAD296287}"/>
              </a:ext>
            </a:extLst>
          </p:cNvPr>
          <p:cNvGrpSpPr/>
          <p:nvPr/>
        </p:nvGrpSpPr>
        <p:grpSpPr>
          <a:xfrm>
            <a:off x="4342784" y="1576721"/>
            <a:ext cx="3093522" cy="2771188"/>
            <a:chOff x="2200087" y="2167848"/>
            <a:chExt cx="3093522" cy="2771188"/>
          </a:xfrm>
        </p:grpSpPr>
        <p:sp>
          <p:nvSpPr>
            <p:cNvPr id="69" name="Rectangle 68">
              <a:extLst>
                <a:ext uri="{FF2B5EF4-FFF2-40B4-BE49-F238E27FC236}">
                  <a16:creationId xmlns:a16="http://schemas.microsoft.com/office/drawing/2014/main" id="{B63D31A8-0E92-BB49-8298-926F15385F0B}"/>
                </a:ext>
              </a:extLst>
            </p:cNvPr>
            <p:cNvSpPr>
              <a:spLocks noChangeAspect="1"/>
            </p:cNvSpPr>
            <p:nvPr/>
          </p:nvSpPr>
          <p:spPr>
            <a:xfrm>
              <a:off x="2711761" y="2167848"/>
              <a:ext cx="488657" cy="553022"/>
            </a:xfrm>
            <a:prstGeom prst="rect">
              <a:avLst/>
            </a:prstGeom>
            <a:solidFill>
              <a:schemeClr val="tx2">
                <a:lumMod val="20000"/>
                <a:lumOff val="80000"/>
              </a:schemeClr>
            </a:solidFill>
            <a:ln>
              <a:solidFill>
                <a:schemeClr val="tx2">
                  <a:lumMod val="40000"/>
                  <a:lumOff val="60000"/>
                </a:schemeClr>
              </a:solidFill>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W1</a:t>
              </a:r>
              <a:r>
                <a:rPr kumimoji="0" lang="en-US" sz="1800" b="1" i="0" u="none" strike="noStrike" kern="1200" cap="none" spc="0" normalizeH="0" baseline="0" noProof="0" dirty="0">
                  <a:ln>
                    <a:noFill/>
                  </a:ln>
                  <a:solidFill>
                    <a:prstClr val="black"/>
                  </a:solidFill>
                  <a:effectLst/>
                  <a:uLnTx/>
                  <a:uFillTx/>
                  <a:latin typeface="Arial"/>
                  <a:ea typeface="+mn-ea"/>
                  <a:cs typeface="+mn-cs"/>
                </a:rPr>
                <a:t>1</a:t>
              </a:r>
              <a:endParaRPr kumimoji="0" lang="en-US"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Rectangle 69">
              <a:extLst>
                <a:ext uri="{FF2B5EF4-FFF2-40B4-BE49-F238E27FC236}">
                  <a16:creationId xmlns:a16="http://schemas.microsoft.com/office/drawing/2014/main" id="{7E8327B4-9BD9-DC43-B1CB-C1F0C4B660B4}"/>
                </a:ext>
              </a:extLst>
            </p:cNvPr>
            <p:cNvSpPr>
              <a:spLocks noChangeAspect="1"/>
            </p:cNvSpPr>
            <p:nvPr/>
          </p:nvSpPr>
          <p:spPr>
            <a:xfrm>
              <a:off x="2711761" y="3127635"/>
              <a:ext cx="488657" cy="553022"/>
            </a:xfrm>
            <a:prstGeom prst="rect">
              <a:avLst/>
            </a:prstGeom>
            <a:solidFill>
              <a:schemeClr val="tx2">
                <a:lumMod val="20000"/>
                <a:lumOff val="80000"/>
              </a:schemeClr>
            </a:solidFill>
            <a:ln>
              <a:solidFill>
                <a:schemeClr val="tx2">
                  <a:lumMod val="40000"/>
                  <a:lumOff val="60000"/>
                </a:schemeClr>
              </a:solidFill>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W2</a:t>
              </a:r>
              <a:r>
                <a:rPr kumimoji="0" lang="en-US" sz="1800" b="1" i="0" u="none" strike="noStrike" kern="1200" cap="none" spc="0" normalizeH="0" baseline="0" noProof="0" dirty="0">
                  <a:ln>
                    <a:noFill/>
                  </a:ln>
                  <a:solidFill>
                    <a:prstClr val="black"/>
                  </a:solidFill>
                  <a:effectLst/>
                  <a:uLnTx/>
                  <a:uFillTx/>
                  <a:latin typeface="Arial"/>
                  <a:ea typeface="+mn-ea"/>
                  <a:cs typeface="+mn-cs"/>
                </a:rPr>
                <a:t>1</a:t>
              </a:r>
            </a:p>
          </p:txBody>
        </p:sp>
        <p:sp>
          <p:nvSpPr>
            <p:cNvPr id="71" name="Rectangle 70">
              <a:extLst>
                <a:ext uri="{FF2B5EF4-FFF2-40B4-BE49-F238E27FC236}">
                  <a16:creationId xmlns:a16="http://schemas.microsoft.com/office/drawing/2014/main" id="{C8ABF8A1-74C7-CB4A-92AD-6226A972060D}"/>
                </a:ext>
              </a:extLst>
            </p:cNvPr>
            <p:cNvSpPr>
              <a:spLocks noChangeAspect="1"/>
            </p:cNvSpPr>
            <p:nvPr/>
          </p:nvSpPr>
          <p:spPr>
            <a:xfrm>
              <a:off x="2711761" y="4087420"/>
              <a:ext cx="488657" cy="553022"/>
            </a:xfrm>
            <a:prstGeom prst="rect">
              <a:avLst/>
            </a:prstGeom>
            <a:solidFill>
              <a:schemeClr val="tx2">
                <a:lumMod val="20000"/>
                <a:lumOff val="80000"/>
              </a:schemeClr>
            </a:solidFill>
            <a:ln>
              <a:solidFill>
                <a:schemeClr val="tx2">
                  <a:lumMod val="40000"/>
                  <a:lumOff val="60000"/>
                </a:schemeClr>
              </a:solidFill>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W3</a:t>
              </a:r>
              <a:r>
                <a:rPr kumimoji="0" lang="en-US" sz="1800" b="1" i="0" u="none" strike="noStrike" kern="1200" cap="none" spc="0" normalizeH="0" baseline="0" noProof="0" dirty="0">
                  <a:ln>
                    <a:noFill/>
                  </a:ln>
                  <a:solidFill>
                    <a:prstClr val="black"/>
                  </a:solidFill>
                  <a:effectLst/>
                  <a:uLnTx/>
                  <a:uFillTx/>
                  <a:latin typeface="Arial"/>
                  <a:ea typeface="+mn-ea"/>
                  <a:cs typeface="+mn-cs"/>
                </a:rPr>
                <a:t>1</a:t>
              </a:r>
            </a:p>
          </p:txBody>
        </p:sp>
        <p:cxnSp>
          <p:nvCxnSpPr>
            <p:cNvPr id="72" name="Straight Arrow Connector 71">
              <a:extLst>
                <a:ext uri="{FF2B5EF4-FFF2-40B4-BE49-F238E27FC236}">
                  <a16:creationId xmlns:a16="http://schemas.microsoft.com/office/drawing/2014/main" id="{8BB7B0F3-A6E2-8B4E-B5EA-22551ED91F6F}"/>
                </a:ext>
              </a:extLst>
            </p:cNvPr>
            <p:cNvCxnSpPr>
              <a:cxnSpLocks/>
              <a:stCxn id="69" idx="2"/>
              <a:endCxn id="70" idx="0"/>
            </p:cNvCxnSpPr>
            <p:nvPr/>
          </p:nvCxnSpPr>
          <p:spPr>
            <a:xfrm>
              <a:off x="2956090" y="2720870"/>
              <a:ext cx="0" cy="40676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73" name="Straight Arrow Connector 72">
              <a:extLst>
                <a:ext uri="{FF2B5EF4-FFF2-40B4-BE49-F238E27FC236}">
                  <a16:creationId xmlns:a16="http://schemas.microsoft.com/office/drawing/2014/main" id="{75953A63-08F5-A442-8F7E-294F899513EE}"/>
                </a:ext>
              </a:extLst>
            </p:cNvPr>
            <p:cNvCxnSpPr>
              <a:cxnSpLocks/>
              <a:stCxn id="70" idx="2"/>
              <a:endCxn id="71" idx="0"/>
            </p:cNvCxnSpPr>
            <p:nvPr/>
          </p:nvCxnSpPr>
          <p:spPr>
            <a:xfrm>
              <a:off x="2956090" y="3680657"/>
              <a:ext cx="0" cy="40676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74" name="Straight Arrow Connector 73">
              <a:extLst>
                <a:ext uri="{FF2B5EF4-FFF2-40B4-BE49-F238E27FC236}">
                  <a16:creationId xmlns:a16="http://schemas.microsoft.com/office/drawing/2014/main" id="{5261252B-D3B5-7348-B768-2FF2799D3F18}"/>
                </a:ext>
              </a:extLst>
            </p:cNvPr>
            <p:cNvCxnSpPr>
              <a:cxnSpLocks/>
              <a:stCxn id="71" idx="2"/>
            </p:cNvCxnSpPr>
            <p:nvPr/>
          </p:nvCxnSpPr>
          <p:spPr>
            <a:xfrm>
              <a:off x="2956091" y="4640441"/>
              <a:ext cx="1" cy="29859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75" name="Rectangle 74">
              <a:extLst>
                <a:ext uri="{FF2B5EF4-FFF2-40B4-BE49-F238E27FC236}">
                  <a16:creationId xmlns:a16="http://schemas.microsoft.com/office/drawing/2014/main" id="{4D4E5C81-CA2B-A74E-8EED-3AD032E3095C}"/>
                </a:ext>
              </a:extLst>
            </p:cNvPr>
            <p:cNvSpPr>
              <a:spLocks noChangeAspect="1"/>
            </p:cNvSpPr>
            <p:nvPr/>
          </p:nvSpPr>
          <p:spPr>
            <a:xfrm>
              <a:off x="3736584" y="2167848"/>
              <a:ext cx="488657" cy="553022"/>
            </a:xfrm>
            <a:prstGeom prst="rect">
              <a:avLst/>
            </a:prstGeom>
            <a:solidFill>
              <a:schemeClr val="tx2">
                <a:lumMod val="20000"/>
                <a:lumOff val="80000"/>
              </a:schemeClr>
            </a:solidFill>
            <a:ln>
              <a:solidFill>
                <a:schemeClr val="tx2">
                  <a:lumMod val="40000"/>
                  <a:lumOff val="60000"/>
                </a:schemeClr>
              </a:solidFill>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W1</a:t>
              </a:r>
              <a:r>
                <a:rPr kumimoji="0" lang="en-US" sz="1800" b="1" i="0" u="none" strike="noStrike" kern="1200" cap="none" spc="0" normalizeH="0" baseline="0" noProof="0" dirty="0">
                  <a:ln>
                    <a:noFill/>
                  </a:ln>
                  <a:solidFill>
                    <a:prstClr val="black"/>
                  </a:solidFill>
                  <a:effectLst/>
                  <a:uLnTx/>
                  <a:uFillTx/>
                  <a:latin typeface="Arial"/>
                  <a:ea typeface="+mn-ea"/>
                  <a:cs typeface="+mn-cs"/>
                </a:rPr>
                <a:t>2</a:t>
              </a:r>
            </a:p>
          </p:txBody>
        </p:sp>
        <p:sp>
          <p:nvSpPr>
            <p:cNvPr id="76" name="Rectangle 75">
              <a:extLst>
                <a:ext uri="{FF2B5EF4-FFF2-40B4-BE49-F238E27FC236}">
                  <a16:creationId xmlns:a16="http://schemas.microsoft.com/office/drawing/2014/main" id="{FAF50DE5-9C8B-AC43-8B21-6B456837EE30}"/>
                </a:ext>
              </a:extLst>
            </p:cNvPr>
            <p:cNvSpPr>
              <a:spLocks noChangeAspect="1"/>
            </p:cNvSpPr>
            <p:nvPr/>
          </p:nvSpPr>
          <p:spPr>
            <a:xfrm>
              <a:off x="3735702" y="3132736"/>
              <a:ext cx="488657" cy="553022"/>
            </a:xfrm>
            <a:prstGeom prst="rect">
              <a:avLst/>
            </a:prstGeom>
            <a:solidFill>
              <a:schemeClr val="tx2">
                <a:lumMod val="20000"/>
                <a:lumOff val="80000"/>
              </a:schemeClr>
            </a:solidFill>
            <a:ln>
              <a:solidFill>
                <a:schemeClr val="tx2">
                  <a:lumMod val="40000"/>
                  <a:lumOff val="60000"/>
                </a:schemeClr>
              </a:solidFill>
            </a:ln>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W2</a:t>
              </a:r>
              <a:r>
                <a:rPr kumimoji="0" lang="en-US" sz="1800" b="1" i="0" u="none" strike="noStrike" kern="1200" cap="none" spc="0" normalizeH="0" baseline="0" noProof="0" dirty="0">
                  <a:ln>
                    <a:noFill/>
                  </a:ln>
                  <a:solidFill>
                    <a:prstClr val="black"/>
                  </a:solidFill>
                  <a:effectLst/>
                  <a:uLnTx/>
                  <a:uFillTx/>
                  <a:latin typeface="Arial"/>
                  <a:ea typeface="+mn-ea"/>
                  <a:cs typeface="+mn-cs"/>
                </a:rPr>
                <a:t>2</a:t>
              </a:r>
            </a:p>
          </p:txBody>
        </p:sp>
        <p:sp>
          <p:nvSpPr>
            <p:cNvPr id="77" name="Rectangle 76">
              <a:extLst>
                <a:ext uri="{FF2B5EF4-FFF2-40B4-BE49-F238E27FC236}">
                  <a16:creationId xmlns:a16="http://schemas.microsoft.com/office/drawing/2014/main" id="{AA1A0E7D-A569-9F4B-8791-44114499BDA1}"/>
                </a:ext>
              </a:extLst>
            </p:cNvPr>
            <p:cNvSpPr>
              <a:spLocks noChangeAspect="1"/>
            </p:cNvSpPr>
            <p:nvPr/>
          </p:nvSpPr>
          <p:spPr>
            <a:xfrm>
              <a:off x="3725542" y="4097628"/>
              <a:ext cx="488657" cy="553022"/>
            </a:xfrm>
            <a:prstGeom prst="rect">
              <a:avLst/>
            </a:prstGeom>
            <a:solidFill>
              <a:schemeClr val="tx2">
                <a:lumMod val="20000"/>
                <a:lumOff val="80000"/>
              </a:schemeClr>
            </a:solidFill>
            <a:ln>
              <a:solidFill>
                <a:schemeClr val="tx2">
                  <a:lumMod val="40000"/>
                  <a:lumOff val="60000"/>
                </a:schemeClr>
              </a:solidFill>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W3</a:t>
              </a:r>
              <a:r>
                <a:rPr kumimoji="0" lang="en-US" sz="1800" b="1" i="0" u="none" strike="noStrike" kern="1200" cap="none" spc="0" normalizeH="0" baseline="0" noProof="0" dirty="0">
                  <a:ln>
                    <a:noFill/>
                  </a:ln>
                  <a:solidFill>
                    <a:prstClr val="black"/>
                  </a:solidFill>
                  <a:effectLst/>
                  <a:uLnTx/>
                  <a:uFillTx/>
                  <a:latin typeface="Arial"/>
                  <a:ea typeface="+mn-ea"/>
                  <a:cs typeface="+mn-cs"/>
                </a:rPr>
                <a:t>2</a:t>
              </a:r>
            </a:p>
          </p:txBody>
        </p:sp>
        <p:cxnSp>
          <p:nvCxnSpPr>
            <p:cNvPr id="78" name="Straight Arrow Connector 77">
              <a:extLst>
                <a:ext uri="{FF2B5EF4-FFF2-40B4-BE49-F238E27FC236}">
                  <a16:creationId xmlns:a16="http://schemas.microsoft.com/office/drawing/2014/main" id="{79F683A1-726E-A746-929D-C84AE3B7343E}"/>
                </a:ext>
              </a:extLst>
            </p:cNvPr>
            <p:cNvCxnSpPr>
              <a:cxnSpLocks/>
              <a:stCxn id="75" idx="2"/>
              <a:endCxn id="76" idx="0"/>
            </p:cNvCxnSpPr>
            <p:nvPr/>
          </p:nvCxnSpPr>
          <p:spPr>
            <a:xfrm flipH="1">
              <a:off x="3980031" y="2720870"/>
              <a:ext cx="882" cy="41186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79" name="Straight Arrow Connector 78">
              <a:extLst>
                <a:ext uri="{FF2B5EF4-FFF2-40B4-BE49-F238E27FC236}">
                  <a16:creationId xmlns:a16="http://schemas.microsoft.com/office/drawing/2014/main" id="{2CAA2D91-24C5-384C-8F4A-02E0DF12169F}"/>
                </a:ext>
              </a:extLst>
            </p:cNvPr>
            <p:cNvCxnSpPr>
              <a:cxnSpLocks/>
              <a:stCxn id="76" idx="2"/>
              <a:endCxn id="77" idx="0"/>
            </p:cNvCxnSpPr>
            <p:nvPr/>
          </p:nvCxnSpPr>
          <p:spPr>
            <a:xfrm flipH="1">
              <a:off x="3969871" y="3685758"/>
              <a:ext cx="10160" cy="41187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0" name="Straight Arrow Connector 79">
              <a:extLst>
                <a:ext uri="{FF2B5EF4-FFF2-40B4-BE49-F238E27FC236}">
                  <a16:creationId xmlns:a16="http://schemas.microsoft.com/office/drawing/2014/main" id="{4781B42A-4BD5-7746-928F-5A97AC2C4D66}"/>
                </a:ext>
              </a:extLst>
            </p:cNvPr>
            <p:cNvCxnSpPr>
              <a:cxnSpLocks/>
              <a:stCxn id="77" idx="2"/>
            </p:cNvCxnSpPr>
            <p:nvPr/>
          </p:nvCxnSpPr>
          <p:spPr>
            <a:xfrm>
              <a:off x="3969870" y="4650650"/>
              <a:ext cx="2" cy="28838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81" name="Rectangle 80">
              <a:extLst>
                <a:ext uri="{FF2B5EF4-FFF2-40B4-BE49-F238E27FC236}">
                  <a16:creationId xmlns:a16="http://schemas.microsoft.com/office/drawing/2014/main" id="{55AD1A61-2A68-BD4D-9BA0-AF0CDF50BBD0}"/>
                </a:ext>
              </a:extLst>
            </p:cNvPr>
            <p:cNvSpPr>
              <a:spLocks noChangeAspect="1"/>
            </p:cNvSpPr>
            <p:nvPr/>
          </p:nvSpPr>
          <p:spPr>
            <a:xfrm>
              <a:off x="4804952" y="2174350"/>
              <a:ext cx="488657" cy="553022"/>
            </a:xfrm>
            <a:prstGeom prst="rect">
              <a:avLst/>
            </a:prstGeom>
            <a:solidFill>
              <a:schemeClr val="tx2">
                <a:lumMod val="20000"/>
                <a:lumOff val="80000"/>
              </a:schemeClr>
            </a:solidFill>
            <a:ln>
              <a:solidFill>
                <a:schemeClr val="tx2">
                  <a:lumMod val="40000"/>
                  <a:lumOff val="60000"/>
                </a:schemeClr>
              </a:solidFill>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W1</a:t>
              </a:r>
              <a:r>
                <a:rPr kumimoji="0" lang="en-US" sz="1800" b="1" i="0" u="none" strike="noStrike" kern="1200" cap="none" spc="0" normalizeH="0" baseline="0" noProof="0" dirty="0">
                  <a:ln>
                    <a:noFill/>
                  </a:ln>
                  <a:solidFill>
                    <a:prstClr val="black"/>
                  </a:solidFill>
                  <a:effectLst/>
                  <a:uLnTx/>
                  <a:uFillTx/>
                  <a:latin typeface="Arial"/>
                  <a:ea typeface="+mn-ea"/>
                  <a:cs typeface="+mn-cs"/>
                </a:rPr>
                <a:t>3</a:t>
              </a:r>
            </a:p>
          </p:txBody>
        </p:sp>
        <p:sp>
          <p:nvSpPr>
            <p:cNvPr id="82" name="Rectangle 81">
              <a:extLst>
                <a:ext uri="{FF2B5EF4-FFF2-40B4-BE49-F238E27FC236}">
                  <a16:creationId xmlns:a16="http://schemas.microsoft.com/office/drawing/2014/main" id="{B03505E6-2891-464A-82A2-6CEC85362792}"/>
                </a:ext>
              </a:extLst>
            </p:cNvPr>
            <p:cNvSpPr>
              <a:spLocks noChangeAspect="1"/>
            </p:cNvSpPr>
            <p:nvPr/>
          </p:nvSpPr>
          <p:spPr>
            <a:xfrm>
              <a:off x="4793910" y="3139238"/>
              <a:ext cx="488657" cy="553022"/>
            </a:xfrm>
            <a:prstGeom prst="rect">
              <a:avLst/>
            </a:prstGeom>
            <a:solidFill>
              <a:schemeClr val="tx2">
                <a:lumMod val="20000"/>
                <a:lumOff val="80000"/>
              </a:schemeClr>
            </a:solidFill>
            <a:ln>
              <a:solidFill>
                <a:schemeClr val="tx2">
                  <a:lumMod val="40000"/>
                  <a:lumOff val="60000"/>
                </a:schemeClr>
              </a:solidFill>
            </a:ln>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W2</a:t>
              </a:r>
              <a:r>
                <a:rPr kumimoji="0" lang="en-US" sz="1800" b="1" i="0" u="none" strike="noStrike" kern="1200" cap="none" spc="0" normalizeH="0" baseline="0" noProof="0" dirty="0">
                  <a:ln>
                    <a:noFill/>
                  </a:ln>
                  <a:solidFill>
                    <a:prstClr val="black"/>
                  </a:solidFill>
                  <a:effectLst/>
                  <a:uLnTx/>
                  <a:uFillTx/>
                  <a:latin typeface="Arial"/>
                  <a:ea typeface="+mn-ea"/>
                  <a:cs typeface="+mn-cs"/>
                </a:rPr>
                <a:t>3</a:t>
              </a:r>
            </a:p>
          </p:txBody>
        </p:sp>
        <p:sp>
          <p:nvSpPr>
            <p:cNvPr id="83" name="Rectangle 82">
              <a:extLst>
                <a:ext uri="{FF2B5EF4-FFF2-40B4-BE49-F238E27FC236}">
                  <a16:creationId xmlns:a16="http://schemas.microsoft.com/office/drawing/2014/main" id="{9F2AA3C6-BDB8-BC4F-ABC6-C8EF2E5E9A63}"/>
                </a:ext>
              </a:extLst>
            </p:cNvPr>
            <p:cNvSpPr>
              <a:spLocks noChangeAspect="1"/>
            </p:cNvSpPr>
            <p:nvPr/>
          </p:nvSpPr>
          <p:spPr>
            <a:xfrm>
              <a:off x="4793910" y="4104128"/>
              <a:ext cx="488657" cy="553022"/>
            </a:xfrm>
            <a:prstGeom prst="rect">
              <a:avLst/>
            </a:prstGeom>
            <a:solidFill>
              <a:schemeClr val="tx2">
                <a:lumMod val="20000"/>
                <a:lumOff val="80000"/>
              </a:schemeClr>
            </a:solidFill>
            <a:ln>
              <a:solidFill>
                <a:schemeClr val="tx2">
                  <a:lumMod val="40000"/>
                  <a:lumOff val="60000"/>
                </a:schemeClr>
              </a:solidFill>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W3</a:t>
              </a:r>
              <a:r>
                <a:rPr kumimoji="0" lang="en-US" sz="1800" b="1" i="0" u="none" strike="noStrike" kern="1200" cap="none" spc="0" normalizeH="0" baseline="0" noProof="0" dirty="0">
                  <a:ln>
                    <a:noFill/>
                  </a:ln>
                  <a:solidFill>
                    <a:prstClr val="black"/>
                  </a:solidFill>
                  <a:effectLst/>
                  <a:uLnTx/>
                  <a:uFillTx/>
                  <a:latin typeface="Arial"/>
                  <a:ea typeface="+mn-ea"/>
                  <a:cs typeface="+mn-cs"/>
                </a:rPr>
                <a:t>3</a:t>
              </a:r>
            </a:p>
          </p:txBody>
        </p:sp>
        <p:cxnSp>
          <p:nvCxnSpPr>
            <p:cNvPr id="84" name="Straight Arrow Connector 83">
              <a:extLst>
                <a:ext uri="{FF2B5EF4-FFF2-40B4-BE49-F238E27FC236}">
                  <a16:creationId xmlns:a16="http://schemas.microsoft.com/office/drawing/2014/main" id="{31D54E15-87AA-7A41-9A4B-569928FFBCE3}"/>
                </a:ext>
              </a:extLst>
            </p:cNvPr>
            <p:cNvCxnSpPr>
              <a:cxnSpLocks/>
              <a:stCxn id="81" idx="2"/>
              <a:endCxn id="82" idx="0"/>
            </p:cNvCxnSpPr>
            <p:nvPr/>
          </p:nvCxnSpPr>
          <p:spPr>
            <a:xfrm flipH="1">
              <a:off x="5038239" y="2727372"/>
              <a:ext cx="11042" cy="41186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5" name="Straight Arrow Connector 84">
              <a:extLst>
                <a:ext uri="{FF2B5EF4-FFF2-40B4-BE49-F238E27FC236}">
                  <a16:creationId xmlns:a16="http://schemas.microsoft.com/office/drawing/2014/main" id="{6459AF11-DA13-4843-8BB1-68850D0FB4D8}"/>
                </a:ext>
              </a:extLst>
            </p:cNvPr>
            <p:cNvCxnSpPr>
              <a:cxnSpLocks/>
              <a:stCxn id="82" idx="2"/>
              <a:endCxn id="83" idx="0"/>
            </p:cNvCxnSpPr>
            <p:nvPr/>
          </p:nvCxnSpPr>
          <p:spPr>
            <a:xfrm>
              <a:off x="5038239" y="3692260"/>
              <a:ext cx="0" cy="41186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6" name="Straight Arrow Connector 85">
              <a:extLst>
                <a:ext uri="{FF2B5EF4-FFF2-40B4-BE49-F238E27FC236}">
                  <a16:creationId xmlns:a16="http://schemas.microsoft.com/office/drawing/2014/main" id="{3FB08ED1-5969-BE44-A521-A864E4D99896}"/>
                </a:ext>
              </a:extLst>
            </p:cNvPr>
            <p:cNvCxnSpPr>
              <a:cxnSpLocks/>
              <a:stCxn id="83" idx="2"/>
            </p:cNvCxnSpPr>
            <p:nvPr/>
          </p:nvCxnSpPr>
          <p:spPr>
            <a:xfrm>
              <a:off x="5038238" y="4657150"/>
              <a:ext cx="2" cy="28188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7" name="Straight Arrow Connector 86">
              <a:extLst>
                <a:ext uri="{FF2B5EF4-FFF2-40B4-BE49-F238E27FC236}">
                  <a16:creationId xmlns:a16="http://schemas.microsoft.com/office/drawing/2014/main" id="{1BF0FF3E-FC4A-D543-A258-1C52219C52B2}"/>
                </a:ext>
              </a:extLst>
            </p:cNvPr>
            <p:cNvCxnSpPr>
              <a:cxnSpLocks/>
              <a:stCxn id="69" idx="3"/>
              <a:endCxn id="75" idx="1"/>
            </p:cNvCxnSpPr>
            <p:nvPr/>
          </p:nvCxnSpPr>
          <p:spPr>
            <a:xfrm>
              <a:off x="3200418" y="2444359"/>
              <a:ext cx="536166"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8" name="Straight Arrow Connector 87">
              <a:extLst>
                <a:ext uri="{FF2B5EF4-FFF2-40B4-BE49-F238E27FC236}">
                  <a16:creationId xmlns:a16="http://schemas.microsoft.com/office/drawing/2014/main" id="{2EFF4A04-BCAE-2D4E-B50B-A6272B5251C6}"/>
                </a:ext>
              </a:extLst>
            </p:cNvPr>
            <p:cNvCxnSpPr>
              <a:cxnSpLocks/>
              <a:stCxn id="70" idx="3"/>
              <a:endCxn id="76" idx="1"/>
            </p:cNvCxnSpPr>
            <p:nvPr/>
          </p:nvCxnSpPr>
          <p:spPr>
            <a:xfrm>
              <a:off x="3200418" y="3404146"/>
              <a:ext cx="535284" cy="510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9" name="Straight Arrow Connector 88">
              <a:extLst>
                <a:ext uri="{FF2B5EF4-FFF2-40B4-BE49-F238E27FC236}">
                  <a16:creationId xmlns:a16="http://schemas.microsoft.com/office/drawing/2014/main" id="{79296092-B6AD-624C-AAC8-A5586FAE2A91}"/>
                </a:ext>
              </a:extLst>
            </p:cNvPr>
            <p:cNvCxnSpPr>
              <a:cxnSpLocks/>
              <a:stCxn id="71" idx="3"/>
              <a:endCxn id="77" idx="1"/>
            </p:cNvCxnSpPr>
            <p:nvPr/>
          </p:nvCxnSpPr>
          <p:spPr>
            <a:xfrm>
              <a:off x="3200418" y="4363931"/>
              <a:ext cx="525124" cy="1020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0" name="Straight Arrow Connector 89">
              <a:extLst>
                <a:ext uri="{FF2B5EF4-FFF2-40B4-BE49-F238E27FC236}">
                  <a16:creationId xmlns:a16="http://schemas.microsoft.com/office/drawing/2014/main" id="{579E5564-0175-C545-9087-6FE628A03C6C}"/>
                </a:ext>
              </a:extLst>
            </p:cNvPr>
            <p:cNvCxnSpPr>
              <a:cxnSpLocks/>
              <a:stCxn id="75" idx="3"/>
              <a:endCxn id="81" idx="1"/>
            </p:cNvCxnSpPr>
            <p:nvPr/>
          </p:nvCxnSpPr>
          <p:spPr>
            <a:xfrm>
              <a:off x="4225241" y="2444359"/>
              <a:ext cx="579711" cy="6502"/>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1" name="Straight Arrow Connector 90">
              <a:extLst>
                <a:ext uri="{FF2B5EF4-FFF2-40B4-BE49-F238E27FC236}">
                  <a16:creationId xmlns:a16="http://schemas.microsoft.com/office/drawing/2014/main" id="{C8428503-755D-814D-859F-B13474E0ED2E}"/>
                </a:ext>
              </a:extLst>
            </p:cNvPr>
            <p:cNvCxnSpPr>
              <a:cxnSpLocks/>
              <a:stCxn id="76" idx="3"/>
              <a:endCxn id="82" idx="1"/>
            </p:cNvCxnSpPr>
            <p:nvPr/>
          </p:nvCxnSpPr>
          <p:spPr>
            <a:xfrm>
              <a:off x="4224359" y="3409247"/>
              <a:ext cx="569551" cy="6502"/>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2" name="Straight Arrow Connector 91">
              <a:extLst>
                <a:ext uri="{FF2B5EF4-FFF2-40B4-BE49-F238E27FC236}">
                  <a16:creationId xmlns:a16="http://schemas.microsoft.com/office/drawing/2014/main" id="{18B482A9-0161-9D45-B8AC-4578FDC3BA4C}"/>
                </a:ext>
              </a:extLst>
            </p:cNvPr>
            <p:cNvCxnSpPr>
              <a:cxnSpLocks/>
              <a:stCxn id="77" idx="3"/>
              <a:endCxn id="83" idx="1"/>
            </p:cNvCxnSpPr>
            <p:nvPr/>
          </p:nvCxnSpPr>
          <p:spPr>
            <a:xfrm>
              <a:off x="4214199" y="4374139"/>
              <a:ext cx="579711" cy="650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3" name="Straight Arrow Connector 92">
              <a:extLst>
                <a:ext uri="{FF2B5EF4-FFF2-40B4-BE49-F238E27FC236}">
                  <a16:creationId xmlns:a16="http://schemas.microsoft.com/office/drawing/2014/main" id="{4D4059E8-1603-654B-9073-8A95BA275756}"/>
                </a:ext>
              </a:extLst>
            </p:cNvPr>
            <p:cNvCxnSpPr>
              <a:cxnSpLocks/>
            </p:cNvCxnSpPr>
            <p:nvPr/>
          </p:nvCxnSpPr>
          <p:spPr>
            <a:xfrm>
              <a:off x="2200087" y="4358826"/>
              <a:ext cx="494645" cy="1020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4" name="Straight Arrow Connector 93">
              <a:extLst>
                <a:ext uri="{FF2B5EF4-FFF2-40B4-BE49-F238E27FC236}">
                  <a16:creationId xmlns:a16="http://schemas.microsoft.com/office/drawing/2014/main" id="{968BAC0F-5ED7-F843-BDAC-8D6B2A5E5855}"/>
                </a:ext>
              </a:extLst>
            </p:cNvPr>
            <p:cNvCxnSpPr>
              <a:cxnSpLocks/>
            </p:cNvCxnSpPr>
            <p:nvPr/>
          </p:nvCxnSpPr>
          <p:spPr>
            <a:xfrm>
              <a:off x="2200087" y="3393938"/>
              <a:ext cx="494645" cy="1020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5" name="Straight Arrow Connector 94">
              <a:extLst>
                <a:ext uri="{FF2B5EF4-FFF2-40B4-BE49-F238E27FC236}">
                  <a16:creationId xmlns:a16="http://schemas.microsoft.com/office/drawing/2014/main" id="{E4BA30A3-104C-7946-B332-C0ACE1742FBA}"/>
                </a:ext>
              </a:extLst>
            </p:cNvPr>
            <p:cNvCxnSpPr>
              <a:cxnSpLocks/>
            </p:cNvCxnSpPr>
            <p:nvPr/>
          </p:nvCxnSpPr>
          <p:spPr>
            <a:xfrm>
              <a:off x="2211595" y="2426761"/>
              <a:ext cx="494645" cy="1020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sp>
        <p:nvSpPr>
          <p:cNvPr id="103" name="Rectangle 102">
            <a:extLst>
              <a:ext uri="{FF2B5EF4-FFF2-40B4-BE49-F238E27FC236}">
                <a16:creationId xmlns:a16="http://schemas.microsoft.com/office/drawing/2014/main" id="{E9483A2F-7717-6246-AE40-C3337FEBD6B7}"/>
              </a:ext>
            </a:extLst>
          </p:cNvPr>
          <p:cNvSpPr>
            <a:spLocks noChangeAspect="1"/>
          </p:cNvSpPr>
          <p:nvPr/>
        </p:nvSpPr>
        <p:spPr>
          <a:xfrm>
            <a:off x="1623551" y="4011925"/>
            <a:ext cx="3701132" cy="308660"/>
          </a:xfrm>
          <a:prstGeom prst="rect">
            <a:avLst/>
          </a:prstGeom>
          <a:noFill/>
          <a:ln>
            <a:noFill/>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a:ea typeface="+mn-ea"/>
                <a:cs typeface="+mn-cs"/>
              </a:rPr>
              <a:t>y</a:t>
            </a:r>
            <a:r>
              <a:rPr kumimoji="0" lang="en-US" sz="2000" b="0" i="0" u="none" strike="noStrike" kern="1200" cap="none" spc="0" normalizeH="0" baseline="-25000" noProof="0" dirty="0">
                <a:ln>
                  <a:noFill/>
                </a:ln>
                <a:solidFill>
                  <a:prstClr val="black"/>
                </a:solidFill>
                <a:effectLst/>
                <a:uLnTx/>
                <a:uFillTx/>
                <a:latin typeface="Arial"/>
                <a:ea typeface="+mn-ea"/>
                <a:cs typeface="+mn-cs"/>
              </a:rPr>
              <a:t>11</a:t>
            </a:r>
            <a:r>
              <a:rPr kumimoji="0" lang="en-US" sz="2000" b="0" i="0" u="none" strike="noStrike" kern="1200" cap="none" spc="0" normalizeH="0" baseline="0" noProof="0" dirty="0">
                <a:ln>
                  <a:noFill/>
                </a:ln>
                <a:solidFill>
                  <a:prstClr val="black"/>
                </a:solidFill>
                <a:effectLst/>
                <a:uLnTx/>
                <a:uFillTx/>
                <a:latin typeface="Arial"/>
                <a:ea typeface="+mn-ea"/>
                <a:cs typeface="+mn-cs"/>
              </a:rPr>
              <a:t> = </a:t>
            </a:r>
            <a:r>
              <a:rPr kumimoji="0" lang="en-US" sz="2400" b="0" i="0" u="none" strike="noStrike" kern="1200" cap="none" spc="0" normalizeH="0" baseline="0" noProof="0" dirty="0">
                <a:ln>
                  <a:noFill/>
                </a:ln>
                <a:solidFill>
                  <a:srgbClr val="FF0000"/>
                </a:solidFill>
                <a:effectLst/>
                <a:uLnTx/>
                <a:uFillTx/>
                <a:latin typeface="Arial"/>
                <a:ea typeface="+mn-ea"/>
                <a:cs typeface="+mn-cs"/>
              </a:rPr>
              <a:t>w</a:t>
            </a:r>
            <a:r>
              <a:rPr kumimoji="0" lang="en-US" sz="1200" b="0" i="0" u="none" strike="noStrike" kern="1200" cap="none" spc="0" normalizeH="0" baseline="0" noProof="0" dirty="0">
                <a:ln>
                  <a:noFill/>
                </a:ln>
                <a:solidFill>
                  <a:srgbClr val="FF0000"/>
                </a:solidFill>
                <a:effectLst/>
                <a:uLnTx/>
                <a:uFillTx/>
                <a:latin typeface="Arial"/>
                <a:ea typeface="+mn-ea"/>
                <a:cs typeface="+mn-cs"/>
              </a:rPr>
              <a:t>31</a:t>
            </a:r>
            <a:r>
              <a:rPr kumimoji="0" lang="en-US" sz="2400" b="0" i="0" u="none" strike="noStrike" kern="1200" cap="none" spc="0" normalizeH="0" baseline="0" noProof="0" dirty="0">
                <a:ln>
                  <a:noFill/>
                </a:ln>
                <a:solidFill>
                  <a:srgbClr val="FF0000"/>
                </a:solidFill>
                <a:effectLst/>
                <a:uLnTx/>
                <a:uFillTx/>
                <a:latin typeface="Arial"/>
                <a:ea typeface="+mn-ea"/>
                <a:cs typeface="+mn-cs"/>
              </a:rPr>
              <a:t>a</a:t>
            </a:r>
            <a:r>
              <a:rPr kumimoji="0" lang="en-US" sz="1200" b="0" i="0" u="none" strike="noStrike" kern="1200" cap="none" spc="0" normalizeH="0" baseline="0" noProof="0" dirty="0">
                <a:ln>
                  <a:noFill/>
                </a:ln>
                <a:solidFill>
                  <a:srgbClr val="FF0000"/>
                </a:solidFill>
                <a:effectLst/>
                <a:uLnTx/>
                <a:uFillTx/>
                <a:latin typeface="Arial"/>
                <a:ea typeface="+mn-ea"/>
                <a:cs typeface="+mn-cs"/>
              </a:rPr>
              <a:t>13</a:t>
            </a:r>
            <a:r>
              <a:rPr kumimoji="0" lang="en-US" sz="1800" b="0" i="0" u="none" strike="noStrike" kern="1200" cap="none" spc="0" normalizeH="0" baseline="0" noProof="0" dirty="0">
                <a:ln>
                  <a:noFill/>
                </a:ln>
                <a:solidFill>
                  <a:srgbClr val="FF0000"/>
                </a:solidFill>
                <a:effectLst/>
                <a:uLnTx/>
                <a:uFillTx/>
                <a:latin typeface="Arial"/>
                <a:ea typeface="+mn-ea"/>
                <a:cs typeface="+mn-cs"/>
              </a:rPr>
              <a:t> + </a:t>
            </a:r>
            <a:r>
              <a:rPr kumimoji="0" lang="en-US" sz="2400" b="0" i="0" u="none" strike="noStrike" kern="1200" cap="none" spc="0" normalizeH="0" baseline="0" noProof="0" dirty="0">
                <a:ln>
                  <a:noFill/>
                </a:ln>
                <a:solidFill>
                  <a:srgbClr val="FF0000"/>
                </a:solidFill>
                <a:effectLst/>
                <a:uLnTx/>
                <a:uFillTx/>
                <a:latin typeface="Arial"/>
                <a:ea typeface="+mn-ea"/>
                <a:cs typeface="+mn-cs"/>
              </a:rPr>
              <a:t>0 </a:t>
            </a:r>
            <a:r>
              <a:rPr kumimoji="0" lang="en-US" sz="1800" b="0" i="0" u="none" strike="noStrike" kern="1200" cap="none" spc="0" normalizeH="0" baseline="0" noProof="0" dirty="0">
                <a:ln>
                  <a:noFill/>
                </a:ln>
                <a:solidFill>
                  <a:srgbClr val="FF0000"/>
                </a:solidFill>
                <a:effectLst/>
                <a:uLnTx/>
                <a:uFillTx/>
                <a:latin typeface="Arial"/>
                <a:ea typeface="+mn-ea"/>
                <a:cs typeface="+mn-cs"/>
              </a:rPr>
              <a:t>+</a:t>
            </a:r>
            <a:r>
              <a:rPr kumimoji="0" lang="en-US" sz="2400" b="0" i="0" u="none" strike="noStrike" kern="1200" cap="none" spc="0" normalizeH="0" baseline="0" noProof="0" dirty="0">
                <a:ln>
                  <a:noFill/>
                </a:ln>
                <a:solidFill>
                  <a:srgbClr val="FF0000"/>
                </a:solidFill>
                <a:effectLst/>
                <a:uLnTx/>
                <a:uFillTx/>
                <a:latin typeface="Arial"/>
                <a:ea typeface="+mn-ea"/>
                <a:cs typeface="+mn-cs"/>
              </a:rPr>
              <a:t>w</a:t>
            </a:r>
            <a:r>
              <a:rPr kumimoji="0" lang="en-US" sz="1200" b="0" i="0" u="none" strike="noStrike" kern="1200" cap="none" spc="0" normalizeH="0" baseline="0" noProof="0" dirty="0">
                <a:ln>
                  <a:noFill/>
                </a:ln>
                <a:solidFill>
                  <a:srgbClr val="FF0000"/>
                </a:solidFill>
                <a:effectLst/>
                <a:uLnTx/>
                <a:uFillTx/>
                <a:latin typeface="Arial"/>
                <a:ea typeface="+mn-ea"/>
                <a:cs typeface="+mn-cs"/>
              </a:rPr>
              <a:t>11</a:t>
            </a:r>
            <a:r>
              <a:rPr kumimoji="0" lang="en-US" sz="2400" b="0" i="0" u="none" strike="noStrike" kern="1200" cap="none" spc="0" normalizeH="0" baseline="0" noProof="0" dirty="0">
                <a:ln>
                  <a:noFill/>
                </a:ln>
                <a:solidFill>
                  <a:srgbClr val="FF0000"/>
                </a:solidFill>
                <a:effectLst/>
                <a:uLnTx/>
                <a:uFillTx/>
                <a:latin typeface="Arial"/>
                <a:ea typeface="+mn-ea"/>
                <a:cs typeface="+mn-cs"/>
              </a:rPr>
              <a:t>a</a:t>
            </a:r>
            <a:r>
              <a:rPr kumimoji="0" lang="en-US" sz="1200" b="0" i="0" u="none" strike="noStrike" kern="1200" cap="none" spc="0" normalizeH="0" baseline="0" noProof="0" dirty="0">
                <a:ln>
                  <a:noFill/>
                </a:ln>
                <a:solidFill>
                  <a:srgbClr val="FF0000"/>
                </a:solidFill>
                <a:effectLst/>
                <a:uLnTx/>
                <a:uFillTx/>
                <a:latin typeface="Arial"/>
                <a:ea typeface="+mn-ea"/>
                <a:cs typeface="+mn-cs"/>
              </a:rPr>
              <a:t>11</a:t>
            </a:r>
            <a:r>
              <a:rPr kumimoji="0" lang="en-US" sz="1800" b="0" i="0" u="none" strike="noStrike" kern="1200" cap="none" spc="0" normalizeH="0" baseline="0" noProof="0" dirty="0">
                <a:ln>
                  <a:noFill/>
                </a:ln>
                <a:solidFill>
                  <a:srgbClr val="FF0000"/>
                </a:solidFill>
                <a:effectLst/>
                <a:uLnTx/>
                <a:uFillTx/>
                <a:latin typeface="Arial"/>
                <a:ea typeface="+mn-ea"/>
                <a:cs typeface="+mn-cs"/>
              </a:rPr>
              <a:t> </a:t>
            </a:r>
            <a:endParaRPr kumimoji="0" lang="en-US" sz="2000" b="0" i="0" u="none" strike="noStrike" kern="1200" cap="none" spc="0" normalizeH="0" baseline="0" noProof="0" dirty="0">
              <a:ln>
                <a:noFill/>
              </a:ln>
              <a:solidFill>
                <a:srgbClr val="FF0000"/>
              </a:solidFill>
              <a:effectLst/>
              <a:uLnTx/>
              <a:uFillTx/>
              <a:latin typeface="Arial"/>
              <a:ea typeface="+mn-ea"/>
              <a:cs typeface="+mn-cs"/>
            </a:endParaRPr>
          </a:p>
        </p:txBody>
      </p:sp>
      <p:sp>
        <p:nvSpPr>
          <p:cNvPr id="104" name="Rectangle 103">
            <a:extLst>
              <a:ext uri="{FF2B5EF4-FFF2-40B4-BE49-F238E27FC236}">
                <a16:creationId xmlns:a16="http://schemas.microsoft.com/office/drawing/2014/main" id="{80840C13-67E8-6644-BA3E-1F5BBAFC4954}"/>
              </a:ext>
            </a:extLst>
          </p:cNvPr>
          <p:cNvSpPr>
            <a:spLocks noChangeAspect="1"/>
          </p:cNvSpPr>
          <p:nvPr/>
        </p:nvSpPr>
        <p:spPr>
          <a:xfrm>
            <a:off x="4475647" y="2129742"/>
            <a:ext cx="1595007" cy="308660"/>
          </a:xfrm>
          <a:prstGeom prst="rect">
            <a:avLst/>
          </a:prstGeom>
          <a:noFill/>
          <a:ln>
            <a:noFill/>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Symbol" panose="05050102010706020507" pitchFamily="18" charset="2"/>
                <a:ea typeface="+mn-ea"/>
                <a:cs typeface="+mn-cs"/>
              </a:rPr>
              <a:t>D + </a:t>
            </a:r>
            <a:r>
              <a:rPr kumimoji="0" lang="en-US" sz="2400" b="0" i="0" u="none" strike="noStrike" kern="1200" cap="none" spc="0" normalizeH="0" baseline="0" noProof="0" dirty="0">
                <a:ln>
                  <a:noFill/>
                </a:ln>
                <a:solidFill>
                  <a:srgbClr val="FF0000"/>
                </a:solidFill>
                <a:effectLst/>
                <a:uLnTx/>
                <a:uFillTx/>
                <a:latin typeface="Arial"/>
                <a:ea typeface="+mn-ea"/>
                <a:cs typeface="+mn-cs"/>
              </a:rPr>
              <a:t>w</a:t>
            </a:r>
            <a:r>
              <a:rPr kumimoji="0" lang="en-US" sz="1200" b="0" i="0" u="none" strike="noStrike" kern="1200" cap="none" spc="0" normalizeH="0" baseline="0" noProof="0" dirty="0">
                <a:ln>
                  <a:noFill/>
                </a:ln>
                <a:solidFill>
                  <a:srgbClr val="FF0000"/>
                </a:solidFill>
                <a:effectLst/>
                <a:uLnTx/>
                <a:uFillTx/>
                <a:latin typeface="Arial"/>
                <a:ea typeface="+mn-ea"/>
                <a:cs typeface="+mn-cs"/>
              </a:rPr>
              <a:t>11  </a:t>
            </a:r>
            <a:r>
              <a:rPr kumimoji="0" lang="en-US" sz="2400" b="0" i="0" u="none" strike="noStrike" kern="1200" cap="none" spc="0" normalizeH="0" baseline="0" noProof="0" dirty="0">
                <a:ln>
                  <a:noFill/>
                </a:ln>
                <a:solidFill>
                  <a:srgbClr val="FF0000"/>
                </a:solidFill>
                <a:effectLst/>
                <a:uLnTx/>
                <a:uFillTx/>
                <a:latin typeface="Arial"/>
                <a:ea typeface="+mn-ea"/>
                <a:cs typeface="+mn-cs"/>
              </a:rPr>
              <a:t>a</a:t>
            </a:r>
            <a:r>
              <a:rPr kumimoji="0" lang="en-US" sz="1200" b="0" i="0" u="none" strike="noStrike" kern="1200" cap="none" spc="0" normalizeH="0" baseline="0" noProof="0" dirty="0">
                <a:ln>
                  <a:noFill/>
                </a:ln>
                <a:solidFill>
                  <a:srgbClr val="FF0000"/>
                </a:solidFill>
                <a:effectLst/>
                <a:uLnTx/>
                <a:uFillTx/>
                <a:latin typeface="Arial"/>
                <a:ea typeface="+mn-ea"/>
                <a:cs typeface="+mn-cs"/>
              </a:rPr>
              <a:t>11</a:t>
            </a:r>
            <a:endParaRPr kumimoji="0" lang="en-US" sz="2400" b="0" i="0" u="none" strike="noStrike" kern="1200" cap="none" spc="0" normalizeH="0" baseline="0" noProof="0" dirty="0">
              <a:ln>
                <a:noFill/>
              </a:ln>
              <a:solidFill>
                <a:srgbClr val="FF0000"/>
              </a:solidFill>
              <a:effectLst/>
              <a:uLnTx/>
              <a:uFillTx/>
              <a:latin typeface="Arial"/>
              <a:ea typeface="+mn-ea"/>
              <a:cs typeface="+mn-cs"/>
            </a:endParaRPr>
          </a:p>
        </p:txBody>
      </p:sp>
      <p:sp>
        <p:nvSpPr>
          <p:cNvPr id="105" name="Rectangle 104">
            <a:extLst>
              <a:ext uri="{FF2B5EF4-FFF2-40B4-BE49-F238E27FC236}">
                <a16:creationId xmlns:a16="http://schemas.microsoft.com/office/drawing/2014/main" id="{2498DFEC-90FD-8745-B945-2D7A2B601C7F}"/>
              </a:ext>
            </a:extLst>
          </p:cNvPr>
          <p:cNvSpPr>
            <a:spLocks noChangeAspect="1"/>
          </p:cNvSpPr>
          <p:nvPr/>
        </p:nvSpPr>
        <p:spPr>
          <a:xfrm>
            <a:off x="3576441" y="3103222"/>
            <a:ext cx="2785456" cy="308660"/>
          </a:xfrm>
          <a:prstGeom prst="rect">
            <a:avLst/>
          </a:prstGeom>
          <a:noFill/>
          <a:ln>
            <a:noFill/>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defTabSz="457200" fontAlgn="base">
              <a:spcBef>
                <a:spcPct val="0"/>
              </a:spcBef>
              <a:spcAft>
                <a:spcPct val="0"/>
              </a:spcAft>
              <a:defRPr/>
            </a:pPr>
            <a:r>
              <a:rPr lang="en-US" sz="2400" dirty="0">
                <a:solidFill>
                  <a:srgbClr val="FF0000"/>
                </a:solidFill>
              </a:rPr>
              <a:t>w</a:t>
            </a:r>
            <a:r>
              <a:rPr lang="en-US" sz="1200" dirty="0">
                <a:solidFill>
                  <a:srgbClr val="FF0000"/>
                </a:solidFill>
              </a:rPr>
              <a:t>11</a:t>
            </a:r>
            <a:r>
              <a:rPr lang="en-US" sz="2400" dirty="0">
                <a:solidFill>
                  <a:srgbClr val="FF0000"/>
                </a:solidFill>
              </a:rPr>
              <a:t>a</a:t>
            </a:r>
            <a:r>
              <a:rPr lang="en-US" sz="1200" dirty="0">
                <a:solidFill>
                  <a:srgbClr val="FF0000"/>
                </a:solidFill>
              </a:rPr>
              <a:t>11</a:t>
            </a:r>
            <a:r>
              <a:rPr kumimoji="0" lang="en-US" sz="2400" b="0" i="0" u="none" strike="noStrike" kern="1200" cap="none" spc="0" normalizeH="0" baseline="0" noProof="0" dirty="0">
                <a:ln>
                  <a:noFill/>
                </a:ln>
                <a:solidFill>
                  <a:srgbClr val="FF0000"/>
                </a:solidFill>
                <a:effectLst/>
                <a:uLnTx/>
                <a:uFillTx/>
                <a:latin typeface="Arial"/>
                <a:ea typeface="+mn-ea"/>
                <a:cs typeface="+mn-cs"/>
              </a:rPr>
              <a:t>+ 0</a:t>
            </a:r>
          </a:p>
        </p:txBody>
      </p:sp>
      <p:grpSp>
        <p:nvGrpSpPr>
          <p:cNvPr id="7" name="Group 6">
            <a:extLst>
              <a:ext uri="{FF2B5EF4-FFF2-40B4-BE49-F238E27FC236}">
                <a16:creationId xmlns:a16="http://schemas.microsoft.com/office/drawing/2014/main" id="{BB086EA4-5705-9044-BCE8-CD07C0E22544}"/>
              </a:ext>
            </a:extLst>
          </p:cNvPr>
          <p:cNvGrpSpPr/>
          <p:nvPr/>
        </p:nvGrpSpPr>
        <p:grpSpPr>
          <a:xfrm>
            <a:off x="160097" y="1435059"/>
            <a:ext cx="4775981" cy="2269340"/>
            <a:chOff x="-390947" y="1822974"/>
            <a:chExt cx="4775981" cy="2269340"/>
          </a:xfrm>
          <a:noFill/>
        </p:grpSpPr>
        <p:sp>
          <p:nvSpPr>
            <p:cNvPr id="97" name="Rectangle 96">
              <a:extLst>
                <a:ext uri="{FF2B5EF4-FFF2-40B4-BE49-F238E27FC236}">
                  <a16:creationId xmlns:a16="http://schemas.microsoft.com/office/drawing/2014/main" id="{E283D189-781B-CB43-B93F-0EB3E7DC8734}"/>
                </a:ext>
              </a:extLst>
            </p:cNvPr>
            <p:cNvSpPr>
              <a:spLocks noChangeAspect="1"/>
            </p:cNvSpPr>
            <p:nvPr/>
          </p:nvSpPr>
          <p:spPr>
            <a:xfrm>
              <a:off x="3707052" y="1823214"/>
              <a:ext cx="677982" cy="308660"/>
            </a:xfrm>
            <a:prstGeom prst="rect">
              <a:avLst/>
            </a:prstGeom>
            <a:grpFill/>
            <a:ln>
              <a:noFill/>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79646">
                      <a:lumMod val="75000"/>
                    </a:srgbClr>
                  </a:solidFill>
                  <a:effectLst/>
                  <a:uLnTx/>
                  <a:uFillTx/>
                  <a:latin typeface="Arial"/>
                  <a:ea typeface="+mn-ea"/>
                  <a:cs typeface="+mn-cs"/>
                </a:rPr>
                <a:t>a</a:t>
              </a:r>
              <a:r>
                <a:rPr kumimoji="0" lang="en-US" sz="1800" b="0" i="0" u="none" strike="noStrike" kern="1200" cap="none" spc="0" normalizeH="0" baseline="0" noProof="0" dirty="0">
                  <a:ln>
                    <a:noFill/>
                  </a:ln>
                  <a:solidFill>
                    <a:srgbClr val="F79646">
                      <a:lumMod val="75000"/>
                    </a:srgbClr>
                  </a:solidFill>
                  <a:effectLst/>
                  <a:uLnTx/>
                  <a:uFillTx/>
                  <a:latin typeface="Arial"/>
                  <a:ea typeface="+mn-ea"/>
                  <a:cs typeface="+mn-cs"/>
                </a:rPr>
                <a:t>11</a:t>
              </a:r>
              <a:endParaRPr kumimoji="0" lang="en-US" sz="2000" b="0" i="0" u="none" strike="noStrike" kern="1200" cap="none" spc="0" normalizeH="0" baseline="0" noProof="0" dirty="0">
                <a:ln>
                  <a:noFill/>
                </a:ln>
                <a:solidFill>
                  <a:srgbClr val="F79646">
                    <a:lumMod val="75000"/>
                  </a:srgbClr>
                </a:solidFill>
                <a:effectLst/>
                <a:uLnTx/>
                <a:uFillTx/>
                <a:latin typeface="Arial"/>
                <a:ea typeface="+mn-ea"/>
                <a:cs typeface="+mn-cs"/>
              </a:endParaRPr>
            </a:p>
          </p:txBody>
        </p:sp>
        <p:sp>
          <p:nvSpPr>
            <p:cNvPr id="98" name="Rectangle 97">
              <a:extLst>
                <a:ext uri="{FF2B5EF4-FFF2-40B4-BE49-F238E27FC236}">
                  <a16:creationId xmlns:a16="http://schemas.microsoft.com/office/drawing/2014/main" id="{6DB31400-E3EA-0F43-9C49-986BFABAD77D}"/>
                </a:ext>
              </a:extLst>
            </p:cNvPr>
            <p:cNvSpPr>
              <a:spLocks noChangeAspect="1"/>
            </p:cNvSpPr>
            <p:nvPr/>
          </p:nvSpPr>
          <p:spPr>
            <a:xfrm>
              <a:off x="2679797" y="2812778"/>
              <a:ext cx="677982" cy="308660"/>
            </a:xfrm>
            <a:prstGeom prst="rect">
              <a:avLst/>
            </a:prstGeom>
            <a:grpFill/>
            <a:ln>
              <a:noFill/>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79646">
                      <a:lumMod val="75000"/>
                    </a:srgbClr>
                  </a:solidFill>
                  <a:effectLst/>
                  <a:uLnTx/>
                  <a:uFillTx/>
                  <a:latin typeface="Arial"/>
                  <a:ea typeface="+mn-ea"/>
                  <a:cs typeface="+mn-cs"/>
                </a:rPr>
                <a:t>a</a:t>
              </a:r>
              <a:r>
                <a:rPr kumimoji="0" lang="en-US" sz="1800" b="0" i="0" u="none" strike="noStrike" kern="1200" cap="none" spc="0" normalizeH="0" baseline="0" noProof="0" dirty="0">
                  <a:ln>
                    <a:noFill/>
                  </a:ln>
                  <a:solidFill>
                    <a:srgbClr val="F79646">
                      <a:lumMod val="75000"/>
                    </a:srgbClr>
                  </a:solidFill>
                  <a:effectLst/>
                  <a:uLnTx/>
                  <a:uFillTx/>
                  <a:latin typeface="Arial"/>
                  <a:ea typeface="+mn-ea"/>
                  <a:cs typeface="+mn-cs"/>
                </a:rPr>
                <a:t>12</a:t>
              </a:r>
              <a:endParaRPr kumimoji="0" lang="en-US" sz="2000" b="0" i="0" u="none" strike="noStrike" kern="1200" cap="none" spc="0" normalizeH="0" baseline="0" noProof="0" dirty="0">
                <a:ln>
                  <a:noFill/>
                </a:ln>
                <a:solidFill>
                  <a:srgbClr val="F79646">
                    <a:lumMod val="75000"/>
                  </a:srgbClr>
                </a:solidFill>
                <a:effectLst/>
                <a:uLnTx/>
                <a:uFillTx/>
                <a:latin typeface="Arial"/>
                <a:ea typeface="+mn-ea"/>
                <a:cs typeface="+mn-cs"/>
              </a:endParaRPr>
            </a:p>
          </p:txBody>
        </p:sp>
        <p:sp>
          <p:nvSpPr>
            <p:cNvPr id="99" name="Rectangle 98">
              <a:extLst>
                <a:ext uri="{FF2B5EF4-FFF2-40B4-BE49-F238E27FC236}">
                  <a16:creationId xmlns:a16="http://schemas.microsoft.com/office/drawing/2014/main" id="{7DF31409-DDA0-A149-BDFB-0DC8F183ADEC}"/>
                </a:ext>
              </a:extLst>
            </p:cNvPr>
            <p:cNvSpPr>
              <a:spLocks noChangeAspect="1"/>
            </p:cNvSpPr>
            <p:nvPr/>
          </p:nvSpPr>
          <p:spPr>
            <a:xfrm>
              <a:off x="1613743" y="3783654"/>
              <a:ext cx="677982" cy="308660"/>
            </a:xfrm>
            <a:prstGeom prst="rect">
              <a:avLst/>
            </a:prstGeom>
            <a:grpFill/>
            <a:ln>
              <a:noFill/>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79646">
                      <a:lumMod val="75000"/>
                    </a:srgbClr>
                  </a:solidFill>
                  <a:effectLst/>
                  <a:uLnTx/>
                  <a:uFillTx/>
                  <a:latin typeface="Arial"/>
                  <a:ea typeface="+mn-ea"/>
                  <a:cs typeface="+mn-cs"/>
                </a:rPr>
                <a:t>a</a:t>
              </a:r>
              <a:r>
                <a:rPr kumimoji="0" lang="en-US" sz="1800" b="0" i="0" u="none" strike="noStrike" kern="1200" cap="none" spc="0" normalizeH="0" baseline="0" noProof="0" dirty="0">
                  <a:ln>
                    <a:noFill/>
                  </a:ln>
                  <a:solidFill>
                    <a:srgbClr val="F79646">
                      <a:lumMod val="75000"/>
                    </a:srgbClr>
                  </a:solidFill>
                  <a:effectLst/>
                  <a:uLnTx/>
                  <a:uFillTx/>
                  <a:latin typeface="Arial"/>
                  <a:ea typeface="+mn-ea"/>
                  <a:cs typeface="+mn-cs"/>
                </a:rPr>
                <a:t>13</a:t>
              </a:r>
              <a:endParaRPr kumimoji="0" lang="en-US" sz="2000" b="0" i="0" u="none" strike="noStrike" kern="1200" cap="none" spc="0" normalizeH="0" baseline="0" noProof="0" dirty="0">
                <a:ln>
                  <a:noFill/>
                </a:ln>
                <a:solidFill>
                  <a:srgbClr val="F79646">
                    <a:lumMod val="75000"/>
                  </a:srgbClr>
                </a:solidFill>
                <a:effectLst/>
                <a:uLnTx/>
                <a:uFillTx/>
                <a:latin typeface="Arial"/>
                <a:ea typeface="+mn-ea"/>
                <a:cs typeface="+mn-cs"/>
              </a:endParaRPr>
            </a:p>
          </p:txBody>
        </p:sp>
        <p:sp>
          <p:nvSpPr>
            <p:cNvPr id="100" name="Rectangle 99">
              <a:extLst>
                <a:ext uri="{FF2B5EF4-FFF2-40B4-BE49-F238E27FC236}">
                  <a16:creationId xmlns:a16="http://schemas.microsoft.com/office/drawing/2014/main" id="{F510843E-8C6E-0644-9B57-BFB893FB3102}"/>
                </a:ext>
              </a:extLst>
            </p:cNvPr>
            <p:cNvSpPr>
              <a:spLocks noChangeAspect="1"/>
            </p:cNvSpPr>
            <p:nvPr/>
          </p:nvSpPr>
          <p:spPr>
            <a:xfrm>
              <a:off x="2685529" y="1823214"/>
              <a:ext cx="677982" cy="308660"/>
            </a:xfrm>
            <a:prstGeom prst="rect">
              <a:avLst/>
            </a:prstGeom>
            <a:grpFill/>
            <a:ln>
              <a:noFill/>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79646">
                      <a:lumMod val="75000"/>
                    </a:srgbClr>
                  </a:solidFill>
                  <a:effectLst/>
                  <a:uLnTx/>
                  <a:uFillTx/>
                  <a:latin typeface="Arial"/>
                  <a:ea typeface="+mn-ea"/>
                  <a:cs typeface="+mn-cs"/>
                </a:rPr>
                <a:t>a</a:t>
              </a:r>
              <a:r>
                <a:rPr kumimoji="0" lang="en-US" sz="1800" b="0" i="0" u="none" strike="noStrike" kern="1200" cap="none" spc="0" normalizeH="0" baseline="0" noProof="0" dirty="0">
                  <a:ln>
                    <a:noFill/>
                  </a:ln>
                  <a:solidFill>
                    <a:srgbClr val="F79646">
                      <a:lumMod val="75000"/>
                    </a:srgbClr>
                  </a:solidFill>
                  <a:effectLst/>
                  <a:uLnTx/>
                  <a:uFillTx/>
                  <a:latin typeface="Arial"/>
                  <a:ea typeface="+mn-ea"/>
                  <a:cs typeface="+mn-cs"/>
                </a:rPr>
                <a:t>21</a:t>
              </a:r>
              <a:endParaRPr kumimoji="0" lang="en-US" sz="2000" b="0" i="0" u="none" strike="noStrike" kern="1200" cap="none" spc="0" normalizeH="0" baseline="0" noProof="0" dirty="0">
                <a:ln>
                  <a:noFill/>
                </a:ln>
                <a:solidFill>
                  <a:srgbClr val="F79646">
                    <a:lumMod val="75000"/>
                  </a:srgbClr>
                </a:solidFill>
                <a:effectLst/>
                <a:uLnTx/>
                <a:uFillTx/>
                <a:latin typeface="Arial"/>
                <a:ea typeface="+mn-ea"/>
                <a:cs typeface="+mn-cs"/>
              </a:endParaRPr>
            </a:p>
          </p:txBody>
        </p:sp>
        <p:sp>
          <p:nvSpPr>
            <p:cNvPr id="101" name="Rectangle 100">
              <a:extLst>
                <a:ext uri="{FF2B5EF4-FFF2-40B4-BE49-F238E27FC236}">
                  <a16:creationId xmlns:a16="http://schemas.microsoft.com/office/drawing/2014/main" id="{10545B49-B028-4A4C-91A7-619484DD5DE6}"/>
                </a:ext>
              </a:extLst>
            </p:cNvPr>
            <p:cNvSpPr>
              <a:spLocks noChangeAspect="1"/>
            </p:cNvSpPr>
            <p:nvPr/>
          </p:nvSpPr>
          <p:spPr>
            <a:xfrm>
              <a:off x="1602674" y="1822974"/>
              <a:ext cx="677982" cy="308660"/>
            </a:xfrm>
            <a:prstGeom prst="rect">
              <a:avLst/>
            </a:prstGeom>
            <a:grpFill/>
            <a:ln>
              <a:noFill/>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79646">
                      <a:lumMod val="75000"/>
                    </a:srgbClr>
                  </a:solidFill>
                  <a:effectLst/>
                  <a:uLnTx/>
                  <a:uFillTx/>
                  <a:latin typeface="Arial"/>
                  <a:ea typeface="+mn-ea"/>
                  <a:cs typeface="+mn-cs"/>
                </a:rPr>
                <a:t>a</a:t>
              </a:r>
              <a:r>
                <a:rPr kumimoji="0" lang="en-US" sz="1800" b="0" i="0" u="none" strike="noStrike" kern="1200" cap="none" spc="0" normalizeH="0" baseline="0" noProof="0" dirty="0">
                  <a:ln>
                    <a:noFill/>
                  </a:ln>
                  <a:solidFill>
                    <a:srgbClr val="F79646">
                      <a:lumMod val="75000"/>
                    </a:srgbClr>
                  </a:solidFill>
                  <a:effectLst/>
                  <a:uLnTx/>
                  <a:uFillTx/>
                  <a:latin typeface="Arial"/>
                  <a:ea typeface="+mn-ea"/>
                  <a:cs typeface="+mn-cs"/>
                </a:rPr>
                <a:t>31</a:t>
              </a:r>
              <a:endParaRPr kumimoji="0" lang="en-US" sz="2000" b="0" i="0" u="none" strike="noStrike" kern="1200" cap="none" spc="0" normalizeH="0" baseline="0" noProof="0" dirty="0">
                <a:ln>
                  <a:noFill/>
                </a:ln>
                <a:solidFill>
                  <a:srgbClr val="F79646">
                    <a:lumMod val="75000"/>
                  </a:srgbClr>
                </a:solidFill>
                <a:effectLst/>
                <a:uLnTx/>
                <a:uFillTx/>
                <a:latin typeface="Arial"/>
                <a:ea typeface="+mn-ea"/>
                <a:cs typeface="+mn-cs"/>
              </a:endParaRPr>
            </a:p>
          </p:txBody>
        </p:sp>
        <p:sp>
          <p:nvSpPr>
            <p:cNvPr id="102" name="Rectangle 101">
              <a:extLst>
                <a:ext uri="{FF2B5EF4-FFF2-40B4-BE49-F238E27FC236}">
                  <a16:creationId xmlns:a16="http://schemas.microsoft.com/office/drawing/2014/main" id="{44195B14-085E-C740-87F8-5506C170F60B}"/>
                </a:ext>
              </a:extLst>
            </p:cNvPr>
            <p:cNvSpPr>
              <a:spLocks noChangeAspect="1"/>
            </p:cNvSpPr>
            <p:nvPr/>
          </p:nvSpPr>
          <p:spPr>
            <a:xfrm>
              <a:off x="1602674" y="2802720"/>
              <a:ext cx="677982" cy="308660"/>
            </a:xfrm>
            <a:prstGeom prst="rect">
              <a:avLst/>
            </a:prstGeom>
            <a:grpFill/>
            <a:ln>
              <a:noFill/>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79646">
                      <a:lumMod val="75000"/>
                    </a:srgbClr>
                  </a:solidFill>
                  <a:effectLst/>
                  <a:uLnTx/>
                  <a:uFillTx/>
                  <a:latin typeface="Arial"/>
                  <a:ea typeface="+mn-ea"/>
                  <a:cs typeface="+mn-cs"/>
                </a:rPr>
                <a:t>a</a:t>
              </a:r>
              <a:r>
                <a:rPr kumimoji="0" lang="en-US" sz="1800" b="0" i="0" u="none" strike="noStrike" kern="1200" cap="none" spc="0" normalizeH="0" baseline="0" noProof="0" dirty="0">
                  <a:ln>
                    <a:noFill/>
                  </a:ln>
                  <a:solidFill>
                    <a:srgbClr val="F79646">
                      <a:lumMod val="75000"/>
                    </a:srgbClr>
                  </a:solidFill>
                  <a:effectLst/>
                  <a:uLnTx/>
                  <a:uFillTx/>
                  <a:latin typeface="Arial"/>
                  <a:ea typeface="+mn-ea"/>
                  <a:cs typeface="+mn-cs"/>
                </a:rPr>
                <a:t>22</a:t>
              </a:r>
              <a:endParaRPr kumimoji="0" lang="en-US" sz="2000" b="0" i="0" u="none" strike="noStrike" kern="1200" cap="none" spc="0" normalizeH="0" baseline="0" noProof="0" dirty="0">
                <a:ln>
                  <a:noFill/>
                </a:ln>
                <a:solidFill>
                  <a:srgbClr val="F79646">
                    <a:lumMod val="75000"/>
                  </a:srgbClr>
                </a:solidFill>
                <a:effectLst/>
                <a:uLnTx/>
                <a:uFillTx/>
                <a:latin typeface="Arial"/>
                <a:ea typeface="+mn-ea"/>
                <a:cs typeface="+mn-cs"/>
              </a:endParaRPr>
            </a:p>
          </p:txBody>
        </p:sp>
        <p:sp>
          <p:nvSpPr>
            <p:cNvPr id="117" name="Rectangle 116">
              <a:extLst>
                <a:ext uri="{FF2B5EF4-FFF2-40B4-BE49-F238E27FC236}">
                  <a16:creationId xmlns:a16="http://schemas.microsoft.com/office/drawing/2014/main" id="{81B7861C-C5FA-0944-B4FC-844B6333DCE8}"/>
                </a:ext>
              </a:extLst>
            </p:cNvPr>
            <p:cNvSpPr>
              <a:spLocks noChangeAspect="1"/>
            </p:cNvSpPr>
            <p:nvPr/>
          </p:nvSpPr>
          <p:spPr>
            <a:xfrm>
              <a:off x="546717" y="3765486"/>
              <a:ext cx="677982" cy="308660"/>
            </a:xfrm>
            <a:prstGeom prst="rect">
              <a:avLst/>
            </a:prstGeom>
            <a:grpFill/>
            <a:ln>
              <a:noFill/>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79646">
                      <a:lumMod val="75000"/>
                    </a:srgbClr>
                  </a:solidFill>
                  <a:effectLst/>
                  <a:uLnTx/>
                  <a:uFillTx/>
                  <a:latin typeface="Arial"/>
                  <a:ea typeface="+mn-ea"/>
                  <a:cs typeface="+mn-cs"/>
                </a:rPr>
                <a:t>a</a:t>
              </a:r>
              <a:r>
                <a:rPr kumimoji="0" lang="en-US" sz="1800" b="0" i="0" u="none" strike="noStrike" kern="1200" cap="none" spc="0" normalizeH="0" baseline="0" noProof="0" dirty="0">
                  <a:ln>
                    <a:noFill/>
                  </a:ln>
                  <a:solidFill>
                    <a:srgbClr val="F79646">
                      <a:lumMod val="75000"/>
                    </a:srgbClr>
                  </a:solidFill>
                  <a:effectLst/>
                  <a:uLnTx/>
                  <a:uFillTx/>
                  <a:latin typeface="Arial"/>
                  <a:ea typeface="+mn-ea"/>
                  <a:cs typeface="+mn-cs"/>
                </a:rPr>
                <a:t>23</a:t>
              </a:r>
              <a:endParaRPr kumimoji="0" lang="en-US" sz="2000" b="0" i="0" u="none" strike="noStrike" kern="1200" cap="none" spc="0" normalizeH="0" baseline="0" noProof="0" dirty="0">
                <a:ln>
                  <a:noFill/>
                </a:ln>
                <a:solidFill>
                  <a:srgbClr val="F79646">
                    <a:lumMod val="75000"/>
                  </a:srgbClr>
                </a:solidFill>
                <a:effectLst/>
                <a:uLnTx/>
                <a:uFillTx/>
                <a:latin typeface="Arial"/>
                <a:ea typeface="+mn-ea"/>
                <a:cs typeface="+mn-cs"/>
              </a:endParaRPr>
            </a:p>
          </p:txBody>
        </p:sp>
        <p:sp>
          <p:nvSpPr>
            <p:cNvPr id="118" name="Rectangle 117">
              <a:extLst>
                <a:ext uri="{FF2B5EF4-FFF2-40B4-BE49-F238E27FC236}">
                  <a16:creationId xmlns:a16="http://schemas.microsoft.com/office/drawing/2014/main" id="{C4FF49AF-9B6D-AA48-8E10-C41331B715F7}"/>
                </a:ext>
              </a:extLst>
            </p:cNvPr>
            <p:cNvSpPr>
              <a:spLocks noChangeAspect="1"/>
            </p:cNvSpPr>
            <p:nvPr/>
          </p:nvSpPr>
          <p:spPr>
            <a:xfrm>
              <a:off x="-390947" y="3780447"/>
              <a:ext cx="677982" cy="308660"/>
            </a:xfrm>
            <a:prstGeom prst="rect">
              <a:avLst/>
            </a:prstGeom>
            <a:grpFill/>
            <a:ln>
              <a:noFill/>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79646">
                      <a:lumMod val="75000"/>
                    </a:srgbClr>
                  </a:solidFill>
                  <a:effectLst/>
                  <a:uLnTx/>
                  <a:uFillTx/>
                  <a:latin typeface="Arial"/>
                  <a:ea typeface="+mn-ea"/>
                  <a:cs typeface="+mn-cs"/>
                </a:rPr>
                <a:t>a</a:t>
              </a:r>
              <a:r>
                <a:rPr kumimoji="0" lang="en-US" sz="1800" b="0" i="0" u="none" strike="noStrike" kern="1200" cap="none" spc="0" normalizeH="0" baseline="0" noProof="0" dirty="0">
                  <a:ln>
                    <a:noFill/>
                  </a:ln>
                  <a:solidFill>
                    <a:srgbClr val="F79646">
                      <a:lumMod val="75000"/>
                    </a:srgbClr>
                  </a:solidFill>
                  <a:effectLst/>
                  <a:uLnTx/>
                  <a:uFillTx/>
                  <a:latin typeface="Arial"/>
                  <a:ea typeface="+mn-ea"/>
                  <a:cs typeface="+mn-cs"/>
                </a:rPr>
                <a:t>33</a:t>
              </a:r>
              <a:endParaRPr kumimoji="0" lang="en-US" sz="2000" b="0" i="0" u="none" strike="noStrike" kern="1200" cap="none" spc="0" normalizeH="0" baseline="0" noProof="0" dirty="0">
                <a:ln>
                  <a:noFill/>
                </a:ln>
                <a:solidFill>
                  <a:srgbClr val="F79646">
                    <a:lumMod val="75000"/>
                  </a:srgbClr>
                </a:solidFill>
                <a:effectLst/>
                <a:uLnTx/>
                <a:uFillTx/>
                <a:latin typeface="Arial"/>
                <a:ea typeface="+mn-ea"/>
                <a:cs typeface="+mn-cs"/>
              </a:endParaRPr>
            </a:p>
          </p:txBody>
        </p:sp>
        <p:sp>
          <p:nvSpPr>
            <p:cNvPr id="119" name="Rectangle 118">
              <a:extLst>
                <a:ext uri="{FF2B5EF4-FFF2-40B4-BE49-F238E27FC236}">
                  <a16:creationId xmlns:a16="http://schemas.microsoft.com/office/drawing/2014/main" id="{E8260A3E-E3E5-1646-AE14-A710511B5FEF}"/>
                </a:ext>
              </a:extLst>
            </p:cNvPr>
            <p:cNvSpPr>
              <a:spLocks noChangeAspect="1"/>
            </p:cNvSpPr>
            <p:nvPr/>
          </p:nvSpPr>
          <p:spPr>
            <a:xfrm>
              <a:off x="553670" y="2813628"/>
              <a:ext cx="677982" cy="308660"/>
            </a:xfrm>
            <a:prstGeom prst="rect">
              <a:avLst/>
            </a:prstGeom>
            <a:grpFill/>
            <a:ln>
              <a:noFill/>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79646">
                      <a:lumMod val="75000"/>
                    </a:srgbClr>
                  </a:solidFill>
                  <a:effectLst/>
                  <a:uLnTx/>
                  <a:uFillTx/>
                  <a:latin typeface="Arial"/>
                  <a:ea typeface="+mn-ea"/>
                  <a:cs typeface="+mn-cs"/>
                </a:rPr>
                <a:t>a</a:t>
              </a:r>
              <a:r>
                <a:rPr kumimoji="0" lang="en-US" sz="1800" b="0" i="0" u="none" strike="noStrike" kern="1200" cap="none" spc="0" normalizeH="0" baseline="0" noProof="0" dirty="0">
                  <a:ln>
                    <a:noFill/>
                  </a:ln>
                  <a:solidFill>
                    <a:srgbClr val="F79646">
                      <a:lumMod val="75000"/>
                    </a:srgbClr>
                  </a:solidFill>
                  <a:effectLst/>
                  <a:uLnTx/>
                  <a:uFillTx/>
                  <a:latin typeface="Arial"/>
                  <a:ea typeface="+mn-ea"/>
                  <a:cs typeface="+mn-cs"/>
                </a:rPr>
                <a:t>32</a:t>
              </a:r>
              <a:endParaRPr kumimoji="0" lang="en-US" sz="2000" b="0" i="0" u="none" strike="noStrike" kern="1200" cap="none" spc="0" normalizeH="0" baseline="0" noProof="0" dirty="0">
                <a:ln>
                  <a:noFill/>
                </a:ln>
                <a:solidFill>
                  <a:srgbClr val="F79646">
                    <a:lumMod val="75000"/>
                  </a:srgbClr>
                </a:solidFill>
                <a:effectLst/>
                <a:uLnTx/>
                <a:uFillTx/>
                <a:latin typeface="Arial"/>
                <a:ea typeface="+mn-ea"/>
                <a:cs typeface="+mn-cs"/>
              </a:endParaRPr>
            </a:p>
          </p:txBody>
        </p:sp>
      </p:grpSp>
      <p:cxnSp>
        <p:nvCxnSpPr>
          <p:cNvPr id="121" name="Straight Connector 120">
            <a:extLst>
              <a:ext uri="{FF2B5EF4-FFF2-40B4-BE49-F238E27FC236}">
                <a16:creationId xmlns:a16="http://schemas.microsoft.com/office/drawing/2014/main" id="{CEFF7516-50AF-084E-A9A8-689FF2A67268}"/>
              </a:ext>
            </a:extLst>
          </p:cNvPr>
          <p:cNvCxnSpPr>
            <a:cxnSpLocks/>
          </p:cNvCxnSpPr>
          <p:nvPr/>
        </p:nvCxnSpPr>
        <p:spPr>
          <a:xfrm flipH="1">
            <a:off x="644036" y="1456154"/>
            <a:ext cx="2585753" cy="2550968"/>
          </a:xfrm>
          <a:prstGeom prst="line">
            <a:avLst/>
          </a:prstGeom>
          <a:ln>
            <a:solidFill>
              <a:schemeClr val="accent6">
                <a:lumMod val="50000"/>
              </a:schemeClr>
            </a:solidFill>
            <a:prstDash val="sysDash"/>
          </a:ln>
        </p:spPr>
        <p:style>
          <a:lnRef idx="2">
            <a:schemeClr val="dk1"/>
          </a:lnRef>
          <a:fillRef idx="0">
            <a:schemeClr val="dk1"/>
          </a:fillRef>
          <a:effectRef idx="1">
            <a:schemeClr val="dk1"/>
          </a:effectRef>
          <a:fontRef idx="minor">
            <a:schemeClr val="tx1"/>
          </a:fontRef>
        </p:style>
      </p:cxnSp>
      <p:cxnSp>
        <p:nvCxnSpPr>
          <p:cNvPr id="123" name="Straight Connector 122">
            <a:extLst>
              <a:ext uri="{FF2B5EF4-FFF2-40B4-BE49-F238E27FC236}">
                <a16:creationId xmlns:a16="http://schemas.microsoft.com/office/drawing/2014/main" id="{35C2F7CA-E2B8-C043-8EAA-8F87CADC77BB}"/>
              </a:ext>
            </a:extLst>
          </p:cNvPr>
          <p:cNvCxnSpPr>
            <a:cxnSpLocks/>
          </p:cNvCxnSpPr>
          <p:nvPr/>
        </p:nvCxnSpPr>
        <p:spPr>
          <a:xfrm flipH="1">
            <a:off x="1580207" y="1525455"/>
            <a:ext cx="2559242" cy="2540568"/>
          </a:xfrm>
          <a:prstGeom prst="line">
            <a:avLst/>
          </a:prstGeom>
          <a:ln>
            <a:solidFill>
              <a:schemeClr val="accent6">
                <a:lumMod val="50000"/>
              </a:schemeClr>
            </a:solidFill>
            <a:prstDash val="sysDash"/>
          </a:ln>
        </p:spPr>
        <p:style>
          <a:lnRef idx="2">
            <a:schemeClr val="dk1"/>
          </a:lnRef>
          <a:fillRef idx="0">
            <a:schemeClr val="dk1"/>
          </a:fillRef>
          <a:effectRef idx="1">
            <a:schemeClr val="dk1"/>
          </a:effectRef>
          <a:fontRef idx="minor">
            <a:schemeClr val="tx1"/>
          </a:fontRef>
        </p:style>
      </p:cxnSp>
      <p:sp>
        <p:nvSpPr>
          <p:cNvPr id="54" name="Rectangle 53">
            <a:extLst>
              <a:ext uri="{FF2B5EF4-FFF2-40B4-BE49-F238E27FC236}">
                <a16:creationId xmlns:a16="http://schemas.microsoft.com/office/drawing/2014/main" id="{A755F8E7-916A-0547-AE2F-ACACE60D5E01}"/>
              </a:ext>
            </a:extLst>
          </p:cNvPr>
          <p:cNvSpPr>
            <a:spLocks noChangeAspect="1"/>
          </p:cNvSpPr>
          <p:nvPr/>
        </p:nvSpPr>
        <p:spPr>
          <a:xfrm>
            <a:off x="97699" y="2307269"/>
            <a:ext cx="677982" cy="308660"/>
          </a:xfrm>
          <a:prstGeom prst="rect">
            <a:avLst/>
          </a:prstGeom>
          <a:noFill/>
          <a:ln>
            <a:noFill/>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79646">
                    <a:lumMod val="75000"/>
                  </a:srgbClr>
                </a:solidFill>
                <a:effectLst/>
                <a:uLnTx/>
                <a:uFillTx/>
                <a:latin typeface="Arial"/>
                <a:ea typeface="+mn-ea"/>
                <a:cs typeface="+mn-cs"/>
              </a:rPr>
              <a:t>…</a:t>
            </a:r>
            <a:endParaRPr kumimoji="0" lang="en-US" sz="2000" b="0" i="0" u="none" strike="noStrike" kern="1200" cap="none" spc="0" normalizeH="0" baseline="0" noProof="0" dirty="0">
              <a:ln>
                <a:noFill/>
              </a:ln>
              <a:solidFill>
                <a:srgbClr val="F79646">
                  <a:lumMod val="75000"/>
                </a:srgbClr>
              </a:solidFill>
              <a:effectLst/>
              <a:uLnTx/>
              <a:uFillTx/>
              <a:latin typeface="Arial"/>
              <a:ea typeface="+mn-ea"/>
              <a:cs typeface="+mn-cs"/>
            </a:endParaRPr>
          </a:p>
        </p:txBody>
      </p:sp>
      <p:sp>
        <p:nvSpPr>
          <p:cNvPr id="6" name="Rectangle 5">
            <a:extLst>
              <a:ext uri="{FF2B5EF4-FFF2-40B4-BE49-F238E27FC236}">
                <a16:creationId xmlns:a16="http://schemas.microsoft.com/office/drawing/2014/main" id="{1724BAAE-A11A-4546-A1E3-DAD4014E3F44}"/>
              </a:ext>
            </a:extLst>
          </p:cNvPr>
          <p:cNvSpPr/>
          <p:nvPr/>
        </p:nvSpPr>
        <p:spPr>
          <a:xfrm>
            <a:off x="4848937" y="1576721"/>
            <a:ext cx="494178" cy="553021"/>
          </a:xfrm>
          <a:prstGeom prst="rect">
            <a:avLst/>
          </a:prstGeom>
          <a:noFill/>
          <a:ln w="60325">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a:ea typeface="+mn-ea"/>
              <a:cs typeface="+mn-cs"/>
            </a:endParaRPr>
          </a:p>
        </p:txBody>
      </p:sp>
      <p:sp>
        <p:nvSpPr>
          <p:cNvPr id="55" name="Rectangle 54">
            <a:extLst>
              <a:ext uri="{FF2B5EF4-FFF2-40B4-BE49-F238E27FC236}">
                <a16:creationId xmlns:a16="http://schemas.microsoft.com/office/drawing/2014/main" id="{806DBC6D-BCE8-9644-A43C-F5DA60E67DF9}"/>
              </a:ext>
            </a:extLst>
          </p:cNvPr>
          <p:cNvSpPr/>
          <p:nvPr/>
        </p:nvSpPr>
        <p:spPr>
          <a:xfrm>
            <a:off x="4859358" y="1583224"/>
            <a:ext cx="494178" cy="1515196"/>
          </a:xfrm>
          <a:prstGeom prst="rect">
            <a:avLst/>
          </a:prstGeom>
          <a:noFill/>
          <a:ln w="60325">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a:ea typeface="+mn-ea"/>
              <a:cs typeface="+mn-cs"/>
            </a:endParaRPr>
          </a:p>
        </p:txBody>
      </p:sp>
      <p:sp>
        <p:nvSpPr>
          <p:cNvPr id="56" name="Rectangle 55">
            <a:extLst>
              <a:ext uri="{FF2B5EF4-FFF2-40B4-BE49-F238E27FC236}">
                <a16:creationId xmlns:a16="http://schemas.microsoft.com/office/drawing/2014/main" id="{FD1207E8-E56C-AB49-A6BE-F096139438BE}"/>
              </a:ext>
            </a:extLst>
          </p:cNvPr>
          <p:cNvSpPr/>
          <p:nvPr/>
        </p:nvSpPr>
        <p:spPr>
          <a:xfrm>
            <a:off x="4859358" y="3504582"/>
            <a:ext cx="494178" cy="553021"/>
          </a:xfrm>
          <a:prstGeom prst="rect">
            <a:avLst/>
          </a:prstGeom>
          <a:noFill/>
          <a:ln w="60325">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a:ea typeface="+mn-ea"/>
              <a:cs typeface="+mn-cs"/>
            </a:endParaRPr>
          </a:p>
        </p:txBody>
      </p:sp>
      <p:sp>
        <p:nvSpPr>
          <p:cNvPr id="3" name="Oval 2"/>
          <p:cNvSpPr/>
          <p:nvPr/>
        </p:nvSpPr>
        <p:spPr>
          <a:xfrm>
            <a:off x="6743700" y="1381931"/>
            <a:ext cx="923192" cy="925338"/>
          </a:xfrm>
          <a:prstGeom prst="ellipse">
            <a:avLst/>
          </a:prstGeom>
          <a:noFill/>
          <a:ln w="38100">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a:ea typeface="+mn-ea"/>
              <a:cs typeface="+mn-cs"/>
            </a:endParaRPr>
          </a:p>
        </p:txBody>
      </p:sp>
      <p:cxnSp>
        <p:nvCxnSpPr>
          <p:cNvPr id="9" name="Straight Arrow Connector 8"/>
          <p:cNvCxnSpPr/>
          <p:nvPr/>
        </p:nvCxnSpPr>
        <p:spPr>
          <a:xfrm flipH="1">
            <a:off x="7621018" y="1369194"/>
            <a:ext cx="209933" cy="17391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6936607" y="633183"/>
            <a:ext cx="2067073" cy="646331"/>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S PGothic" panose="020B0600070205080204" pitchFamily="34" charset="-128"/>
                <a:cs typeface="+mn-cs"/>
              </a:rPr>
              <a:t>Add error detection flip-flops</a:t>
            </a:r>
          </a:p>
        </p:txBody>
      </p:sp>
      <p:sp>
        <p:nvSpPr>
          <p:cNvPr id="11" name="Lightning Bolt 10"/>
          <p:cNvSpPr/>
          <p:nvPr/>
        </p:nvSpPr>
        <p:spPr>
          <a:xfrm>
            <a:off x="4913655" y="1696193"/>
            <a:ext cx="300250" cy="291743"/>
          </a:xfrm>
          <a:prstGeom prst="lightningBol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a:ea typeface="+mn-ea"/>
              <a:cs typeface="+mn-cs"/>
            </a:endParaRPr>
          </a:p>
        </p:txBody>
      </p:sp>
      <p:cxnSp>
        <p:nvCxnSpPr>
          <p:cNvPr id="61" name="Straight Arrow Connector 60"/>
          <p:cNvCxnSpPr/>
          <p:nvPr/>
        </p:nvCxnSpPr>
        <p:spPr>
          <a:xfrm>
            <a:off x="4753067" y="1085537"/>
            <a:ext cx="327592" cy="34722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4" name="TextBox 63"/>
          <p:cNvSpPr txBox="1"/>
          <p:nvPr/>
        </p:nvSpPr>
        <p:spPr>
          <a:xfrm>
            <a:off x="2900050" y="709708"/>
            <a:ext cx="2213357" cy="646331"/>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S PGothic" panose="020B0600070205080204" pitchFamily="34" charset="-128"/>
                <a:cs typeface="+mn-cs"/>
              </a:rPr>
              <a:t>Steal a cycle from the next MAC</a:t>
            </a:r>
          </a:p>
        </p:txBody>
      </p:sp>
      <p:sp>
        <p:nvSpPr>
          <p:cNvPr id="57" name="Oval 56"/>
          <p:cNvSpPr/>
          <p:nvPr/>
        </p:nvSpPr>
        <p:spPr>
          <a:xfrm>
            <a:off x="3483756" y="3939628"/>
            <a:ext cx="518756" cy="485097"/>
          </a:xfrm>
          <a:prstGeom prst="ellipse">
            <a:avLst/>
          </a:prstGeom>
          <a:noFill/>
          <a:ln w="38100">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a:ea typeface="+mn-ea"/>
              <a:cs typeface="+mn-cs"/>
            </a:endParaRPr>
          </a:p>
        </p:txBody>
      </p:sp>
      <p:cxnSp>
        <p:nvCxnSpPr>
          <p:cNvPr id="58" name="Straight Arrow Connector 57"/>
          <p:cNvCxnSpPr/>
          <p:nvPr/>
        </p:nvCxnSpPr>
        <p:spPr>
          <a:xfrm flipH="1" flipV="1">
            <a:off x="3991405" y="4366459"/>
            <a:ext cx="148044" cy="20690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9" name="TextBox 58"/>
          <p:cNvSpPr txBox="1"/>
          <p:nvPr/>
        </p:nvSpPr>
        <p:spPr>
          <a:xfrm>
            <a:off x="2632299" y="4534440"/>
            <a:ext cx="5573974" cy="369332"/>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S PGothic" panose="020B0600070205080204" pitchFamily="34" charset="-128"/>
                <a:cs typeface="+mn-cs"/>
              </a:rPr>
              <a:t>Timing errors</a:t>
            </a:r>
            <a:r>
              <a:rPr kumimoji="0" lang="en-US" sz="1800" b="0" i="0" u="none" strike="noStrike" kern="1200" cap="none" spc="0" normalizeH="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S PGothic" panose="020B0600070205080204" pitchFamily="34" charset="-128"/>
                <a:cs typeface="+mn-cs"/>
              </a:rPr>
              <a:t> result in dropped MAC operations</a:t>
            </a:r>
            <a:endParaRPr kumimoji="0" lang="en-US"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S PGothic" panose="020B0600070205080204" pitchFamily="34" charset="-128"/>
              <a:cs typeface="+mn-cs"/>
            </a:endParaRPr>
          </a:p>
        </p:txBody>
      </p:sp>
      <p:pic>
        <p:nvPicPr>
          <p:cNvPr id="62" name="Picture 61"/>
          <p:cNvPicPr>
            <a:picLocks noChangeAspect="1"/>
          </p:cNvPicPr>
          <p:nvPr/>
        </p:nvPicPr>
        <p:blipFill>
          <a:blip r:embed="rId3"/>
          <a:stretch>
            <a:fillRect/>
          </a:stretch>
        </p:blipFill>
        <p:spPr>
          <a:xfrm>
            <a:off x="7917024" y="4598802"/>
            <a:ext cx="1231641" cy="520262"/>
          </a:xfrm>
          <a:prstGeom prst="rect">
            <a:avLst/>
          </a:prstGeom>
        </p:spPr>
      </p:pic>
    </p:spTree>
    <p:extLst>
      <p:ext uri="{BB962C8B-B14F-4D97-AF65-F5344CB8AC3E}">
        <p14:creationId xmlns:p14="http://schemas.microsoft.com/office/powerpoint/2010/main" val="4182173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1000"/>
                                  </p:stCondLst>
                                  <p:childTnLst>
                                    <p:set>
                                      <p:cBhvr>
                                        <p:cTn id="20" dur="1" fill="hold">
                                          <p:stCondLst>
                                            <p:cond delay="0"/>
                                          </p:stCondLst>
                                        </p:cTn>
                                        <p:tgtEl>
                                          <p:spTgt spid="121"/>
                                        </p:tgtEl>
                                        <p:attrNameLst>
                                          <p:attrName>style.visibility</p:attrName>
                                        </p:attrNameLst>
                                      </p:cBhvr>
                                      <p:to>
                                        <p:strVal val="visible"/>
                                      </p:to>
                                    </p:set>
                                  </p:childTnLst>
                                </p:cTn>
                              </p:par>
                              <p:par>
                                <p:cTn id="21" presetID="1" presetClass="entr" presetSubtype="0" fill="hold" nodeType="withEffect">
                                  <p:stCondLst>
                                    <p:cond delay="1000"/>
                                  </p:stCondLst>
                                  <p:childTnLst>
                                    <p:set>
                                      <p:cBhvr>
                                        <p:cTn id="22" dur="1" fill="hold">
                                          <p:stCondLst>
                                            <p:cond delay="0"/>
                                          </p:stCondLst>
                                        </p:cTn>
                                        <p:tgtEl>
                                          <p:spTgt spid="1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0" presetClass="path" presetSubtype="0" accel="50000" decel="50000" fill="hold" nodeType="clickEffect">
                                  <p:stCondLst>
                                    <p:cond delay="0"/>
                                  </p:stCondLst>
                                  <p:childTnLst>
                                    <p:animMotion origin="layout" path="M -0.00434 0.00124 L 0.1092 0.00278 " pathEditMode="relative" rAng="0" ptsTypes="AA">
                                      <p:cBhvr>
                                        <p:cTn id="28" dur="2000" fill="hold"/>
                                        <p:tgtEl>
                                          <p:spTgt spid="7"/>
                                        </p:tgtEl>
                                        <p:attrNameLst>
                                          <p:attrName>ppt_x</p:attrName>
                                          <p:attrName>ppt_y</p:attrName>
                                        </p:attrNameLst>
                                      </p:cBhvr>
                                      <p:rCtr x="5677" y="62"/>
                                    </p:animMotion>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 nodeType="clickEffect">
                                  <p:stCondLst>
                                    <p:cond delay="0"/>
                                  </p:stCondLst>
                                  <p:childTnLst>
                                    <p:set>
                                      <p:cBhvr>
                                        <p:cTn id="38" dur="1" fill="hold">
                                          <p:stCondLst>
                                            <p:cond delay="0"/>
                                          </p:stCondLst>
                                        </p:cTn>
                                        <p:tgtEl>
                                          <p:spTgt spid="10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4"/>
                                        </p:tgtEl>
                                        <p:attrNameLst>
                                          <p:attrName>style.visibility</p:attrName>
                                        </p:attrNameLst>
                                      </p:cBhvr>
                                      <p:to>
                                        <p:strVal val="visible"/>
                                      </p:to>
                                    </p:set>
                                  </p:childTnLst>
                                </p:cTn>
                              </p:par>
                              <p:par>
                                <p:cTn id="45" presetID="3" presetClass="exit" presetSubtype="10" fill="hold" grpId="1" nodeType="withEffect">
                                  <p:stCondLst>
                                    <p:cond delay="0"/>
                                  </p:stCondLst>
                                  <p:childTnLst>
                                    <p:animEffect transition="out" filter="blinds(horizontal)">
                                      <p:cBhvr>
                                        <p:cTn id="46" dur="500"/>
                                        <p:tgtEl>
                                          <p:spTgt spid="6"/>
                                        </p:tgtEl>
                                      </p:cBhvr>
                                    </p:animEffect>
                                    <p:set>
                                      <p:cBhvr>
                                        <p:cTn id="47" dur="1" fill="hold">
                                          <p:stCondLst>
                                            <p:cond delay="499"/>
                                          </p:stCondLst>
                                        </p:cTn>
                                        <p:tgtEl>
                                          <p:spTgt spid="6"/>
                                        </p:tgtEl>
                                        <p:attrNameLst>
                                          <p:attrName>style.visibility</p:attrName>
                                        </p:attrNameLst>
                                      </p:cBhvr>
                                      <p:to>
                                        <p:strVal val="hidden"/>
                                      </p:to>
                                    </p:set>
                                  </p:childTnLst>
                                </p:cTn>
                              </p:par>
                              <p:par>
                                <p:cTn id="48" presetID="1" presetClass="entr" presetSubtype="0" fill="hold" grpId="0" nodeType="withEffect">
                                  <p:stCondLst>
                                    <p:cond delay="0"/>
                                  </p:stCondLst>
                                  <p:childTnLst>
                                    <p:set>
                                      <p:cBhvr>
                                        <p:cTn id="49" dur="1" fill="hold">
                                          <p:stCondLst>
                                            <p:cond delay="0"/>
                                          </p:stCondLst>
                                        </p:cTn>
                                        <p:tgtEl>
                                          <p:spTgt spid="55"/>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05"/>
                                        </p:tgtEl>
                                        <p:attrNameLst>
                                          <p:attrName>style.visibility</p:attrName>
                                        </p:attrNameLst>
                                      </p:cBhvr>
                                      <p:to>
                                        <p:strVal val="visible"/>
                                      </p:to>
                                    </p:set>
                                  </p:childTnLst>
                                </p:cTn>
                              </p:par>
                              <p:par>
                                <p:cTn id="54" presetID="3" presetClass="exit" presetSubtype="10" fill="hold" grpId="0" nodeType="withEffect">
                                  <p:stCondLst>
                                    <p:cond delay="0"/>
                                  </p:stCondLst>
                                  <p:childTnLst>
                                    <p:animEffect transition="out" filter="blinds(horizontal)">
                                      <p:cBhvr>
                                        <p:cTn id="55" dur="500"/>
                                        <p:tgtEl>
                                          <p:spTgt spid="104"/>
                                        </p:tgtEl>
                                      </p:cBhvr>
                                    </p:animEffect>
                                    <p:set>
                                      <p:cBhvr>
                                        <p:cTn id="56" dur="1" fill="hold">
                                          <p:stCondLst>
                                            <p:cond delay="499"/>
                                          </p:stCondLst>
                                        </p:cTn>
                                        <p:tgtEl>
                                          <p:spTgt spid="104"/>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0" presetClass="path" presetSubtype="0" accel="50000" decel="50000" fill="hold" nodeType="clickEffect">
                                  <p:stCondLst>
                                    <p:cond delay="0"/>
                                  </p:stCondLst>
                                  <p:childTnLst>
                                    <p:animMotion origin="layout" path="M 0.10556 0.00155 L 0.22708 0.00093 " pathEditMode="relative" rAng="0" ptsTypes="AA">
                                      <p:cBhvr>
                                        <p:cTn id="60" dur="2000" fill="hold"/>
                                        <p:tgtEl>
                                          <p:spTgt spid="7"/>
                                        </p:tgtEl>
                                        <p:attrNameLst>
                                          <p:attrName>ppt_x</p:attrName>
                                          <p:attrName>ppt_y</p:attrName>
                                        </p:attrNameLst>
                                      </p:cBhvr>
                                      <p:rCtr x="6076" y="-31"/>
                                    </p:animMotion>
                                  </p:childTnLst>
                                </p:cTn>
                              </p:par>
                            </p:childTnLst>
                          </p:cTn>
                        </p:par>
                      </p:childTnLst>
                    </p:cTn>
                  </p:par>
                  <p:par>
                    <p:cTn id="61" fill="hold">
                      <p:stCondLst>
                        <p:cond delay="indefinite"/>
                      </p:stCondLst>
                      <p:childTnLst>
                        <p:par>
                          <p:cTn id="62" fill="hold">
                            <p:stCondLst>
                              <p:cond delay="0"/>
                            </p:stCondLst>
                            <p:childTnLst>
                              <p:par>
                                <p:cTn id="63" presetID="0" presetClass="path" presetSubtype="0" accel="50000" decel="50000" fill="hold" nodeType="clickEffect">
                                  <p:stCondLst>
                                    <p:cond delay="0"/>
                                  </p:stCondLst>
                                  <p:childTnLst>
                                    <p:animMotion origin="layout" path="M 0.22674 -0.00401 L 0.34132 -0.00401 " pathEditMode="relative" rAng="0" ptsTypes="AA">
                                      <p:cBhvr>
                                        <p:cTn id="64" dur="2000" fill="hold"/>
                                        <p:tgtEl>
                                          <p:spTgt spid="7"/>
                                        </p:tgtEl>
                                        <p:attrNameLst>
                                          <p:attrName>ppt_x</p:attrName>
                                          <p:attrName>ppt_y</p:attrName>
                                        </p:attrNameLst>
                                      </p:cBhvr>
                                      <p:rCtr x="5729" y="0"/>
                                    </p:animMotion>
                                  </p:childTnLst>
                                </p:cTn>
                              </p:par>
                              <p:par>
                                <p:cTn id="65" presetID="3" presetClass="exit" presetSubtype="10" fill="hold" grpId="1" nodeType="withEffect">
                                  <p:stCondLst>
                                    <p:cond delay="0"/>
                                  </p:stCondLst>
                                  <p:childTnLst>
                                    <p:animEffect transition="out" filter="blinds(horizontal)">
                                      <p:cBhvr>
                                        <p:cTn id="66" dur="500"/>
                                        <p:tgtEl>
                                          <p:spTgt spid="105"/>
                                        </p:tgtEl>
                                      </p:cBhvr>
                                    </p:animEffect>
                                    <p:set>
                                      <p:cBhvr>
                                        <p:cTn id="67" dur="1" fill="hold">
                                          <p:stCondLst>
                                            <p:cond delay="499"/>
                                          </p:stCondLst>
                                        </p:cTn>
                                        <p:tgtEl>
                                          <p:spTgt spid="105"/>
                                        </p:tgtEl>
                                        <p:attrNameLst>
                                          <p:attrName>style.visibility</p:attrName>
                                        </p:attrNameLst>
                                      </p:cBhvr>
                                      <p:to>
                                        <p:strVal val="hidden"/>
                                      </p:to>
                                    </p:set>
                                  </p:childTnLst>
                                </p:cTn>
                              </p:par>
                              <p:par>
                                <p:cTn id="68" presetID="1" presetClass="entr" presetSubtype="0" fill="hold" grpId="0" nodeType="withEffect">
                                  <p:stCondLst>
                                    <p:cond delay="1000"/>
                                  </p:stCondLst>
                                  <p:childTnLst>
                                    <p:set>
                                      <p:cBhvr>
                                        <p:cTn id="69" dur="1" fill="hold">
                                          <p:stCondLst>
                                            <p:cond delay="0"/>
                                          </p:stCondLst>
                                        </p:cTn>
                                        <p:tgtEl>
                                          <p:spTgt spid="103"/>
                                        </p:tgtEl>
                                        <p:attrNameLst>
                                          <p:attrName>style.visibility</p:attrName>
                                        </p:attrNameLst>
                                      </p:cBhvr>
                                      <p:to>
                                        <p:strVal val="visible"/>
                                      </p:to>
                                    </p:set>
                                  </p:childTnLst>
                                </p:cTn>
                              </p:par>
                              <p:par>
                                <p:cTn id="70" presetID="3" presetClass="exit" presetSubtype="10" fill="hold" grpId="1" nodeType="withEffect">
                                  <p:stCondLst>
                                    <p:cond delay="0"/>
                                  </p:stCondLst>
                                  <p:childTnLst>
                                    <p:animEffect transition="out" filter="blinds(horizontal)">
                                      <p:cBhvr>
                                        <p:cTn id="71" dur="500"/>
                                        <p:tgtEl>
                                          <p:spTgt spid="55"/>
                                        </p:tgtEl>
                                      </p:cBhvr>
                                    </p:animEffect>
                                    <p:set>
                                      <p:cBhvr>
                                        <p:cTn id="72" dur="1" fill="hold">
                                          <p:stCondLst>
                                            <p:cond delay="499"/>
                                          </p:stCondLst>
                                        </p:cTn>
                                        <p:tgtEl>
                                          <p:spTgt spid="55"/>
                                        </p:tgtEl>
                                        <p:attrNameLst>
                                          <p:attrName>style.visibility</p:attrName>
                                        </p:attrNameLst>
                                      </p:cBhvr>
                                      <p:to>
                                        <p:strVal val="hidden"/>
                                      </p:to>
                                    </p:set>
                                  </p:childTnLst>
                                </p:cTn>
                              </p:par>
                              <p:par>
                                <p:cTn id="73" presetID="1" presetClass="entr" presetSubtype="0" fill="hold" grpId="0" nodeType="withEffect">
                                  <p:stCondLst>
                                    <p:cond delay="0"/>
                                  </p:stCondLst>
                                  <p:childTnLst>
                                    <p:set>
                                      <p:cBhvr>
                                        <p:cTn id="74" dur="1" fill="hold">
                                          <p:stCondLst>
                                            <p:cond delay="0"/>
                                          </p:stCondLst>
                                        </p:cTn>
                                        <p:tgtEl>
                                          <p:spTgt spid="5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57"/>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58"/>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P spid="104" grpId="0"/>
      <p:bldP spid="104" grpId="1"/>
      <p:bldP spid="105" grpId="0"/>
      <p:bldP spid="105" grpId="1"/>
      <p:bldP spid="54" grpId="0"/>
      <p:bldP spid="6" grpId="0" animBg="1"/>
      <p:bldP spid="6" grpId="1" animBg="1"/>
      <p:bldP spid="55" grpId="0" animBg="1"/>
      <p:bldP spid="55" grpId="1" animBg="1"/>
      <p:bldP spid="56" grpId="0" animBg="1"/>
      <p:bldP spid="3" grpId="0" animBg="1"/>
      <p:bldP spid="10" grpId="0"/>
      <p:bldP spid="11" grpId="0" animBg="1"/>
      <p:bldP spid="64" grpId="0"/>
      <p:bldP spid="57" grpId="0" animBg="1"/>
      <p:bldP spid="5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87BCC11-AAD7-7448-A92D-0637B8B18843}"/>
              </a:ext>
            </a:extLst>
          </p:cNvPr>
          <p:cNvPicPr>
            <a:picLocks noChangeAspect="1"/>
          </p:cNvPicPr>
          <p:nvPr/>
        </p:nvPicPr>
        <p:blipFill rotWithShape="1">
          <a:blip r:embed="rId2"/>
          <a:srcRect l="4445" r="6875"/>
          <a:stretch/>
        </p:blipFill>
        <p:spPr>
          <a:xfrm>
            <a:off x="1209721" y="583587"/>
            <a:ext cx="6866153" cy="4251960"/>
          </a:xfrm>
          <a:prstGeom prst="rect">
            <a:avLst/>
          </a:prstGeom>
        </p:spPr>
      </p:pic>
      <p:pic>
        <p:nvPicPr>
          <p:cNvPr id="10" name="Picture 9">
            <a:extLst>
              <a:ext uri="{FF2B5EF4-FFF2-40B4-BE49-F238E27FC236}">
                <a16:creationId xmlns:a16="http://schemas.microsoft.com/office/drawing/2014/main" id="{3383B55A-61B2-3B40-BD38-A40D026964A1}"/>
              </a:ext>
            </a:extLst>
          </p:cNvPr>
          <p:cNvPicPr>
            <a:picLocks noChangeAspect="1"/>
          </p:cNvPicPr>
          <p:nvPr/>
        </p:nvPicPr>
        <p:blipFill rotWithShape="1">
          <a:blip r:embed="rId3"/>
          <a:srcRect l="4306" r="6875"/>
          <a:stretch/>
        </p:blipFill>
        <p:spPr>
          <a:xfrm>
            <a:off x="1198968" y="583587"/>
            <a:ext cx="6876906" cy="4251960"/>
          </a:xfrm>
          <a:prstGeom prst="rect">
            <a:avLst/>
          </a:prstGeom>
        </p:spPr>
      </p:pic>
      <p:sp>
        <p:nvSpPr>
          <p:cNvPr id="2" name="Title 1">
            <a:extLst>
              <a:ext uri="{FF2B5EF4-FFF2-40B4-BE49-F238E27FC236}">
                <a16:creationId xmlns:a16="http://schemas.microsoft.com/office/drawing/2014/main" id="{DFA58B90-6747-0B4A-A49F-7DC3377F1BD2}"/>
              </a:ext>
            </a:extLst>
          </p:cNvPr>
          <p:cNvSpPr>
            <a:spLocks noGrp="1"/>
          </p:cNvSpPr>
          <p:nvPr>
            <p:ph type="title"/>
          </p:nvPr>
        </p:nvSpPr>
        <p:spPr>
          <a:xfrm>
            <a:off x="485840" y="-32207"/>
            <a:ext cx="7886700" cy="993775"/>
          </a:xfrm>
        </p:spPr>
        <p:txBody>
          <a:bodyPr/>
          <a:lstStyle/>
          <a:p>
            <a:r>
              <a:rPr lang="en-US" sz="3600" b="1" dirty="0"/>
              <a:t>Speech Recognition Results </a:t>
            </a:r>
          </a:p>
        </p:txBody>
      </p:sp>
      <p:pic>
        <p:nvPicPr>
          <p:cNvPr id="8" name="Picture 7">
            <a:extLst>
              <a:ext uri="{FF2B5EF4-FFF2-40B4-BE49-F238E27FC236}">
                <a16:creationId xmlns:a16="http://schemas.microsoft.com/office/drawing/2014/main" id="{51178C7A-985A-0C4A-BA28-18C83BCE3390}"/>
              </a:ext>
            </a:extLst>
          </p:cNvPr>
          <p:cNvPicPr>
            <a:picLocks noChangeAspect="1"/>
          </p:cNvPicPr>
          <p:nvPr/>
        </p:nvPicPr>
        <p:blipFill rotWithShape="1">
          <a:blip r:embed="rId4"/>
          <a:srcRect l="4028" r="6875"/>
          <a:stretch/>
        </p:blipFill>
        <p:spPr>
          <a:xfrm>
            <a:off x="1186824" y="605221"/>
            <a:ext cx="6898413" cy="4251960"/>
          </a:xfrm>
          <a:prstGeom prst="rect">
            <a:avLst/>
          </a:prstGeom>
        </p:spPr>
      </p:pic>
      <p:sp>
        <p:nvSpPr>
          <p:cNvPr id="13" name="Oval 12">
            <a:extLst>
              <a:ext uri="{FF2B5EF4-FFF2-40B4-BE49-F238E27FC236}">
                <a16:creationId xmlns:a16="http://schemas.microsoft.com/office/drawing/2014/main" id="{11BF2BA5-AC3D-8F4A-9AA4-49AC292065BB}"/>
              </a:ext>
            </a:extLst>
          </p:cNvPr>
          <p:cNvSpPr/>
          <p:nvPr/>
        </p:nvSpPr>
        <p:spPr>
          <a:xfrm>
            <a:off x="2331581" y="993775"/>
            <a:ext cx="962225" cy="1405296"/>
          </a:xfrm>
          <a:prstGeom prst="ellipse">
            <a:avLst/>
          </a:prstGeom>
          <a:solidFill>
            <a:srgbClr val="FFFF00">
              <a:alpha val="9804"/>
            </a:srgbClr>
          </a:solid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a:ea typeface="+mn-ea"/>
              <a:cs typeface="+mn-cs"/>
            </a:endParaRPr>
          </a:p>
        </p:txBody>
      </p:sp>
      <p:sp>
        <p:nvSpPr>
          <p:cNvPr id="14" name="TextBox 13">
            <a:extLst>
              <a:ext uri="{FF2B5EF4-FFF2-40B4-BE49-F238E27FC236}">
                <a16:creationId xmlns:a16="http://schemas.microsoft.com/office/drawing/2014/main" id="{59E5D87B-3BC7-FD46-BBA8-F41A8C9DBD1C}"/>
              </a:ext>
            </a:extLst>
          </p:cNvPr>
          <p:cNvSpPr txBox="1"/>
          <p:nvPr/>
        </p:nvSpPr>
        <p:spPr>
          <a:xfrm>
            <a:off x="3188908" y="1923135"/>
            <a:ext cx="3321959" cy="1200329"/>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Arial" panose="020B0604020202020204" pitchFamily="34" charset="0"/>
                <a:ea typeface="MS PGothic" panose="020B0600070205080204" pitchFamily="34" charset="-128"/>
                <a:cs typeface="+mn-cs"/>
              </a:rPr>
              <a:t>50% energy savings,</a:t>
            </a:r>
          </a:p>
          <a:p>
            <a:pPr marL="0" marR="0" lvl="0" indent="0" algn="ctr" defTabSz="457200" rtl="0" eaLnBrk="1" fontAlgn="base" latinLnBrk="0" hangingPunct="1">
              <a:lnSpc>
                <a:spcPct val="100000"/>
              </a:lnSpc>
              <a:spcBef>
                <a:spcPct val="0"/>
              </a:spcBef>
              <a:spcAft>
                <a:spcPct val="0"/>
              </a:spcAft>
              <a:buClrTx/>
              <a:buSzTx/>
              <a:buFontTx/>
              <a:buNone/>
              <a:tabLst/>
              <a:defRPr/>
            </a:pPr>
            <a:r>
              <a:rPr lang="en-US" sz="2400" b="1" noProof="0" dirty="0">
                <a:solidFill>
                  <a:srgbClr val="00B050"/>
                </a:solidFill>
                <a:latin typeface="Arial" panose="020B0604020202020204" pitchFamily="34" charset="0"/>
                <a:ea typeface="MS PGothic" panose="020B0600070205080204" pitchFamily="34" charset="-128"/>
              </a:rPr>
              <a:t>0.1	%</a:t>
            </a:r>
            <a:r>
              <a:rPr kumimoji="0" lang="en-US" sz="2400" b="1" i="0" u="none" strike="noStrike" kern="1200" cap="none" spc="0" normalizeH="0" baseline="0" noProof="0" dirty="0">
                <a:ln>
                  <a:noFill/>
                </a:ln>
                <a:solidFill>
                  <a:srgbClr val="00B050"/>
                </a:solidFill>
                <a:effectLst/>
                <a:uLnTx/>
                <a:uFillTx/>
                <a:latin typeface="Arial" panose="020B0604020202020204" pitchFamily="34" charset="0"/>
                <a:ea typeface="MS PGothic" panose="020B0600070205080204" pitchFamily="34" charset="-128"/>
                <a:cs typeface="+mn-cs"/>
              </a:rPr>
              <a:t> accuracy loss</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B050"/>
                </a:solidFill>
                <a:effectLst/>
                <a:uLnTx/>
                <a:uFillTx/>
                <a:latin typeface="Arial" panose="020B0604020202020204" pitchFamily="34" charset="0"/>
                <a:ea typeface="MS PGothic" panose="020B0600070205080204" pitchFamily="34" charset="-128"/>
                <a:cs typeface="+mn-cs"/>
              </a:rPr>
              <a:t> </a:t>
            </a:r>
          </a:p>
        </p:txBody>
      </p:sp>
      <p:pic>
        <p:nvPicPr>
          <p:cNvPr id="9" name="Picture 8">
            <a:extLst>
              <a:ext uri="{FF2B5EF4-FFF2-40B4-BE49-F238E27FC236}">
                <a16:creationId xmlns:a16="http://schemas.microsoft.com/office/drawing/2014/main" id="{48ACE4C7-E8F0-7146-8922-1C91A6F8A8AC}"/>
              </a:ext>
            </a:extLst>
          </p:cNvPr>
          <p:cNvPicPr>
            <a:picLocks noChangeAspect="1"/>
          </p:cNvPicPr>
          <p:nvPr/>
        </p:nvPicPr>
        <p:blipFill>
          <a:blip r:embed="rId5"/>
          <a:stretch>
            <a:fillRect/>
          </a:stretch>
        </p:blipFill>
        <p:spPr>
          <a:xfrm>
            <a:off x="7662856" y="286319"/>
            <a:ext cx="1419367" cy="946245"/>
          </a:xfrm>
          <a:prstGeom prst="rect">
            <a:avLst/>
          </a:prstGeom>
        </p:spPr>
      </p:pic>
      <p:pic>
        <p:nvPicPr>
          <p:cNvPr id="15" name="Picture 14"/>
          <p:cNvPicPr>
            <a:picLocks noChangeAspect="1"/>
          </p:cNvPicPr>
          <p:nvPr/>
        </p:nvPicPr>
        <p:blipFill>
          <a:blip r:embed="rId6"/>
          <a:stretch>
            <a:fillRect/>
          </a:stretch>
        </p:blipFill>
        <p:spPr>
          <a:xfrm>
            <a:off x="7917024" y="4603467"/>
            <a:ext cx="1231641" cy="520262"/>
          </a:xfrm>
          <a:prstGeom prst="rect">
            <a:avLst/>
          </a:prstGeom>
        </p:spPr>
      </p:pic>
    </p:spTree>
    <p:extLst>
      <p:ext uri="{BB962C8B-B14F-4D97-AF65-F5344CB8AC3E}">
        <p14:creationId xmlns:p14="http://schemas.microsoft.com/office/powerpoint/2010/main" val="3147066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72ABBD-3202-C84D-AB42-F57A65E203CB}"/>
              </a:ext>
            </a:extLst>
          </p:cNvPr>
          <p:cNvSpPr>
            <a:spLocks noGrp="1"/>
          </p:cNvSpPr>
          <p:nvPr>
            <p:ph type="body" sz="quarter" idx="12"/>
          </p:nvPr>
        </p:nvSpPr>
        <p:spPr>
          <a:xfrm>
            <a:off x="418814" y="3936811"/>
            <a:ext cx="5291201" cy="909969"/>
          </a:xfrm>
        </p:spPr>
        <p:txBody>
          <a:bodyPr/>
          <a:lstStyle/>
          <a:p>
            <a:pPr marL="457188" lvl="1" indent="0">
              <a:buNone/>
            </a:pPr>
            <a:endParaRPr lang="en-US" dirty="0"/>
          </a:p>
          <a:p>
            <a:pPr marL="328612" indent="-342900"/>
            <a:endParaRPr lang="en-US" dirty="0"/>
          </a:p>
          <a:p>
            <a:endParaRPr lang="en-US" dirty="0"/>
          </a:p>
        </p:txBody>
      </p:sp>
      <p:sp>
        <p:nvSpPr>
          <p:cNvPr id="3" name="Text Placeholder 2">
            <a:extLst>
              <a:ext uri="{FF2B5EF4-FFF2-40B4-BE49-F238E27FC236}">
                <a16:creationId xmlns:a16="http://schemas.microsoft.com/office/drawing/2014/main" id="{5B05D5EB-E1B7-F64A-BA0A-1F14B88952DA}"/>
              </a:ext>
            </a:extLst>
          </p:cNvPr>
          <p:cNvSpPr>
            <a:spLocks noGrp="1"/>
          </p:cNvSpPr>
          <p:nvPr>
            <p:ph type="body" sz="quarter" idx="14"/>
          </p:nvPr>
        </p:nvSpPr>
        <p:spPr>
          <a:xfrm>
            <a:off x="-480527" y="797"/>
            <a:ext cx="9531221" cy="659971"/>
          </a:xfrm>
        </p:spPr>
        <p:txBody>
          <a:bodyPr/>
          <a:lstStyle/>
          <a:p>
            <a:r>
              <a:rPr lang="en-US" dirty="0"/>
              <a:t>Reducing Errors by Refusing to Guess</a:t>
            </a:r>
          </a:p>
        </p:txBody>
      </p:sp>
      <p:pic>
        <p:nvPicPr>
          <p:cNvPr id="9" name="Picture 8"/>
          <p:cNvPicPr>
            <a:picLocks noChangeAspect="1"/>
          </p:cNvPicPr>
          <p:nvPr/>
        </p:nvPicPr>
        <p:blipFill>
          <a:blip r:embed="rId3"/>
          <a:stretch>
            <a:fillRect/>
          </a:stretch>
        </p:blipFill>
        <p:spPr>
          <a:xfrm>
            <a:off x="7925167" y="4607678"/>
            <a:ext cx="1231641" cy="520262"/>
          </a:xfrm>
          <a:prstGeom prst="rect">
            <a:avLst/>
          </a:prstGeom>
        </p:spPr>
      </p:pic>
      <p:sp>
        <p:nvSpPr>
          <p:cNvPr id="11" name="Text Placeholder 1">
            <a:extLst>
              <a:ext uri="{FF2B5EF4-FFF2-40B4-BE49-F238E27FC236}">
                <a16:creationId xmlns:a16="http://schemas.microsoft.com/office/drawing/2014/main" id="{1372ABBD-3202-C84D-AB42-F57A65E203CB}"/>
              </a:ext>
            </a:extLst>
          </p:cNvPr>
          <p:cNvSpPr txBox="1">
            <a:spLocks/>
          </p:cNvSpPr>
          <p:nvPr/>
        </p:nvSpPr>
        <p:spPr>
          <a:xfrm>
            <a:off x="264137" y="831536"/>
            <a:ext cx="3496452" cy="3844477"/>
          </a:xfrm>
          <a:prstGeom prst="rect">
            <a:avLst/>
          </a:prstGeom>
        </p:spPr>
        <p:txBody>
          <a:bodyPr vert="horz" lIns="0" tIns="0" rIns="0" bIns="0"/>
          <a:lstStyle>
            <a:lvl1pPr marL="0" indent="-257168" algn="l" defTabSz="342892" rtl="0" eaLnBrk="0" fontAlgn="base" hangingPunct="0">
              <a:spcBef>
                <a:spcPts val="0"/>
              </a:spcBef>
              <a:spcAft>
                <a:spcPct val="0"/>
              </a:spcAft>
              <a:buFont typeface="Arial" panose="020B0604020202020204" pitchFamily="34" charset="0"/>
              <a:defRPr sz="2200" b="1" kern="1200" baseline="0">
                <a:solidFill>
                  <a:schemeClr val="tx1"/>
                </a:solidFill>
                <a:latin typeface="+mn-lt"/>
                <a:ea typeface="MS PGothic" panose="020B0600070205080204" pitchFamily="34" charset="-128"/>
                <a:cs typeface="ＭＳ Ｐゴシック" charset="0"/>
              </a:defRPr>
            </a:lvl1pPr>
            <a:lvl2pPr marL="471476" indent="-128585" algn="l" defTabSz="342892" rtl="0" eaLnBrk="0" fontAlgn="base" hangingPunct="0">
              <a:spcBef>
                <a:spcPts val="0"/>
              </a:spcBef>
              <a:spcAft>
                <a:spcPct val="0"/>
              </a:spcAft>
              <a:buFont typeface="Arial" panose="020B0604020202020204" pitchFamily="34" charset="0"/>
              <a:buChar char="•"/>
              <a:defRPr sz="2000" kern="1200" baseline="0">
                <a:solidFill>
                  <a:schemeClr val="tx1"/>
                </a:solidFill>
                <a:latin typeface="+mn-lt"/>
                <a:ea typeface="MS PGothic" panose="020B0600070205080204" pitchFamily="34" charset="-128"/>
                <a:cs typeface="+mn-cs"/>
              </a:defRPr>
            </a:lvl2pPr>
            <a:lvl3pPr marL="814368" indent="-128585" algn="l" defTabSz="342892" rtl="0" eaLnBrk="0" fontAlgn="base" hangingPunct="0">
              <a:spcBef>
                <a:spcPts val="0"/>
              </a:spcBef>
              <a:spcAft>
                <a:spcPct val="0"/>
              </a:spcAft>
              <a:buFont typeface="Arial" panose="020B0604020202020204" pitchFamily="34" charset="0"/>
              <a:buChar char="•"/>
              <a:defRPr sz="2200" kern="1200" baseline="0">
                <a:solidFill>
                  <a:schemeClr val="tx1"/>
                </a:solidFill>
                <a:latin typeface="+mn-lt"/>
                <a:ea typeface="MS PGothic" panose="020B0600070205080204" pitchFamily="34" charset="-128"/>
                <a:cs typeface="+mn-cs"/>
              </a:defRPr>
            </a:lvl3pPr>
            <a:lvl4pPr marL="1200120" indent="-171446" algn="l" defTabSz="342892" rtl="0" eaLnBrk="0" fontAlgn="base" hangingPunct="0">
              <a:spcBef>
                <a:spcPts val="0"/>
              </a:spcBef>
              <a:spcAft>
                <a:spcPct val="0"/>
              </a:spcAft>
              <a:buFont typeface="Courier New" panose="02070309020205020404" pitchFamily="49" charset="0"/>
              <a:buChar char="o"/>
              <a:defRPr sz="2200" kern="1200" baseline="0">
                <a:solidFill>
                  <a:schemeClr val="tx1"/>
                </a:solidFill>
                <a:latin typeface="+mn-lt"/>
                <a:ea typeface="MS PGothic" panose="020B0600070205080204" pitchFamily="34" charset="-128"/>
                <a:cs typeface="+mn-cs"/>
              </a:defRPr>
            </a:lvl4pPr>
            <a:lvl5pPr marL="1585874" indent="-214308" algn="l" defTabSz="342892" rtl="0" eaLnBrk="0" fontAlgn="base" hangingPunct="0">
              <a:spcBef>
                <a:spcPts val="0"/>
              </a:spcBef>
              <a:spcAft>
                <a:spcPct val="0"/>
              </a:spcAft>
              <a:buFont typeface="Wingdings" panose="05000000000000000000" pitchFamily="2" charset="2"/>
              <a:buChar char="Ø"/>
              <a:defRPr sz="1050" kern="1200">
                <a:solidFill>
                  <a:schemeClr val="tx1"/>
                </a:solidFill>
                <a:latin typeface="+mn-lt"/>
                <a:ea typeface="MS PGothic" panose="020B0600070205080204" pitchFamily="34" charset="-128"/>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a:lstStyle>
          <a:p>
            <a:endParaRPr lang="en-US" dirty="0"/>
          </a:p>
        </p:txBody>
      </p:sp>
      <p:sp>
        <p:nvSpPr>
          <p:cNvPr id="4" name="Rectangle 3">
            <a:extLst>
              <a:ext uri="{FF2B5EF4-FFF2-40B4-BE49-F238E27FC236}">
                <a16:creationId xmlns:a16="http://schemas.microsoft.com/office/drawing/2014/main" id="{E1716A12-FFE5-CC42-AE78-68B127611A02}"/>
              </a:ext>
            </a:extLst>
          </p:cNvPr>
          <p:cNvSpPr/>
          <p:nvPr/>
        </p:nvSpPr>
        <p:spPr>
          <a:xfrm>
            <a:off x="418814" y="1076469"/>
            <a:ext cx="7755702" cy="2682786"/>
          </a:xfrm>
          <a:prstGeom prst="rect">
            <a:avLst/>
          </a:prstGeom>
        </p:spPr>
        <p:txBody>
          <a:bodyPr wrap="square">
            <a:spAutoFit/>
          </a:bodyPr>
          <a:lstStyle/>
          <a:p>
            <a:pPr marL="457200" indent="-355600">
              <a:buFont typeface="Courier New" panose="02070309020205020404" pitchFamily="49" charset="0"/>
              <a:buChar char="o"/>
            </a:pPr>
            <a:r>
              <a:rPr lang="en" sz="2000" dirty="0"/>
              <a:t>Making a bad decision can be costly </a:t>
            </a:r>
          </a:p>
          <a:p>
            <a:pPr marL="914400" lvl="1" indent="-355600">
              <a:lnSpc>
                <a:spcPct val="150000"/>
              </a:lnSpc>
              <a:buSzPct val="100000"/>
              <a:buFont typeface="Courier New" panose="02070309020205020404" pitchFamily="49" charset="0"/>
              <a:buChar char="o"/>
            </a:pPr>
            <a:r>
              <a:rPr lang="en" sz="2000" dirty="0"/>
              <a:t>e.g. a</a:t>
            </a:r>
            <a:r>
              <a:rPr lang="en-US" sz="2000" dirty="0"/>
              <a:t>n unnecessary </a:t>
            </a:r>
            <a:r>
              <a:rPr lang="en" sz="2000" dirty="0"/>
              <a:t> medical operation, </a:t>
            </a:r>
            <a:br>
              <a:rPr lang="en-US" sz="2000" dirty="0"/>
            </a:br>
            <a:r>
              <a:rPr lang="en" sz="2000" dirty="0"/>
              <a:t>a </a:t>
            </a:r>
            <a:r>
              <a:rPr lang="en-US" sz="2000" dirty="0"/>
              <a:t>bad decision in deployment of equipment</a:t>
            </a:r>
            <a:endParaRPr lang="en" sz="2000" dirty="0"/>
          </a:p>
          <a:p>
            <a:pPr marL="457200" indent="-355600">
              <a:spcAft>
                <a:spcPts val="1000"/>
              </a:spcAft>
              <a:buFont typeface="Courier New" panose="02070309020205020404" pitchFamily="49" charset="0"/>
              <a:buChar char="o"/>
            </a:pPr>
            <a:r>
              <a:rPr lang="en" sz="2000" dirty="0" err="1"/>
              <a:t>SafePredict</a:t>
            </a:r>
            <a:r>
              <a:rPr lang="en" sz="2000" dirty="0"/>
              <a:t> take</a:t>
            </a:r>
            <a:r>
              <a:rPr lang="en-US" sz="2000" dirty="0"/>
              <a:t>s</a:t>
            </a:r>
            <a:r>
              <a:rPr lang="en" sz="2000" dirty="0"/>
              <a:t> any machine learning algorithm and reduce</a:t>
            </a:r>
            <a:r>
              <a:rPr lang="en-US" sz="2000" dirty="0"/>
              <a:t>s</a:t>
            </a:r>
            <a:r>
              <a:rPr lang="en" sz="2000" dirty="0"/>
              <a:t> its error rate to any </a:t>
            </a:r>
            <a:r>
              <a:rPr lang="en-US" sz="2000" dirty="0"/>
              <a:t>target </a:t>
            </a:r>
            <a:r>
              <a:rPr lang="en" sz="2000" dirty="0"/>
              <a:t>value by introducing refusals.</a:t>
            </a:r>
          </a:p>
          <a:p>
            <a:pPr marL="457200" indent="-355600">
              <a:buFont typeface="Courier New" panose="02070309020205020404" pitchFamily="49" charset="0"/>
              <a:buChar char="o"/>
            </a:pPr>
            <a:r>
              <a:rPr lang="en-US" sz="2000" dirty="0"/>
              <a:t>Empirical validation on </a:t>
            </a:r>
            <a:r>
              <a:rPr lang="en" sz="2000" dirty="0"/>
              <a:t>public datasets using </a:t>
            </a:r>
            <a:r>
              <a:rPr lang="en-US" sz="2000" dirty="0"/>
              <a:t>meta-algorithm on top of </a:t>
            </a:r>
            <a:r>
              <a:rPr lang="en" sz="2000" dirty="0" err="1"/>
              <a:t>scikit</a:t>
            </a:r>
            <a:r>
              <a:rPr lang="en" sz="2000" dirty="0"/>
              <a:t>-learn</a:t>
            </a:r>
          </a:p>
        </p:txBody>
      </p:sp>
    </p:spTree>
    <p:extLst>
      <p:ext uri="{BB962C8B-B14F-4D97-AF65-F5344CB8AC3E}">
        <p14:creationId xmlns:p14="http://schemas.microsoft.com/office/powerpoint/2010/main" val="2247650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72ABBD-3202-C84D-AB42-F57A65E203CB}"/>
              </a:ext>
            </a:extLst>
          </p:cNvPr>
          <p:cNvSpPr>
            <a:spLocks noGrp="1"/>
          </p:cNvSpPr>
          <p:nvPr>
            <p:ph type="body" sz="quarter" idx="12"/>
          </p:nvPr>
        </p:nvSpPr>
        <p:spPr>
          <a:xfrm>
            <a:off x="418814" y="3936811"/>
            <a:ext cx="5291201" cy="909969"/>
          </a:xfrm>
        </p:spPr>
        <p:txBody>
          <a:bodyPr/>
          <a:lstStyle/>
          <a:p>
            <a:pPr marL="457188" lvl="1" indent="0">
              <a:buNone/>
            </a:pPr>
            <a:endParaRPr lang="en-US" dirty="0"/>
          </a:p>
          <a:p>
            <a:pPr marL="328612" indent="-342900"/>
            <a:endParaRPr lang="en-US" dirty="0"/>
          </a:p>
          <a:p>
            <a:endParaRPr lang="en-US" dirty="0"/>
          </a:p>
        </p:txBody>
      </p:sp>
      <p:sp>
        <p:nvSpPr>
          <p:cNvPr id="3" name="Text Placeholder 2">
            <a:extLst>
              <a:ext uri="{FF2B5EF4-FFF2-40B4-BE49-F238E27FC236}">
                <a16:creationId xmlns:a16="http://schemas.microsoft.com/office/drawing/2014/main" id="{5B05D5EB-E1B7-F64A-BA0A-1F14B88952DA}"/>
              </a:ext>
            </a:extLst>
          </p:cNvPr>
          <p:cNvSpPr>
            <a:spLocks noGrp="1"/>
          </p:cNvSpPr>
          <p:nvPr>
            <p:ph type="body" sz="quarter" idx="14"/>
          </p:nvPr>
        </p:nvSpPr>
        <p:spPr>
          <a:xfrm>
            <a:off x="-318146" y="-104322"/>
            <a:ext cx="8977404" cy="531392"/>
          </a:xfrm>
        </p:spPr>
        <p:txBody>
          <a:bodyPr/>
          <a:lstStyle/>
          <a:p>
            <a:r>
              <a:rPr lang="en-US" dirty="0"/>
              <a:t>Empirical Results:  Refusing Works    </a:t>
            </a:r>
          </a:p>
        </p:txBody>
      </p:sp>
      <p:pic>
        <p:nvPicPr>
          <p:cNvPr id="9" name="Picture 8"/>
          <p:cNvPicPr>
            <a:picLocks noChangeAspect="1"/>
          </p:cNvPicPr>
          <p:nvPr/>
        </p:nvPicPr>
        <p:blipFill>
          <a:blip r:embed="rId3"/>
          <a:stretch>
            <a:fillRect/>
          </a:stretch>
        </p:blipFill>
        <p:spPr>
          <a:xfrm>
            <a:off x="7925167" y="4607678"/>
            <a:ext cx="1231641" cy="520262"/>
          </a:xfrm>
          <a:prstGeom prst="rect">
            <a:avLst/>
          </a:prstGeom>
        </p:spPr>
      </p:pic>
      <p:sp>
        <p:nvSpPr>
          <p:cNvPr id="11" name="Text Placeholder 1">
            <a:extLst>
              <a:ext uri="{FF2B5EF4-FFF2-40B4-BE49-F238E27FC236}">
                <a16:creationId xmlns:a16="http://schemas.microsoft.com/office/drawing/2014/main" id="{1372ABBD-3202-C84D-AB42-F57A65E203CB}"/>
              </a:ext>
            </a:extLst>
          </p:cNvPr>
          <p:cNvSpPr txBox="1">
            <a:spLocks/>
          </p:cNvSpPr>
          <p:nvPr/>
        </p:nvSpPr>
        <p:spPr>
          <a:xfrm>
            <a:off x="264137" y="831536"/>
            <a:ext cx="3496452" cy="3844477"/>
          </a:xfrm>
          <a:prstGeom prst="rect">
            <a:avLst/>
          </a:prstGeom>
        </p:spPr>
        <p:txBody>
          <a:bodyPr vert="horz" lIns="0" tIns="0" rIns="0" bIns="0"/>
          <a:lstStyle>
            <a:lvl1pPr marL="0" indent="-257168" algn="l" defTabSz="342892" rtl="0" eaLnBrk="0" fontAlgn="base" hangingPunct="0">
              <a:spcBef>
                <a:spcPts val="0"/>
              </a:spcBef>
              <a:spcAft>
                <a:spcPct val="0"/>
              </a:spcAft>
              <a:buFont typeface="Arial" panose="020B0604020202020204" pitchFamily="34" charset="0"/>
              <a:defRPr sz="2200" b="1" kern="1200" baseline="0">
                <a:solidFill>
                  <a:schemeClr val="tx1"/>
                </a:solidFill>
                <a:latin typeface="+mn-lt"/>
                <a:ea typeface="MS PGothic" panose="020B0600070205080204" pitchFamily="34" charset="-128"/>
                <a:cs typeface="ＭＳ Ｐゴシック" charset="0"/>
              </a:defRPr>
            </a:lvl1pPr>
            <a:lvl2pPr marL="471476" indent="-128585" algn="l" defTabSz="342892" rtl="0" eaLnBrk="0" fontAlgn="base" hangingPunct="0">
              <a:spcBef>
                <a:spcPts val="0"/>
              </a:spcBef>
              <a:spcAft>
                <a:spcPct val="0"/>
              </a:spcAft>
              <a:buFont typeface="Arial" panose="020B0604020202020204" pitchFamily="34" charset="0"/>
              <a:buChar char="•"/>
              <a:defRPr sz="2000" kern="1200" baseline="0">
                <a:solidFill>
                  <a:schemeClr val="tx1"/>
                </a:solidFill>
                <a:latin typeface="+mn-lt"/>
                <a:ea typeface="MS PGothic" panose="020B0600070205080204" pitchFamily="34" charset="-128"/>
                <a:cs typeface="+mn-cs"/>
              </a:defRPr>
            </a:lvl2pPr>
            <a:lvl3pPr marL="814368" indent="-128585" algn="l" defTabSz="342892" rtl="0" eaLnBrk="0" fontAlgn="base" hangingPunct="0">
              <a:spcBef>
                <a:spcPts val="0"/>
              </a:spcBef>
              <a:spcAft>
                <a:spcPct val="0"/>
              </a:spcAft>
              <a:buFont typeface="Arial" panose="020B0604020202020204" pitchFamily="34" charset="0"/>
              <a:buChar char="•"/>
              <a:defRPr sz="2200" kern="1200" baseline="0">
                <a:solidFill>
                  <a:schemeClr val="tx1"/>
                </a:solidFill>
                <a:latin typeface="+mn-lt"/>
                <a:ea typeface="MS PGothic" panose="020B0600070205080204" pitchFamily="34" charset="-128"/>
                <a:cs typeface="+mn-cs"/>
              </a:defRPr>
            </a:lvl3pPr>
            <a:lvl4pPr marL="1200120" indent="-171446" algn="l" defTabSz="342892" rtl="0" eaLnBrk="0" fontAlgn="base" hangingPunct="0">
              <a:spcBef>
                <a:spcPts val="0"/>
              </a:spcBef>
              <a:spcAft>
                <a:spcPct val="0"/>
              </a:spcAft>
              <a:buFont typeface="Courier New" panose="02070309020205020404" pitchFamily="49" charset="0"/>
              <a:buChar char="o"/>
              <a:defRPr sz="2200" kern="1200" baseline="0">
                <a:solidFill>
                  <a:schemeClr val="tx1"/>
                </a:solidFill>
                <a:latin typeface="+mn-lt"/>
                <a:ea typeface="MS PGothic" panose="020B0600070205080204" pitchFamily="34" charset="-128"/>
                <a:cs typeface="+mn-cs"/>
              </a:defRPr>
            </a:lvl4pPr>
            <a:lvl5pPr marL="1585874" indent="-214308" algn="l" defTabSz="342892" rtl="0" eaLnBrk="0" fontAlgn="base" hangingPunct="0">
              <a:spcBef>
                <a:spcPts val="0"/>
              </a:spcBef>
              <a:spcAft>
                <a:spcPct val="0"/>
              </a:spcAft>
              <a:buFont typeface="Wingdings" panose="05000000000000000000" pitchFamily="2" charset="2"/>
              <a:buChar char="Ø"/>
              <a:defRPr sz="1050" kern="1200">
                <a:solidFill>
                  <a:schemeClr val="tx1"/>
                </a:solidFill>
                <a:latin typeface="+mn-lt"/>
                <a:ea typeface="MS PGothic" panose="020B0600070205080204" pitchFamily="34" charset="-128"/>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a:lstStyle>
          <a:p>
            <a:endParaRPr lang="en-US" dirty="0"/>
          </a:p>
        </p:txBody>
      </p:sp>
      <p:pic>
        <p:nvPicPr>
          <p:cNvPr id="8" name="Picture 7">
            <a:extLst>
              <a:ext uri="{FF2B5EF4-FFF2-40B4-BE49-F238E27FC236}">
                <a16:creationId xmlns:a16="http://schemas.microsoft.com/office/drawing/2014/main" id="{DD4B7EC3-9DAE-574C-80F6-45256C1FA39D}"/>
              </a:ext>
            </a:extLst>
          </p:cNvPr>
          <p:cNvPicPr>
            <a:picLocks noChangeAspect="1"/>
          </p:cNvPicPr>
          <p:nvPr/>
        </p:nvPicPr>
        <p:blipFill rotWithShape="1">
          <a:blip r:embed="rId4"/>
          <a:srcRect l="-1" r="15601"/>
          <a:stretch/>
        </p:blipFill>
        <p:spPr>
          <a:xfrm>
            <a:off x="5383413" y="597837"/>
            <a:ext cx="2636433" cy="1884112"/>
          </a:xfrm>
          <a:prstGeom prst="rect">
            <a:avLst/>
          </a:prstGeom>
        </p:spPr>
      </p:pic>
      <p:pic>
        <p:nvPicPr>
          <p:cNvPr id="10" name="Picture 9">
            <a:extLst>
              <a:ext uri="{FF2B5EF4-FFF2-40B4-BE49-F238E27FC236}">
                <a16:creationId xmlns:a16="http://schemas.microsoft.com/office/drawing/2014/main" id="{67910012-301B-B84B-B7A5-3A89E0BABCD3}"/>
              </a:ext>
            </a:extLst>
          </p:cNvPr>
          <p:cNvPicPr>
            <a:picLocks noChangeAspect="1"/>
          </p:cNvPicPr>
          <p:nvPr/>
        </p:nvPicPr>
        <p:blipFill rotWithShape="1">
          <a:blip r:embed="rId5"/>
          <a:srcRect l="366" t="6315" r="11264" b="1637"/>
          <a:stretch/>
        </p:blipFill>
        <p:spPr>
          <a:xfrm>
            <a:off x="3600977" y="2519810"/>
            <a:ext cx="4527429" cy="2156203"/>
          </a:xfrm>
          <a:prstGeom prst="rect">
            <a:avLst/>
          </a:prstGeom>
        </p:spPr>
      </p:pic>
      <p:pic>
        <p:nvPicPr>
          <p:cNvPr id="12" name="Picture 11">
            <a:extLst>
              <a:ext uri="{FF2B5EF4-FFF2-40B4-BE49-F238E27FC236}">
                <a16:creationId xmlns:a16="http://schemas.microsoft.com/office/drawing/2014/main" id="{DED3C432-1685-1D47-A0B3-830165A083BB}"/>
              </a:ext>
            </a:extLst>
          </p:cNvPr>
          <p:cNvPicPr>
            <a:picLocks noChangeAspect="1"/>
          </p:cNvPicPr>
          <p:nvPr/>
        </p:nvPicPr>
        <p:blipFill rotWithShape="1">
          <a:blip r:embed="rId4"/>
          <a:srcRect l="85436" t="24646" r="-605" b="25195"/>
          <a:stretch/>
        </p:blipFill>
        <p:spPr>
          <a:xfrm>
            <a:off x="8312811" y="1752550"/>
            <a:ext cx="831189" cy="1657797"/>
          </a:xfrm>
          <a:prstGeom prst="rect">
            <a:avLst/>
          </a:prstGeom>
        </p:spPr>
      </p:pic>
      <p:sp>
        <p:nvSpPr>
          <p:cNvPr id="5" name="Rectangle 4">
            <a:extLst>
              <a:ext uri="{FF2B5EF4-FFF2-40B4-BE49-F238E27FC236}">
                <a16:creationId xmlns:a16="http://schemas.microsoft.com/office/drawing/2014/main" id="{3D5366B5-E4FF-0845-A4B0-DDF6CB3B7C82}"/>
              </a:ext>
            </a:extLst>
          </p:cNvPr>
          <p:cNvSpPr/>
          <p:nvPr/>
        </p:nvSpPr>
        <p:spPr>
          <a:xfrm>
            <a:off x="1" y="1276177"/>
            <a:ext cx="3416571" cy="2308324"/>
          </a:xfrm>
          <a:prstGeom prst="rect">
            <a:avLst/>
          </a:prstGeom>
        </p:spPr>
        <p:txBody>
          <a:bodyPr wrap="square">
            <a:spAutoFit/>
          </a:bodyPr>
          <a:lstStyle/>
          <a:p>
            <a:pPr marL="101600"/>
            <a:r>
              <a:rPr lang="en" sz="2400" dirty="0"/>
              <a:t>Can cut the error rate</a:t>
            </a:r>
          </a:p>
          <a:p>
            <a:pPr marL="457200" indent="-355600">
              <a:buFont typeface="Courier New" panose="02070309020205020404" pitchFamily="49" charset="0"/>
              <a:buChar char="o"/>
            </a:pPr>
            <a:r>
              <a:rPr lang="en-US" sz="2400" dirty="0" err="1"/>
              <a:t>i</a:t>
            </a:r>
            <a:r>
              <a:rPr lang="en" sz="2400" dirty="0"/>
              <a:t>n half by refusing 6 -32% of the time.</a:t>
            </a:r>
          </a:p>
          <a:p>
            <a:pPr marL="457200" indent="-355600">
              <a:buFont typeface="Courier New" panose="02070309020205020404" pitchFamily="49" charset="0"/>
              <a:buChar char="o"/>
            </a:pPr>
            <a:r>
              <a:rPr lang="en-US" sz="2400" dirty="0"/>
              <a:t>to a q</a:t>
            </a:r>
            <a:r>
              <a:rPr lang="en" sz="2400" dirty="0" err="1"/>
              <a:t>uarter</a:t>
            </a:r>
            <a:r>
              <a:rPr lang="en" sz="2400" dirty="0"/>
              <a:t> by refusing 12-57% of the time.</a:t>
            </a:r>
            <a:endParaRPr lang="en" sz="2400" dirty="0">
              <a:solidFill>
                <a:srgbClr val="FF0000"/>
              </a:solidFill>
            </a:endParaRPr>
          </a:p>
        </p:txBody>
      </p:sp>
    </p:spTree>
    <p:extLst>
      <p:ext uri="{BB962C8B-B14F-4D97-AF65-F5344CB8AC3E}">
        <p14:creationId xmlns:p14="http://schemas.microsoft.com/office/powerpoint/2010/main" val="145925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Screen Shot 2017-02-13 at 1.58.14 P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456" y="757481"/>
            <a:ext cx="3884822" cy="3684500"/>
          </a:xfrm>
          <a:prstGeom prst="rect">
            <a:avLst/>
          </a:prstGeom>
        </p:spPr>
      </p:pic>
      <p:sp>
        <p:nvSpPr>
          <p:cNvPr id="2" name="Title 1"/>
          <p:cNvSpPr>
            <a:spLocks noGrp="1"/>
          </p:cNvSpPr>
          <p:nvPr>
            <p:ph type="title"/>
          </p:nvPr>
        </p:nvSpPr>
        <p:spPr>
          <a:xfrm>
            <a:off x="1735875" y="-87086"/>
            <a:ext cx="5619206" cy="757646"/>
          </a:xfrm>
        </p:spPr>
        <p:txBody>
          <a:bodyPr>
            <a:noAutofit/>
          </a:bodyPr>
          <a:lstStyle/>
          <a:p>
            <a:r>
              <a:rPr lang="en-US" sz="2400" dirty="0"/>
              <a:t>Simultaneous Detection and Tracking of Moving Objects in Video</a:t>
            </a:r>
          </a:p>
        </p:txBody>
      </p:sp>
      <p:sp>
        <p:nvSpPr>
          <p:cNvPr id="4" name="TextBox 3"/>
          <p:cNvSpPr txBox="1"/>
          <p:nvPr/>
        </p:nvSpPr>
        <p:spPr>
          <a:xfrm>
            <a:off x="4885691" y="786293"/>
            <a:ext cx="3899535" cy="4247317"/>
          </a:xfrm>
          <a:prstGeom prst="rect">
            <a:avLst/>
          </a:prstGeom>
          <a:noFill/>
        </p:spPr>
        <p:txBody>
          <a:bodyPr wrap="square" rtlCol="0">
            <a:spAutoFit/>
          </a:bodyPr>
          <a:lstStyle/>
          <a:p>
            <a:pPr marL="257175" indent="-257175">
              <a:buFont typeface="Arial" charset="0"/>
              <a:buChar char="•"/>
            </a:pPr>
            <a:r>
              <a:rPr lang="en-US" sz="1800" dirty="0"/>
              <a:t>Detect a tube in a video segment by extending prior work for detecting a region in an image</a:t>
            </a:r>
          </a:p>
          <a:p>
            <a:pPr marL="257175" indent="-257175">
              <a:buFont typeface="Arial" charset="0"/>
              <a:buChar char="•"/>
            </a:pPr>
            <a:r>
              <a:rPr lang="en-US" sz="1800" dirty="0"/>
              <a:t>Use 3D and 2D convolution for feature extraction (C3D and VGG)</a:t>
            </a:r>
          </a:p>
          <a:p>
            <a:pPr marL="257175" indent="-257175">
              <a:buFont typeface="Arial" charset="0"/>
              <a:buChar char="•"/>
            </a:pPr>
            <a:r>
              <a:rPr lang="en-US" sz="1800" dirty="0"/>
              <a:t>Generate tube proposals (bounding tubes of various sizes and orientations)</a:t>
            </a:r>
          </a:p>
          <a:p>
            <a:pPr marL="257175" indent="-257175">
              <a:buFont typeface="Arial" charset="0"/>
              <a:buChar char="•"/>
            </a:pPr>
            <a:r>
              <a:rPr lang="en-US" sz="1800" dirty="0"/>
              <a:t>Refine proposals and classify each detected tube (car, van, bus, pedestrian, </a:t>
            </a:r>
            <a:r>
              <a:rPr lang="mr-IN" sz="1800" dirty="0"/>
              <a:t>…</a:t>
            </a:r>
            <a:r>
              <a:rPr lang="en-US" sz="1800" dirty="0"/>
              <a:t>)</a:t>
            </a:r>
          </a:p>
          <a:p>
            <a:pPr marL="257175" indent="-257175">
              <a:buFont typeface="Arial" charset="0"/>
              <a:buChar char="•"/>
            </a:pPr>
            <a:r>
              <a:rPr lang="en-US" sz="1800" dirty="0"/>
              <a:t>Application for vehicle detection and tracking</a:t>
            </a:r>
          </a:p>
          <a:p>
            <a:pPr marL="257175" indent="-257175">
              <a:buFont typeface="Arial" charset="0"/>
              <a:buChar char="•"/>
            </a:pPr>
            <a:endParaRPr lang="en-US" sz="1800" dirty="0"/>
          </a:p>
          <a:p>
            <a:endParaRPr lang="en-US" sz="1800" dirty="0"/>
          </a:p>
        </p:txBody>
      </p:sp>
      <p:sp>
        <p:nvSpPr>
          <p:cNvPr id="3" name="Rectangle 2">
            <a:extLst>
              <a:ext uri="{FF2B5EF4-FFF2-40B4-BE49-F238E27FC236}">
                <a16:creationId xmlns:a16="http://schemas.microsoft.com/office/drawing/2014/main" id="{C5989DA8-BADF-3F40-AAD6-13CA160B81DA}"/>
              </a:ext>
            </a:extLst>
          </p:cNvPr>
          <p:cNvSpPr/>
          <p:nvPr/>
        </p:nvSpPr>
        <p:spPr>
          <a:xfrm>
            <a:off x="-137907" y="4441981"/>
            <a:ext cx="9281907" cy="461665"/>
          </a:xfrm>
          <a:prstGeom prst="rect">
            <a:avLst/>
          </a:prstGeom>
        </p:spPr>
        <p:txBody>
          <a:bodyPr wrap="square">
            <a:spAutoFit/>
          </a:bodyPr>
          <a:lstStyle/>
          <a:p>
            <a:pPr lvl="1"/>
            <a:r>
              <a:rPr lang="en-US" sz="1200" dirty="0" err="1"/>
              <a:t>Chenge</a:t>
            </a:r>
            <a:r>
              <a:rPr lang="en-US" sz="1200" dirty="0"/>
              <a:t> Li, Gregory </a:t>
            </a:r>
            <a:r>
              <a:rPr lang="en-US" sz="1200" dirty="0" err="1"/>
              <a:t>Dobler</a:t>
            </a:r>
            <a:r>
              <a:rPr lang="en-US" sz="1200" dirty="0"/>
              <a:t>,  Xin Feng, Yao Wang, "</a:t>
            </a:r>
            <a:r>
              <a:rPr lang="en-US" sz="1200" dirty="0" err="1"/>
              <a:t>TrackNet</a:t>
            </a:r>
            <a:r>
              <a:rPr lang="en-US" sz="1200" dirty="0"/>
              <a:t>: Simultaneous Detection and Tracking and its Application in Traffic Video Analysis”, </a:t>
            </a:r>
            <a:r>
              <a:rPr lang="en-US" sz="1200" dirty="0">
                <a:hlinkClick r:id="rId3"/>
              </a:rPr>
              <a:t>https://arxiv.org/abs/1902.01466</a:t>
            </a:r>
            <a:endParaRPr lang="en-US" sz="1600" dirty="0"/>
          </a:p>
        </p:txBody>
      </p:sp>
    </p:spTree>
    <p:extLst>
      <p:ext uri="{BB962C8B-B14F-4D97-AF65-F5344CB8AC3E}">
        <p14:creationId xmlns:p14="http://schemas.microsoft.com/office/powerpoint/2010/main" val="1268461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2555EE-999E-544B-9435-A345711863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7" y="0"/>
            <a:ext cx="9149267" cy="5143500"/>
          </a:xfrm>
          <a:prstGeom prst="rect">
            <a:avLst/>
          </a:prstGeom>
        </p:spPr>
      </p:pic>
    </p:spTree>
    <p:extLst>
      <p:ext uri="{BB962C8B-B14F-4D97-AF65-F5344CB8AC3E}">
        <p14:creationId xmlns:p14="http://schemas.microsoft.com/office/powerpoint/2010/main" val="3478793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CA4CE-D8A8-6641-9184-3785D315712C}"/>
              </a:ext>
            </a:extLst>
          </p:cNvPr>
          <p:cNvSpPr>
            <a:spLocks noGrp="1"/>
          </p:cNvSpPr>
          <p:nvPr>
            <p:ph type="title"/>
          </p:nvPr>
        </p:nvSpPr>
        <p:spPr>
          <a:xfrm>
            <a:off x="1894114" y="0"/>
            <a:ext cx="5595257" cy="722043"/>
          </a:xfrm>
        </p:spPr>
        <p:txBody>
          <a:bodyPr>
            <a:noAutofit/>
          </a:bodyPr>
          <a:lstStyle/>
          <a:p>
            <a:r>
              <a:rPr lang="en-US" sz="2800" dirty="0"/>
              <a:t>Scalable Image Compression Using Stacked Auto Encoders</a:t>
            </a:r>
          </a:p>
        </p:txBody>
      </p:sp>
      <p:sp>
        <p:nvSpPr>
          <p:cNvPr id="4" name="Slide Number Placeholder 3">
            <a:extLst>
              <a:ext uri="{FF2B5EF4-FFF2-40B4-BE49-F238E27FC236}">
                <a16:creationId xmlns:a16="http://schemas.microsoft.com/office/drawing/2014/main" id="{6CB7760C-C71C-7349-BBCA-999E699CF922}"/>
              </a:ext>
            </a:extLst>
          </p:cNvPr>
          <p:cNvSpPr>
            <a:spLocks noGrp="1"/>
          </p:cNvSpPr>
          <p:nvPr>
            <p:ph type="sldNum" sz="quarter" idx="4294967295"/>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Arial" pitchFamily="34"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fld id="{026929EE-D2C9-4206-94B1-199916AC9495}" type="slidenum">
              <a:rPr lang="en-US" smtClean="0"/>
              <a:pPr/>
              <a:t>4</a:t>
            </a:fld>
            <a:endParaRPr lang="en-US" dirty="0"/>
          </a:p>
        </p:txBody>
      </p:sp>
      <p:pic>
        <p:nvPicPr>
          <p:cNvPr id="5" name="图片 8">
            <a:extLst>
              <a:ext uri="{FF2B5EF4-FFF2-40B4-BE49-F238E27FC236}">
                <a16:creationId xmlns:a16="http://schemas.microsoft.com/office/drawing/2014/main" id="{8D10CE89-2507-B64A-B409-C09E1068303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8173" y="1052638"/>
            <a:ext cx="7735352" cy="3449274"/>
          </a:xfrm>
          <a:prstGeom prst="rect">
            <a:avLst/>
          </a:prstGeom>
        </p:spPr>
      </p:pic>
      <p:sp>
        <p:nvSpPr>
          <p:cNvPr id="6" name="Rectangle 5">
            <a:extLst>
              <a:ext uri="{FF2B5EF4-FFF2-40B4-BE49-F238E27FC236}">
                <a16:creationId xmlns:a16="http://schemas.microsoft.com/office/drawing/2014/main" id="{56CA776F-5867-FE43-8AAB-6DECA4C307F6}"/>
              </a:ext>
            </a:extLst>
          </p:cNvPr>
          <p:cNvSpPr/>
          <p:nvPr/>
        </p:nvSpPr>
        <p:spPr>
          <a:xfrm>
            <a:off x="73954" y="4370842"/>
            <a:ext cx="9235575" cy="461665"/>
          </a:xfrm>
          <a:prstGeom prst="rect">
            <a:avLst/>
          </a:prstGeom>
        </p:spPr>
        <p:txBody>
          <a:bodyPr wrap="square">
            <a:spAutoFit/>
          </a:bodyPr>
          <a:lstStyle/>
          <a:p>
            <a:r>
              <a:rPr lang="en-US" sz="1200" dirty="0" err="1">
                <a:solidFill>
                  <a:srgbClr val="1B1F22"/>
                </a:solidFill>
                <a:latin typeface="Open Sans"/>
              </a:rPr>
              <a:t>Chuanmin</a:t>
            </a:r>
            <a:r>
              <a:rPr lang="en-US" sz="1200" dirty="0">
                <a:solidFill>
                  <a:srgbClr val="1B1F22"/>
                </a:solidFill>
                <a:latin typeface="Open Sans"/>
              </a:rPr>
              <a:t> Jia,  </a:t>
            </a:r>
            <a:r>
              <a:rPr lang="en-US" sz="1200" dirty="0" err="1">
                <a:solidFill>
                  <a:srgbClr val="1B1F22"/>
                </a:solidFill>
                <a:latin typeface="Open Sans"/>
              </a:rPr>
              <a:t>Zhaoyi</a:t>
            </a:r>
            <a:r>
              <a:rPr lang="en-US" sz="1200" dirty="0">
                <a:solidFill>
                  <a:srgbClr val="1B1F22"/>
                </a:solidFill>
                <a:latin typeface="Open Sans"/>
              </a:rPr>
              <a:t> Liu,  Yao Wang,  </a:t>
            </a:r>
            <a:r>
              <a:rPr lang="en-US" sz="1200" dirty="0" err="1">
                <a:solidFill>
                  <a:srgbClr val="1B1F22"/>
                </a:solidFill>
                <a:latin typeface="Open Sans"/>
              </a:rPr>
              <a:t>Siwei</a:t>
            </a:r>
            <a:r>
              <a:rPr lang="en-US" sz="1200" dirty="0">
                <a:solidFill>
                  <a:srgbClr val="1B1F22"/>
                </a:solidFill>
                <a:latin typeface="Open Sans"/>
              </a:rPr>
              <a:t> Ma, Wen Gao,   </a:t>
            </a:r>
            <a:r>
              <a:rPr lang="en-US" sz="1200" dirty="0">
                <a:solidFill>
                  <a:srgbClr val="6903BC"/>
                </a:solidFill>
                <a:latin typeface="Open Sans"/>
                <a:hlinkClick r:id="rId3"/>
              </a:rPr>
              <a:t>Layered Image Compression using Scalable Auto-encoder</a:t>
            </a:r>
            <a:r>
              <a:rPr lang="en-US" sz="1200" dirty="0">
                <a:solidFill>
                  <a:srgbClr val="1B1F22"/>
                </a:solidFill>
                <a:latin typeface="Open Sans"/>
              </a:rPr>
              <a:t>”, IEEE 2nd International Conference on Multimedia Information Processing and Retrieval (MIPR’2019),  Mar. 2019. </a:t>
            </a:r>
            <a:r>
              <a:rPr lang="en-US" sz="1200" dirty="0">
                <a:solidFill>
                  <a:srgbClr val="FF0000"/>
                </a:solidFill>
                <a:latin typeface="Open Sans"/>
              </a:rPr>
              <a:t>Best Student Paper Award.</a:t>
            </a:r>
            <a:endParaRPr lang="en-US" sz="1200" dirty="0">
              <a:solidFill>
                <a:srgbClr val="FF0000"/>
              </a:solidFill>
            </a:endParaRPr>
          </a:p>
        </p:txBody>
      </p:sp>
    </p:spTree>
    <p:extLst>
      <p:ext uri="{BB962C8B-B14F-4D97-AF65-F5344CB8AC3E}">
        <p14:creationId xmlns:p14="http://schemas.microsoft.com/office/powerpoint/2010/main" val="2484800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971396C-21CA-8C4F-972B-315096C857E9}"/>
              </a:ext>
            </a:extLst>
          </p:cNvPr>
          <p:cNvSpPr>
            <a:spLocks noGrp="1"/>
          </p:cNvSpPr>
          <p:nvPr>
            <p:ph type="sldNum" sz="quarter" idx="4294967295"/>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Arial" pitchFamily="34"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fld id="{026929EE-D2C9-4206-94B1-199916AC9495}" type="slidenum">
              <a:rPr lang="en-US" smtClean="0"/>
              <a:pPr/>
              <a:t>5</a:t>
            </a:fld>
            <a:endParaRPr lang="en-US" dirty="0"/>
          </a:p>
        </p:txBody>
      </p:sp>
      <p:sp>
        <p:nvSpPr>
          <p:cNvPr id="13" name="矩形 14">
            <a:extLst>
              <a:ext uri="{FF2B5EF4-FFF2-40B4-BE49-F238E27FC236}">
                <a16:creationId xmlns:a16="http://schemas.microsoft.com/office/drawing/2014/main" id="{0EA0FAF7-68D5-A348-9049-070497182992}"/>
              </a:ext>
            </a:extLst>
          </p:cNvPr>
          <p:cNvSpPr/>
          <p:nvPr/>
        </p:nvSpPr>
        <p:spPr>
          <a:xfrm>
            <a:off x="2638634" y="2390300"/>
            <a:ext cx="3283080" cy="276999"/>
          </a:xfrm>
          <a:prstGeom prst="rect">
            <a:avLst/>
          </a:prstGeom>
        </p:spPr>
        <p:txBody>
          <a:bodyPr wrap="square">
            <a:spAutoFit/>
          </a:bodyPr>
          <a:lstStyle/>
          <a:p>
            <a:r>
              <a:rPr lang="en-US" altLang="zh-CN" sz="1200" dirty="0">
                <a:latin typeface="NimbusRomNo9L-Regu"/>
              </a:rPr>
              <a:t>ICLR 2017: 0.1455 </a:t>
            </a:r>
            <a:r>
              <a:rPr lang="en-US" altLang="zh-CN" sz="1200" dirty="0" err="1">
                <a:latin typeface="NimbusRomNo9L-Regu"/>
              </a:rPr>
              <a:t>bpp</a:t>
            </a:r>
            <a:endParaRPr lang="zh-CN" altLang="en-US" sz="1200" dirty="0"/>
          </a:p>
        </p:txBody>
      </p:sp>
      <p:sp>
        <p:nvSpPr>
          <p:cNvPr id="14" name="矩形 15">
            <a:extLst>
              <a:ext uri="{FF2B5EF4-FFF2-40B4-BE49-F238E27FC236}">
                <a16:creationId xmlns:a16="http://schemas.microsoft.com/office/drawing/2014/main" id="{0A406487-6B28-B742-9C33-16A4CC94C36E}"/>
              </a:ext>
            </a:extLst>
          </p:cNvPr>
          <p:cNvSpPr/>
          <p:nvPr/>
        </p:nvSpPr>
        <p:spPr>
          <a:xfrm>
            <a:off x="4958021" y="2386604"/>
            <a:ext cx="3383280" cy="276999"/>
          </a:xfrm>
          <a:prstGeom prst="rect">
            <a:avLst/>
          </a:prstGeom>
        </p:spPr>
        <p:txBody>
          <a:bodyPr wrap="square">
            <a:spAutoFit/>
          </a:bodyPr>
          <a:lstStyle/>
          <a:p>
            <a:r>
              <a:rPr lang="en-US" altLang="zh-CN" sz="1200" dirty="0">
                <a:latin typeface="NimbusRomNo9L-Regu"/>
              </a:rPr>
              <a:t>ICLR 2018: 0.1782 </a:t>
            </a:r>
            <a:r>
              <a:rPr lang="en-US" altLang="zh-CN" sz="1200" dirty="0" err="1">
                <a:latin typeface="NimbusRomNo9L-Regu"/>
              </a:rPr>
              <a:t>bpp</a:t>
            </a:r>
            <a:r>
              <a:rPr lang="en-US" altLang="zh-CN" sz="1200" dirty="0">
                <a:latin typeface="NimbusRomNo9L-Regu"/>
              </a:rPr>
              <a:t>, </a:t>
            </a:r>
            <a:endParaRPr lang="zh-CN" altLang="en-US" sz="1200" dirty="0"/>
          </a:p>
        </p:txBody>
      </p:sp>
      <p:sp>
        <p:nvSpPr>
          <p:cNvPr id="15" name="矩形 16">
            <a:extLst>
              <a:ext uri="{FF2B5EF4-FFF2-40B4-BE49-F238E27FC236}">
                <a16:creationId xmlns:a16="http://schemas.microsoft.com/office/drawing/2014/main" id="{65B19C10-9EBC-4746-A101-064C4F195497}"/>
              </a:ext>
            </a:extLst>
          </p:cNvPr>
          <p:cNvSpPr/>
          <p:nvPr/>
        </p:nvSpPr>
        <p:spPr>
          <a:xfrm>
            <a:off x="7374655" y="2142353"/>
            <a:ext cx="2987040" cy="276999"/>
          </a:xfrm>
          <a:prstGeom prst="rect">
            <a:avLst/>
          </a:prstGeom>
        </p:spPr>
        <p:txBody>
          <a:bodyPr wrap="square">
            <a:spAutoFit/>
          </a:bodyPr>
          <a:lstStyle/>
          <a:p>
            <a:r>
              <a:rPr lang="en-US" altLang="zh-CN" sz="1200" dirty="0">
                <a:latin typeface="NimbusRomNo9L-Regu"/>
              </a:rPr>
              <a:t>Ours: 0.1305 </a:t>
            </a:r>
            <a:r>
              <a:rPr lang="en-US" altLang="zh-CN" sz="1200" dirty="0" err="1">
                <a:latin typeface="NimbusRomNo9L-Regu"/>
              </a:rPr>
              <a:t>bpp</a:t>
            </a:r>
            <a:endParaRPr lang="zh-CN" altLang="en-US" sz="1200" dirty="0"/>
          </a:p>
        </p:txBody>
      </p:sp>
      <p:sp>
        <p:nvSpPr>
          <p:cNvPr id="17" name="矩形 7">
            <a:extLst>
              <a:ext uri="{FF2B5EF4-FFF2-40B4-BE49-F238E27FC236}">
                <a16:creationId xmlns:a16="http://schemas.microsoft.com/office/drawing/2014/main" id="{891E5627-29C4-914E-BD78-C683929F26E5}"/>
              </a:ext>
            </a:extLst>
          </p:cNvPr>
          <p:cNvSpPr/>
          <p:nvPr/>
        </p:nvSpPr>
        <p:spPr>
          <a:xfrm>
            <a:off x="822064" y="2390300"/>
            <a:ext cx="671979" cy="276999"/>
          </a:xfrm>
          <a:prstGeom prst="rect">
            <a:avLst/>
          </a:prstGeom>
        </p:spPr>
        <p:txBody>
          <a:bodyPr wrap="none">
            <a:spAutoFit/>
          </a:bodyPr>
          <a:lstStyle/>
          <a:p>
            <a:r>
              <a:rPr lang="en-US" altLang="zh-CN" sz="1200" dirty="0">
                <a:latin typeface="NimbusRomNo9L-Regu"/>
              </a:rPr>
              <a:t>Original</a:t>
            </a:r>
            <a:endParaRPr lang="zh-CN" altLang="en-US" sz="1200" dirty="0"/>
          </a:p>
        </p:txBody>
      </p:sp>
      <p:pic>
        <p:nvPicPr>
          <p:cNvPr id="16" name="图片 11">
            <a:extLst>
              <a:ext uri="{FF2B5EF4-FFF2-40B4-BE49-F238E27FC236}">
                <a16:creationId xmlns:a16="http://schemas.microsoft.com/office/drawing/2014/main" id="{104236B8-99B0-F64C-8719-F8653B74764F}"/>
              </a:ext>
            </a:extLst>
          </p:cNvPr>
          <p:cNvPicPr>
            <a:picLocks noChangeAspect="1"/>
          </p:cNvPicPr>
          <p:nvPr/>
        </p:nvPicPr>
        <p:blipFill>
          <a:blip r:embed="rId2"/>
          <a:stretch>
            <a:fillRect/>
          </a:stretch>
        </p:blipFill>
        <p:spPr>
          <a:xfrm>
            <a:off x="2570573" y="242369"/>
            <a:ext cx="1822958" cy="2211988"/>
          </a:xfrm>
          <a:prstGeom prst="rect">
            <a:avLst/>
          </a:prstGeom>
        </p:spPr>
      </p:pic>
      <p:pic>
        <p:nvPicPr>
          <p:cNvPr id="18" name="图片 12">
            <a:extLst>
              <a:ext uri="{FF2B5EF4-FFF2-40B4-BE49-F238E27FC236}">
                <a16:creationId xmlns:a16="http://schemas.microsoft.com/office/drawing/2014/main" id="{268678FA-9B11-9240-8426-CE353FCDD7F9}"/>
              </a:ext>
            </a:extLst>
          </p:cNvPr>
          <p:cNvPicPr>
            <a:picLocks noChangeAspect="1"/>
          </p:cNvPicPr>
          <p:nvPr/>
        </p:nvPicPr>
        <p:blipFill>
          <a:blip r:embed="rId3"/>
          <a:stretch>
            <a:fillRect/>
          </a:stretch>
        </p:blipFill>
        <p:spPr>
          <a:xfrm>
            <a:off x="4825392" y="242369"/>
            <a:ext cx="1824269" cy="2211988"/>
          </a:xfrm>
          <a:prstGeom prst="rect">
            <a:avLst/>
          </a:prstGeom>
        </p:spPr>
      </p:pic>
      <p:pic>
        <p:nvPicPr>
          <p:cNvPr id="19" name="图片 13">
            <a:extLst>
              <a:ext uri="{FF2B5EF4-FFF2-40B4-BE49-F238E27FC236}">
                <a16:creationId xmlns:a16="http://schemas.microsoft.com/office/drawing/2014/main" id="{82240716-3E80-F84D-9D83-E50B8162D4A3}"/>
              </a:ext>
            </a:extLst>
          </p:cNvPr>
          <p:cNvPicPr>
            <a:picLocks noChangeAspect="1"/>
          </p:cNvPicPr>
          <p:nvPr/>
        </p:nvPicPr>
        <p:blipFill>
          <a:blip r:embed="rId4"/>
          <a:stretch>
            <a:fillRect/>
          </a:stretch>
        </p:blipFill>
        <p:spPr>
          <a:xfrm>
            <a:off x="7081793" y="244251"/>
            <a:ext cx="1822958" cy="2221104"/>
          </a:xfrm>
          <a:prstGeom prst="rect">
            <a:avLst/>
          </a:prstGeom>
        </p:spPr>
      </p:pic>
      <p:pic>
        <p:nvPicPr>
          <p:cNvPr id="23" name="图片 3">
            <a:extLst>
              <a:ext uri="{FF2B5EF4-FFF2-40B4-BE49-F238E27FC236}">
                <a16:creationId xmlns:a16="http://schemas.microsoft.com/office/drawing/2014/main" id="{519A1C5B-B02D-9749-B441-F1F8BB6020A5}"/>
              </a:ext>
            </a:extLst>
          </p:cNvPr>
          <p:cNvPicPr>
            <a:picLocks noChangeAspect="1"/>
          </p:cNvPicPr>
          <p:nvPr/>
        </p:nvPicPr>
        <p:blipFill>
          <a:blip r:embed="rId5"/>
          <a:stretch>
            <a:fillRect/>
          </a:stretch>
        </p:blipFill>
        <p:spPr>
          <a:xfrm>
            <a:off x="315754" y="243763"/>
            <a:ext cx="1822958" cy="2211988"/>
          </a:xfrm>
          <a:prstGeom prst="rect">
            <a:avLst/>
          </a:prstGeom>
        </p:spPr>
      </p:pic>
      <p:pic>
        <p:nvPicPr>
          <p:cNvPr id="25" name="图片 17">
            <a:extLst>
              <a:ext uri="{FF2B5EF4-FFF2-40B4-BE49-F238E27FC236}">
                <a16:creationId xmlns:a16="http://schemas.microsoft.com/office/drawing/2014/main" id="{DA1D6DEF-A026-B448-A8FA-569C4AC49390}"/>
              </a:ext>
            </a:extLst>
          </p:cNvPr>
          <p:cNvPicPr>
            <a:picLocks noChangeAspect="1"/>
          </p:cNvPicPr>
          <p:nvPr/>
        </p:nvPicPr>
        <p:blipFill>
          <a:blip r:embed="rId6"/>
          <a:stretch>
            <a:fillRect/>
          </a:stretch>
        </p:blipFill>
        <p:spPr>
          <a:xfrm>
            <a:off x="2570573" y="2735329"/>
            <a:ext cx="1830016" cy="1713756"/>
          </a:xfrm>
          <a:prstGeom prst="rect">
            <a:avLst/>
          </a:prstGeom>
        </p:spPr>
      </p:pic>
      <p:pic>
        <p:nvPicPr>
          <p:cNvPr id="26" name="图片 20">
            <a:extLst>
              <a:ext uri="{FF2B5EF4-FFF2-40B4-BE49-F238E27FC236}">
                <a16:creationId xmlns:a16="http://schemas.microsoft.com/office/drawing/2014/main" id="{DA1F9DA9-04AE-3043-8083-FE9F3BE3141D}"/>
              </a:ext>
            </a:extLst>
          </p:cNvPr>
          <p:cNvPicPr>
            <a:picLocks noChangeAspect="1"/>
          </p:cNvPicPr>
          <p:nvPr/>
        </p:nvPicPr>
        <p:blipFill>
          <a:blip r:embed="rId7"/>
          <a:stretch>
            <a:fillRect/>
          </a:stretch>
        </p:blipFill>
        <p:spPr>
          <a:xfrm>
            <a:off x="4825392" y="2735329"/>
            <a:ext cx="1871761" cy="1727780"/>
          </a:xfrm>
          <a:prstGeom prst="rect">
            <a:avLst/>
          </a:prstGeom>
        </p:spPr>
      </p:pic>
      <p:pic>
        <p:nvPicPr>
          <p:cNvPr id="28" name="图片 21">
            <a:extLst>
              <a:ext uri="{FF2B5EF4-FFF2-40B4-BE49-F238E27FC236}">
                <a16:creationId xmlns:a16="http://schemas.microsoft.com/office/drawing/2014/main" id="{903C0559-41ED-6347-9CB6-273D66546B65}"/>
              </a:ext>
            </a:extLst>
          </p:cNvPr>
          <p:cNvPicPr>
            <a:picLocks noChangeAspect="1"/>
          </p:cNvPicPr>
          <p:nvPr/>
        </p:nvPicPr>
        <p:blipFill>
          <a:blip r:embed="rId8"/>
          <a:stretch>
            <a:fillRect/>
          </a:stretch>
        </p:blipFill>
        <p:spPr>
          <a:xfrm>
            <a:off x="7121956" y="2716618"/>
            <a:ext cx="1871761" cy="1732467"/>
          </a:xfrm>
          <a:prstGeom prst="rect">
            <a:avLst/>
          </a:prstGeom>
        </p:spPr>
      </p:pic>
      <p:pic>
        <p:nvPicPr>
          <p:cNvPr id="29" name="图片 3">
            <a:extLst>
              <a:ext uri="{FF2B5EF4-FFF2-40B4-BE49-F238E27FC236}">
                <a16:creationId xmlns:a16="http://schemas.microsoft.com/office/drawing/2014/main" id="{DEE1EFA1-65BC-E544-AB58-83BCB444B293}"/>
              </a:ext>
            </a:extLst>
          </p:cNvPr>
          <p:cNvPicPr>
            <a:picLocks noChangeAspect="1"/>
          </p:cNvPicPr>
          <p:nvPr/>
        </p:nvPicPr>
        <p:blipFill>
          <a:blip r:embed="rId9"/>
          <a:stretch>
            <a:fillRect/>
          </a:stretch>
        </p:blipFill>
        <p:spPr>
          <a:xfrm>
            <a:off x="315754" y="2735329"/>
            <a:ext cx="1810883" cy="1719750"/>
          </a:xfrm>
          <a:prstGeom prst="rect">
            <a:avLst/>
          </a:prstGeom>
        </p:spPr>
      </p:pic>
      <p:sp>
        <p:nvSpPr>
          <p:cNvPr id="7" name="Rectangle 6">
            <a:extLst>
              <a:ext uri="{FF2B5EF4-FFF2-40B4-BE49-F238E27FC236}">
                <a16:creationId xmlns:a16="http://schemas.microsoft.com/office/drawing/2014/main" id="{20B31C5F-D6D9-5B4D-9756-B28A90168D38}"/>
              </a:ext>
            </a:extLst>
          </p:cNvPr>
          <p:cNvSpPr/>
          <p:nvPr/>
        </p:nvSpPr>
        <p:spPr>
          <a:xfrm>
            <a:off x="2638634" y="4422816"/>
            <a:ext cx="1585690" cy="276999"/>
          </a:xfrm>
          <a:prstGeom prst="rect">
            <a:avLst/>
          </a:prstGeom>
        </p:spPr>
        <p:txBody>
          <a:bodyPr wrap="none">
            <a:spAutoFit/>
          </a:bodyPr>
          <a:lstStyle/>
          <a:p>
            <a:r>
              <a:rPr lang="en-US" altLang="zh-CN" sz="1200" dirty="0">
                <a:latin typeface="NimbusRomNo9L-Regu"/>
              </a:rPr>
              <a:t>ICLR 2017: 0.1370 </a:t>
            </a:r>
            <a:r>
              <a:rPr lang="en-US" altLang="zh-CN" sz="1200" dirty="0" err="1">
                <a:latin typeface="NimbusRomNo9L-Regu"/>
              </a:rPr>
              <a:t>bpp</a:t>
            </a:r>
            <a:endParaRPr lang="en-US" sz="1200" dirty="0"/>
          </a:p>
        </p:txBody>
      </p:sp>
      <p:sp>
        <p:nvSpPr>
          <p:cNvPr id="34" name="Rectangle 33">
            <a:extLst>
              <a:ext uri="{FF2B5EF4-FFF2-40B4-BE49-F238E27FC236}">
                <a16:creationId xmlns:a16="http://schemas.microsoft.com/office/drawing/2014/main" id="{F346F4C4-D4C1-FC4E-A7CC-B98B8B984723}"/>
              </a:ext>
            </a:extLst>
          </p:cNvPr>
          <p:cNvSpPr/>
          <p:nvPr/>
        </p:nvSpPr>
        <p:spPr>
          <a:xfrm>
            <a:off x="4958535" y="4434640"/>
            <a:ext cx="1585690" cy="276999"/>
          </a:xfrm>
          <a:prstGeom prst="rect">
            <a:avLst/>
          </a:prstGeom>
        </p:spPr>
        <p:txBody>
          <a:bodyPr wrap="none">
            <a:spAutoFit/>
          </a:bodyPr>
          <a:lstStyle/>
          <a:p>
            <a:r>
              <a:rPr lang="en-US" altLang="zh-CN" sz="1200" dirty="0">
                <a:latin typeface="NimbusRomNo9L-Regu"/>
              </a:rPr>
              <a:t>ICLR 2017: 0.1387 </a:t>
            </a:r>
            <a:r>
              <a:rPr lang="en-US" altLang="zh-CN" sz="1200" dirty="0" err="1">
                <a:latin typeface="NimbusRomNo9L-Regu"/>
              </a:rPr>
              <a:t>bpp</a:t>
            </a:r>
            <a:endParaRPr lang="en-US" sz="1200" dirty="0"/>
          </a:p>
        </p:txBody>
      </p:sp>
      <p:sp>
        <p:nvSpPr>
          <p:cNvPr id="35" name="Rectangle 34">
            <a:extLst>
              <a:ext uri="{FF2B5EF4-FFF2-40B4-BE49-F238E27FC236}">
                <a16:creationId xmlns:a16="http://schemas.microsoft.com/office/drawing/2014/main" id="{54B31B75-1C97-9542-8DC3-DDE415AA7B23}"/>
              </a:ext>
            </a:extLst>
          </p:cNvPr>
          <p:cNvSpPr/>
          <p:nvPr/>
        </p:nvSpPr>
        <p:spPr>
          <a:xfrm>
            <a:off x="7319061" y="4413286"/>
            <a:ext cx="1585690" cy="276999"/>
          </a:xfrm>
          <a:prstGeom prst="rect">
            <a:avLst/>
          </a:prstGeom>
        </p:spPr>
        <p:txBody>
          <a:bodyPr wrap="none">
            <a:spAutoFit/>
          </a:bodyPr>
          <a:lstStyle/>
          <a:p>
            <a:r>
              <a:rPr lang="en-US" altLang="zh-CN" sz="1200" dirty="0">
                <a:latin typeface="NimbusRomNo9L-Regu"/>
              </a:rPr>
              <a:t>ICLR 2017: 0.1130 </a:t>
            </a:r>
            <a:r>
              <a:rPr lang="en-US" altLang="zh-CN" sz="1200" dirty="0" err="1">
                <a:latin typeface="NimbusRomNo9L-Regu"/>
              </a:rPr>
              <a:t>bpp</a:t>
            </a:r>
            <a:endParaRPr lang="en-US" sz="1200" dirty="0"/>
          </a:p>
        </p:txBody>
      </p:sp>
      <p:sp>
        <p:nvSpPr>
          <p:cNvPr id="36" name="矩形 7">
            <a:extLst>
              <a:ext uri="{FF2B5EF4-FFF2-40B4-BE49-F238E27FC236}">
                <a16:creationId xmlns:a16="http://schemas.microsoft.com/office/drawing/2014/main" id="{5677866F-7D6A-5746-A646-666453B01B90}"/>
              </a:ext>
            </a:extLst>
          </p:cNvPr>
          <p:cNvSpPr/>
          <p:nvPr/>
        </p:nvSpPr>
        <p:spPr>
          <a:xfrm>
            <a:off x="822063" y="4429534"/>
            <a:ext cx="671979" cy="276999"/>
          </a:xfrm>
          <a:prstGeom prst="rect">
            <a:avLst/>
          </a:prstGeom>
        </p:spPr>
        <p:txBody>
          <a:bodyPr wrap="none">
            <a:spAutoFit/>
          </a:bodyPr>
          <a:lstStyle/>
          <a:p>
            <a:r>
              <a:rPr lang="en-US" altLang="zh-CN" sz="1200" dirty="0">
                <a:latin typeface="NimbusRomNo9L-Regu"/>
              </a:rPr>
              <a:t>Original</a:t>
            </a:r>
            <a:endParaRPr lang="zh-CN" altLang="en-US" sz="1200" dirty="0"/>
          </a:p>
        </p:txBody>
      </p:sp>
    </p:spTree>
    <p:extLst>
      <p:ext uri="{BB962C8B-B14F-4D97-AF65-F5344CB8AC3E}">
        <p14:creationId xmlns:p14="http://schemas.microsoft.com/office/powerpoint/2010/main" val="350610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D6CA7-66BC-0F44-AA4F-52D4C535DA37}"/>
              </a:ext>
            </a:extLst>
          </p:cNvPr>
          <p:cNvSpPr>
            <a:spLocks noGrp="1"/>
          </p:cNvSpPr>
          <p:nvPr>
            <p:ph type="title"/>
          </p:nvPr>
        </p:nvSpPr>
        <p:spPr>
          <a:xfrm>
            <a:off x="690216" y="-71714"/>
            <a:ext cx="7960426" cy="742950"/>
          </a:xfrm>
        </p:spPr>
        <p:txBody>
          <a:bodyPr>
            <a:noAutofit/>
          </a:bodyPr>
          <a:lstStyle/>
          <a:p>
            <a:r>
              <a:rPr lang="en-US" sz="2800" dirty="0"/>
              <a:t>Learning for compression and </a:t>
            </a:r>
            <a:br>
              <a:rPr lang="en-US" sz="2800" dirty="0"/>
            </a:br>
            <a:r>
              <a:rPr lang="en-US" sz="2800" dirty="0"/>
              <a:t>analytics simultaneously</a:t>
            </a:r>
          </a:p>
        </p:txBody>
      </p:sp>
      <p:sp>
        <p:nvSpPr>
          <p:cNvPr id="3" name="Slide Number Placeholder 2">
            <a:extLst>
              <a:ext uri="{FF2B5EF4-FFF2-40B4-BE49-F238E27FC236}">
                <a16:creationId xmlns:a16="http://schemas.microsoft.com/office/drawing/2014/main" id="{DC8C1DB4-6CBC-F049-8E2D-BC30BAB5C59B}"/>
              </a:ext>
            </a:extLst>
          </p:cNvPr>
          <p:cNvSpPr>
            <a:spLocks noGrp="1"/>
          </p:cNvSpPr>
          <p:nvPr>
            <p:ph type="sldNum" sz="quarter" idx="4294967295"/>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Arial" pitchFamily="34"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fld id="{026929EE-D2C9-4206-94B1-199916AC9495}" type="slidenum">
              <a:rPr lang="en-US" smtClean="0"/>
              <a:pPr/>
              <a:t>6</a:t>
            </a:fld>
            <a:endParaRPr lang="en-US" dirty="0"/>
          </a:p>
        </p:txBody>
      </p:sp>
      <p:sp>
        <p:nvSpPr>
          <p:cNvPr id="4" name="Content Placeholder 3">
            <a:extLst>
              <a:ext uri="{FF2B5EF4-FFF2-40B4-BE49-F238E27FC236}">
                <a16:creationId xmlns:a16="http://schemas.microsoft.com/office/drawing/2014/main" id="{23736220-E536-724B-B644-BA71C074789F}"/>
              </a:ext>
            </a:extLst>
          </p:cNvPr>
          <p:cNvSpPr>
            <a:spLocks noGrp="1"/>
          </p:cNvSpPr>
          <p:nvPr>
            <p:ph idx="1"/>
          </p:nvPr>
        </p:nvSpPr>
        <p:spPr>
          <a:xfrm>
            <a:off x="0" y="3421458"/>
            <a:ext cx="9326880" cy="1447643"/>
          </a:xfrm>
        </p:spPr>
        <p:txBody>
          <a:bodyPr/>
          <a:lstStyle/>
          <a:p>
            <a:pPr>
              <a:buFont typeface="Wingdings" pitchFamily="2" charset="2"/>
              <a:buChar char="§"/>
            </a:pPr>
            <a:r>
              <a:rPr lang="en-US" sz="2000" dirty="0">
                <a:solidFill>
                  <a:srgbClr val="FF0000"/>
                </a:solidFill>
              </a:rPr>
              <a:t>Encoder generates features effective for both compression and analytics</a:t>
            </a:r>
          </a:p>
          <a:p>
            <a:pPr lvl="1">
              <a:buFont typeface="Wingdings" pitchFamily="2" charset="2"/>
              <a:buChar char="§"/>
            </a:pPr>
            <a:r>
              <a:rPr lang="en-US" sz="1800" dirty="0"/>
              <a:t>Camera site can perform compression and analytics using the same features.</a:t>
            </a:r>
          </a:p>
          <a:p>
            <a:pPr lvl="1">
              <a:buFont typeface="Wingdings" pitchFamily="2" charset="2"/>
              <a:buChar char="§"/>
            </a:pPr>
            <a:r>
              <a:rPr lang="en-US" sz="1800" dirty="0"/>
              <a:t>Receiver can use decoded features directly for visual analytics</a:t>
            </a:r>
          </a:p>
          <a:p>
            <a:pPr lvl="1">
              <a:buFont typeface="Wingdings" pitchFamily="2" charset="2"/>
              <a:buChar char="§"/>
            </a:pPr>
            <a:r>
              <a:rPr lang="en-US" sz="1800" dirty="0"/>
              <a:t>Using “saliency detection” as surrogates for visual analytics task</a:t>
            </a:r>
          </a:p>
          <a:p>
            <a:pPr>
              <a:buFont typeface="Wingdings" pitchFamily="2" charset="2"/>
              <a:buChar char="§"/>
            </a:pPr>
            <a:endParaRPr lang="en-US" sz="2000" dirty="0"/>
          </a:p>
        </p:txBody>
      </p:sp>
      <p:pic>
        <p:nvPicPr>
          <p:cNvPr id="5" name="图片 9">
            <a:extLst>
              <a:ext uri="{FF2B5EF4-FFF2-40B4-BE49-F238E27FC236}">
                <a16:creationId xmlns:a16="http://schemas.microsoft.com/office/drawing/2014/main" id="{B075E40D-9578-C946-A9C9-7AA4E41B1E11}"/>
              </a:ext>
            </a:extLst>
          </p:cNvPr>
          <p:cNvPicPr>
            <a:picLocks noChangeAspect="1"/>
          </p:cNvPicPr>
          <p:nvPr/>
        </p:nvPicPr>
        <p:blipFill>
          <a:blip r:embed="rId2"/>
          <a:stretch>
            <a:fillRect/>
          </a:stretch>
        </p:blipFill>
        <p:spPr>
          <a:xfrm>
            <a:off x="272389" y="763271"/>
            <a:ext cx="8796080" cy="2733577"/>
          </a:xfrm>
          <a:prstGeom prst="rect">
            <a:avLst/>
          </a:prstGeom>
        </p:spPr>
      </p:pic>
    </p:spTree>
    <p:extLst>
      <p:ext uri="{BB962C8B-B14F-4D97-AF65-F5344CB8AC3E}">
        <p14:creationId xmlns:p14="http://schemas.microsoft.com/office/powerpoint/2010/main" val="117592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08A7E-2960-524F-AF9D-3F57BD9C05D2}"/>
              </a:ext>
            </a:extLst>
          </p:cNvPr>
          <p:cNvSpPr>
            <a:spLocks noGrp="1"/>
          </p:cNvSpPr>
          <p:nvPr>
            <p:ph type="title"/>
          </p:nvPr>
        </p:nvSpPr>
        <p:spPr>
          <a:xfrm>
            <a:off x="1305560" y="0"/>
            <a:ext cx="6558280" cy="701040"/>
          </a:xfrm>
        </p:spPr>
        <p:txBody>
          <a:bodyPr>
            <a:noAutofit/>
          </a:bodyPr>
          <a:lstStyle/>
          <a:p>
            <a:r>
              <a:rPr lang="en-US" sz="2800" dirty="0"/>
              <a:t>Multiple Objective Optimization</a:t>
            </a:r>
          </a:p>
        </p:txBody>
      </p:sp>
      <p:sp>
        <p:nvSpPr>
          <p:cNvPr id="3" name="Slide Number Placeholder 2">
            <a:extLst>
              <a:ext uri="{FF2B5EF4-FFF2-40B4-BE49-F238E27FC236}">
                <a16:creationId xmlns:a16="http://schemas.microsoft.com/office/drawing/2014/main" id="{1726EE34-9671-ED42-9A17-F16249E0B04A}"/>
              </a:ext>
            </a:extLst>
          </p:cNvPr>
          <p:cNvSpPr>
            <a:spLocks noGrp="1"/>
          </p:cNvSpPr>
          <p:nvPr>
            <p:ph type="sldNum" sz="quarter" idx="4294967295"/>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Arial" pitchFamily="34"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fld id="{026929EE-D2C9-4206-94B1-199916AC9495}" type="slidenum">
              <a:rPr lang="en-US" smtClean="0"/>
              <a:pPr/>
              <a:t>7</a:t>
            </a:fld>
            <a:endParaRPr lang="en-US" dirty="0"/>
          </a:p>
        </p:txBody>
      </p:sp>
      <mc:AlternateContent xmlns:mc="http://schemas.openxmlformats.org/markup-compatibility/2006" xmlns:a14="http://schemas.microsoft.com/office/drawing/2010/main">
        <mc:Choice Requires="a14">
          <p:sp>
            <p:nvSpPr>
              <p:cNvPr id="8" name="内容占位符 4">
                <a:extLst>
                  <a:ext uri="{FF2B5EF4-FFF2-40B4-BE49-F238E27FC236}">
                    <a16:creationId xmlns:a16="http://schemas.microsoft.com/office/drawing/2014/main" id="{62558660-478C-2A47-9288-27167B949283}"/>
                  </a:ext>
                </a:extLst>
              </p:cNvPr>
              <p:cNvSpPr>
                <a:spLocks noGrp="1"/>
              </p:cNvSpPr>
              <p:nvPr>
                <p:ph idx="1"/>
              </p:nvPr>
            </p:nvSpPr>
            <p:spPr>
              <a:xfrm>
                <a:off x="1" y="896421"/>
                <a:ext cx="3791712" cy="2688027"/>
              </a:xfrm>
            </p:spPr>
            <p:txBody>
              <a:bodyPr/>
              <a:lstStyle/>
              <a:p>
                <a:pPr marL="285750" indent="-285750">
                  <a:buFont typeface="Wingdings" pitchFamily="2" charset="2"/>
                  <a:buChar char="Ø"/>
                </a:pPr>
                <a:r>
                  <a:rPr lang="en-US" altLang="zh-CN" sz="1800" dirty="0"/>
                  <a:t>Conventional approach</a:t>
                </a:r>
              </a:p>
              <a:p>
                <a:pPr lvl="1"/>
                <a:r>
                  <a:rPr lang="en-US" altLang="zh-CN" sz="1600" dirty="0"/>
                  <a:t>Minimize a weighted average of multiple losses</a:t>
                </a:r>
              </a:p>
              <a:p>
                <a:pPr lvl="1"/>
                <a14:m>
                  <m:oMath xmlns:m="http://schemas.openxmlformats.org/officeDocument/2006/math">
                    <m:func>
                      <m:funcPr>
                        <m:ctrlPr>
                          <a:rPr lang="en-US" altLang="zh-CN" sz="1600" i="1">
                            <a:latin typeface="Cambria Math" panose="02040503050406030204" pitchFamily="18" charset="0"/>
                          </a:rPr>
                        </m:ctrlPr>
                      </m:funcPr>
                      <m:fName>
                        <m:r>
                          <a:rPr lang="en-US" altLang="zh-CN" sz="1600" b="0" i="1" smtClean="0">
                            <a:latin typeface="Cambria Math" panose="02040503050406030204" pitchFamily="18" charset="0"/>
                          </a:rPr>
                          <m:t>𝐿</m:t>
                        </m:r>
                        <m:r>
                          <a:rPr lang="en-US" altLang="zh-CN" sz="1600" b="0" i="1" smtClean="0">
                            <a:latin typeface="Cambria Math" panose="02040503050406030204" pitchFamily="18" charset="0"/>
                          </a:rPr>
                          <m:t>=</m:t>
                        </m:r>
                        <m:limLow>
                          <m:limLowPr>
                            <m:ctrlPr>
                              <a:rPr lang="en-US" altLang="zh-CN" sz="1600" i="1">
                                <a:latin typeface="Cambria Math" panose="02040503050406030204" pitchFamily="18" charset="0"/>
                              </a:rPr>
                            </m:ctrlPr>
                          </m:limLowPr>
                          <m:e>
                            <m:r>
                              <m:rPr>
                                <m:sty m:val="p"/>
                              </m:rPr>
                              <a:rPr lang="en-US" altLang="zh-CN" sz="1600">
                                <a:latin typeface="Cambria Math" panose="02040503050406030204" pitchFamily="18" charset="0"/>
                              </a:rPr>
                              <m:t>min</m:t>
                            </m:r>
                          </m:e>
                          <m:lim>
                            <m:sSup>
                              <m:sSupPr>
                                <m:ctrlPr>
                                  <a:rPr lang="en-US" altLang="zh-CN" sz="1600" i="1">
                                    <a:latin typeface="Cambria Math" panose="02040503050406030204" pitchFamily="18" charset="0"/>
                                  </a:rPr>
                                </m:ctrlPr>
                              </m:sSupPr>
                              <m:e>
                                <m:r>
                                  <a:rPr lang="zh-CN" altLang="en-US" sz="1600" i="1">
                                    <a:latin typeface="Cambria Math" panose="02040503050406030204" pitchFamily="18" charset="0"/>
                                  </a:rPr>
                                  <m:t>𝜃</m:t>
                                </m:r>
                              </m:e>
                              <m:sup>
                                <m:r>
                                  <a:rPr lang="en-US" altLang="zh-CN" sz="1600" i="1">
                                    <a:latin typeface="Cambria Math" panose="02040503050406030204" pitchFamily="18" charset="0"/>
                                  </a:rPr>
                                  <m:t>𝑠h</m:t>
                                </m:r>
                              </m:sup>
                            </m:sSup>
                            <m:r>
                              <a:rPr lang="en-US" altLang="zh-CN" sz="1600" i="1">
                                <a:latin typeface="Cambria Math" panose="02040503050406030204" pitchFamily="18" charset="0"/>
                              </a:rPr>
                              <m:t>,</m:t>
                            </m:r>
                            <m:sSup>
                              <m:sSupPr>
                                <m:ctrlPr>
                                  <a:rPr lang="en-US" altLang="zh-CN" sz="1600" i="1">
                                    <a:latin typeface="Cambria Math" panose="02040503050406030204" pitchFamily="18" charset="0"/>
                                  </a:rPr>
                                </m:ctrlPr>
                              </m:sSupPr>
                              <m:e>
                                <m:r>
                                  <a:rPr lang="zh-CN" altLang="en-US" sz="1600" i="1">
                                    <a:latin typeface="Cambria Math" panose="02040503050406030204" pitchFamily="18" charset="0"/>
                                  </a:rPr>
                                  <m:t>𝜃</m:t>
                                </m:r>
                              </m:e>
                              <m:sup>
                                <m:r>
                                  <a:rPr lang="en-US" altLang="zh-CN" sz="1600" i="1">
                                    <a:latin typeface="Cambria Math" panose="02040503050406030204" pitchFamily="18" charset="0"/>
                                  </a:rPr>
                                  <m:t>1</m:t>
                                </m:r>
                              </m:sup>
                            </m:sSup>
                            <m:r>
                              <a:rPr lang="en-US" altLang="zh-CN" sz="1600" i="1">
                                <a:latin typeface="Cambria Math" panose="02040503050406030204" pitchFamily="18" charset="0"/>
                              </a:rPr>
                              <m:t>,…,</m:t>
                            </m:r>
                            <m:sSup>
                              <m:sSupPr>
                                <m:ctrlPr>
                                  <a:rPr lang="en-US" altLang="zh-CN" sz="1600" i="1">
                                    <a:latin typeface="Cambria Math" panose="02040503050406030204" pitchFamily="18" charset="0"/>
                                  </a:rPr>
                                </m:ctrlPr>
                              </m:sSupPr>
                              <m:e>
                                <m:r>
                                  <a:rPr lang="zh-CN" altLang="en-US" sz="1600" i="1">
                                    <a:latin typeface="Cambria Math" panose="02040503050406030204" pitchFamily="18" charset="0"/>
                                  </a:rPr>
                                  <m:t>𝜃</m:t>
                                </m:r>
                              </m:e>
                              <m:sup>
                                <m:r>
                                  <a:rPr lang="en-US" altLang="zh-CN" sz="1600" i="1">
                                    <a:latin typeface="Cambria Math" panose="02040503050406030204" pitchFamily="18" charset="0"/>
                                  </a:rPr>
                                  <m:t>𝑇</m:t>
                                </m:r>
                              </m:sup>
                            </m:sSup>
                          </m:lim>
                        </m:limLow>
                      </m:fName>
                      <m:e>
                        <m:nary>
                          <m:naryPr>
                            <m:chr m:val="∑"/>
                            <m:limLoc m:val="subSup"/>
                            <m:ctrlPr>
                              <a:rPr lang="en-US" altLang="zh-CN" sz="1600" i="1">
                                <a:latin typeface="Cambria Math" panose="02040503050406030204" pitchFamily="18" charset="0"/>
                              </a:rPr>
                            </m:ctrlPr>
                          </m:naryPr>
                          <m:sub>
                            <m:r>
                              <m:rPr>
                                <m:brk m:alnAt="25"/>
                              </m:rPr>
                              <a:rPr lang="en-US" altLang="zh-CN" sz="1600" i="1">
                                <a:latin typeface="Cambria Math" panose="02040503050406030204" pitchFamily="18" charset="0"/>
                              </a:rPr>
                              <m:t>𝑡</m:t>
                            </m:r>
                            <m:r>
                              <a:rPr lang="en-US" altLang="zh-CN" sz="1600" i="1">
                                <a:latin typeface="Cambria Math" panose="02040503050406030204" pitchFamily="18" charset="0"/>
                              </a:rPr>
                              <m:t>=1</m:t>
                            </m:r>
                          </m:sub>
                          <m:sup>
                            <m:r>
                              <a:rPr lang="en-US" altLang="zh-CN" sz="1600" i="1">
                                <a:latin typeface="Cambria Math" panose="02040503050406030204" pitchFamily="18" charset="0"/>
                              </a:rPr>
                              <m:t>𝑇</m:t>
                            </m:r>
                          </m:sup>
                          <m:e>
                            <m:sSup>
                              <m:sSupPr>
                                <m:ctrlPr>
                                  <a:rPr lang="en-US" altLang="zh-CN" sz="1600" i="1">
                                    <a:latin typeface="Cambria Math" panose="02040503050406030204" pitchFamily="18" charset="0"/>
                                  </a:rPr>
                                </m:ctrlPr>
                              </m:sSupPr>
                              <m:e>
                                <m:r>
                                  <a:rPr lang="en-US" altLang="zh-CN" sz="1600" i="1">
                                    <a:latin typeface="Cambria Math" panose="02040503050406030204" pitchFamily="18" charset="0"/>
                                  </a:rPr>
                                  <m:t>𝑤</m:t>
                                </m:r>
                              </m:e>
                              <m:sup>
                                <m:r>
                                  <a:rPr lang="en-US" altLang="zh-CN" sz="1600" i="1">
                                    <a:latin typeface="Cambria Math" panose="02040503050406030204" pitchFamily="18" charset="0"/>
                                  </a:rPr>
                                  <m:t>𝑡</m:t>
                                </m:r>
                              </m:sup>
                            </m:sSup>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𝐿</m:t>
                                </m:r>
                              </m:e>
                              <m:sub>
                                <m:r>
                                  <a:rPr lang="en-US" altLang="zh-CN" sz="1600" i="1">
                                    <a:latin typeface="Cambria Math" panose="02040503050406030204" pitchFamily="18" charset="0"/>
                                  </a:rPr>
                                  <m:t>𝑡</m:t>
                                </m:r>
                              </m:sub>
                            </m:sSub>
                            <m:r>
                              <a:rPr lang="en-US" altLang="zh-CN" sz="1600" i="1">
                                <a:latin typeface="Cambria Math" panose="02040503050406030204" pitchFamily="18" charset="0"/>
                              </a:rPr>
                              <m:t>(</m:t>
                            </m:r>
                            <m:sSup>
                              <m:sSupPr>
                                <m:ctrlPr>
                                  <a:rPr lang="en-US" altLang="zh-CN" sz="1600" i="1">
                                    <a:latin typeface="Cambria Math" panose="02040503050406030204" pitchFamily="18" charset="0"/>
                                  </a:rPr>
                                </m:ctrlPr>
                              </m:sSupPr>
                              <m:e>
                                <m:r>
                                  <a:rPr lang="zh-CN" altLang="en-US" sz="1600" i="1">
                                    <a:latin typeface="Cambria Math" panose="02040503050406030204" pitchFamily="18" charset="0"/>
                                  </a:rPr>
                                  <m:t>𝜃</m:t>
                                </m:r>
                              </m:e>
                              <m:sup>
                                <m:r>
                                  <a:rPr lang="en-US" altLang="zh-CN" sz="1600" i="1">
                                    <a:latin typeface="Cambria Math" panose="02040503050406030204" pitchFamily="18" charset="0"/>
                                  </a:rPr>
                                  <m:t>𝑠h</m:t>
                                </m:r>
                              </m:sup>
                            </m:sSup>
                            <m:r>
                              <a:rPr lang="en-US" altLang="zh-CN" sz="1600" i="1">
                                <a:latin typeface="Cambria Math" panose="02040503050406030204" pitchFamily="18" charset="0"/>
                              </a:rPr>
                              <m:t>,</m:t>
                            </m:r>
                            <m:sSup>
                              <m:sSupPr>
                                <m:ctrlPr>
                                  <a:rPr lang="en-US" altLang="zh-CN" sz="1600" i="1">
                                    <a:latin typeface="Cambria Math" panose="02040503050406030204" pitchFamily="18" charset="0"/>
                                  </a:rPr>
                                </m:ctrlPr>
                              </m:sSupPr>
                              <m:e>
                                <m:r>
                                  <a:rPr lang="zh-CN" altLang="en-US" sz="1600" i="1">
                                    <a:latin typeface="Cambria Math" panose="02040503050406030204" pitchFamily="18" charset="0"/>
                                  </a:rPr>
                                  <m:t>𝜃</m:t>
                                </m:r>
                              </m:e>
                              <m:sup>
                                <m:r>
                                  <a:rPr lang="en-US" altLang="zh-CN" sz="1600" i="1">
                                    <a:latin typeface="Cambria Math" panose="02040503050406030204" pitchFamily="18" charset="0"/>
                                  </a:rPr>
                                  <m:t>𝑡</m:t>
                                </m:r>
                              </m:sup>
                            </m:sSup>
                            <m:r>
                              <a:rPr lang="en-US" altLang="zh-CN" sz="1600" i="1">
                                <a:latin typeface="Cambria Math" panose="02040503050406030204" pitchFamily="18" charset="0"/>
                              </a:rPr>
                              <m:t>)</m:t>
                            </m:r>
                          </m:e>
                        </m:nary>
                      </m:e>
                    </m:func>
                  </m:oMath>
                </a14:m>
                <a:endParaRPr lang="en-US" altLang="zh-CN" sz="1600" dirty="0"/>
              </a:p>
              <a:p>
                <a:pPr marL="285750" indent="-285750">
                  <a:buFont typeface="Wingdings" pitchFamily="2" charset="2"/>
                  <a:buChar char="Ø"/>
                </a:pPr>
                <a:r>
                  <a:rPr lang="en-US" altLang="zh-CN" sz="1800" dirty="0">
                    <a:solidFill>
                      <a:srgbClr val="FF0000"/>
                    </a:solidFill>
                  </a:rPr>
                  <a:t>Pareto-Optimal</a:t>
                </a:r>
              </a:p>
              <a:p>
                <a:pPr lvl="1"/>
                <a:r>
                  <a:rPr lang="en-US" altLang="zh-CN" sz="1600" dirty="0"/>
                  <a:t>A solution where L</a:t>
                </a:r>
                <a:r>
                  <a:rPr lang="en-US" altLang="zh-CN" sz="1600" baseline="-25000" dirty="0"/>
                  <a:t>2</a:t>
                </a:r>
                <a:r>
                  <a:rPr lang="en-US" altLang="zh-CN" sz="1600" dirty="0"/>
                  <a:t> cannot be reduced without increasing L</a:t>
                </a:r>
                <a:r>
                  <a:rPr lang="en-US" altLang="zh-CN" sz="1600" baseline="-25000" dirty="0"/>
                  <a:t>1</a:t>
                </a:r>
                <a:r>
                  <a:rPr lang="en-US" altLang="zh-CN" sz="1600" dirty="0"/>
                  <a:t>, and vice versa</a:t>
                </a:r>
              </a:p>
              <a:p>
                <a:pPr lvl="1"/>
                <a:r>
                  <a:rPr lang="en-US" altLang="zh-CN" sz="1600" dirty="0"/>
                  <a:t>How to achieve Pareto-Optimal through stochastic gradient descent?</a:t>
                </a:r>
              </a:p>
              <a:p>
                <a:pPr lvl="2"/>
                <a:r>
                  <a:rPr lang="en-US" altLang="zh-CN" sz="1600" dirty="0"/>
                  <a:t>Multiple gradient descent algorithm (MGDA)</a:t>
                </a:r>
              </a:p>
              <a:p>
                <a:pPr lvl="1"/>
                <a:endParaRPr lang="zh-CN" altLang="en-US" sz="1100" dirty="0"/>
              </a:p>
            </p:txBody>
          </p:sp>
        </mc:Choice>
        <mc:Fallback xmlns="">
          <p:sp>
            <p:nvSpPr>
              <p:cNvPr id="8" name="内容占位符 4">
                <a:extLst>
                  <a:ext uri="{FF2B5EF4-FFF2-40B4-BE49-F238E27FC236}">
                    <a16:creationId xmlns:a16="http://schemas.microsoft.com/office/drawing/2014/main" id="{62558660-478C-2A47-9288-27167B949283}"/>
                  </a:ext>
                </a:extLst>
              </p:cNvPr>
              <p:cNvSpPr>
                <a:spLocks noGrp="1" noRot="1" noChangeAspect="1" noMove="1" noResize="1" noEditPoints="1" noAdjustHandles="1" noChangeArrowheads="1" noChangeShapeType="1" noTextEdit="1"/>
              </p:cNvSpPr>
              <p:nvPr>
                <p:ph idx="1"/>
              </p:nvPr>
            </p:nvSpPr>
            <p:spPr>
              <a:xfrm>
                <a:off x="1" y="896421"/>
                <a:ext cx="3791712" cy="2688027"/>
              </a:xfrm>
              <a:blipFill>
                <a:blip r:embed="rId2"/>
                <a:stretch>
                  <a:fillRect l="-669" t="-943" b="-42925"/>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A9C8FF57-9CD9-5E4D-B161-13E0B1D6F70A}"/>
              </a:ext>
            </a:extLst>
          </p:cNvPr>
          <p:cNvPicPr>
            <a:picLocks noChangeAspect="1"/>
          </p:cNvPicPr>
          <p:nvPr/>
        </p:nvPicPr>
        <p:blipFill>
          <a:blip r:embed="rId3"/>
          <a:stretch>
            <a:fillRect/>
          </a:stretch>
        </p:blipFill>
        <p:spPr>
          <a:xfrm>
            <a:off x="3728720" y="701040"/>
            <a:ext cx="5648960" cy="4236720"/>
          </a:xfrm>
          <a:prstGeom prst="rect">
            <a:avLst/>
          </a:prstGeom>
        </p:spPr>
      </p:pic>
      <p:sp>
        <p:nvSpPr>
          <p:cNvPr id="5" name="TextBox 4">
            <a:extLst>
              <a:ext uri="{FF2B5EF4-FFF2-40B4-BE49-F238E27FC236}">
                <a16:creationId xmlns:a16="http://schemas.microsoft.com/office/drawing/2014/main" id="{62359491-5195-4C43-8672-072893511A39}"/>
              </a:ext>
            </a:extLst>
          </p:cNvPr>
          <p:cNvSpPr txBox="1"/>
          <p:nvPr/>
        </p:nvSpPr>
        <p:spPr>
          <a:xfrm>
            <a:off x="475488" y="4904581"/>
            <a:ext cx="9380601" cy="646331"/>
          </a:xfrm>
          <a:prstGeom prst="rect">
            <a:avLst/>
          </a:prstGeom>
          <a:noFill/>
        </p:spPr>
        <p:txBody>
          <a:bodyPr wrap="square" rtlCol="0">
            <a:spAutoFit/>
          </a:bodyPr>
          <a:lstStyle/>
          <a:p>
            <a:r>
              <a:rPr lang="en-US" sz="1200" dirty="0"/>
              <a:t>Alp </a:t>
            </a:r>
            <a:r>
              <a:rPr lang="en-US" sz="1200" dirty="0" err="1"/>
              <a:t>Aygar</a:t>
            </a:r>
            <a:r>
              <a:rPr lang="en-US" sz="1200" dirty="0"/>
              <a:t>, </a:t>
            </a:r>
            <a:r>
              <a:rPr lang="en-US" sz="1200" dirty="0" err="1"/>
              <a:t>Chuanmin</a:t>
            </a:r>
            <a:r>
              <a:rPr lang="en-US" sz="1200" dirty="0"/>
              <a:t> Jia, Yao Wang, “Pareto Optimal Learning for Image Compression and Saliency Detection”.</a:t>
            </a:r>
            <a:br>
              <a:rPr lang="en-US" sz="1200" dirty="0"/>
            </a:br>
            <a:endParaRPr lang="en-US" sz="1200" dirty="0"/>
          </a:p>
          <a:p>
            <a:endParaRPr lang="en-US" sz="1200" dirty="0"/>
          </a:p>
        </p:txBody>
      </p:sp>
    </p:spTree>
    <p:extLst>
      <p:ext uri="{BB962C8B-B14F-4D97-AF65-F5344CB8AC3E}">
        <p14:creationId xmlns:p14="http://schemas.microsoft.com/office/powerpoint/2010/main" val="3510928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2E07FE5-4B3A-B841-9D7D-A661F0229CEA}"/>
              </a:ext>
            </a:extLst>
          </p:cNvPr>
          <p:cNvPicPr>
            <a:picLocks noChangeAspect="1"/>
          </p:cNvPicPr>
          <p:nvPr/>
        </p:nvPicPr>
        <p:blipFill>
          <a:blip r:embed="rId3"/>
          <a:stretch>
            <a:fillRect/>
          </a:stretch>
        </p:blipFill>
        <p:spPr>
          <a:xfrm>
            <a:off x="3836869" y="716753"/>
            <a:ext cx="5005076" cy="3292265"/>
          </a:xfrm>
          <a:prstGeom prst="rect">
            <a:avLst/>
          </a:prstGeom>
        </p:spPr>
      </p:pic>
      <p:sp>
        <p:nvSpPr>
          <p:cNvPr id="2" name="Text Placeholder 1">
            <a:extLst>
              <a:ext uri="{FF2B5EF4-FFF2-40B4-BE49-F238E27FC236}">
                <a16:creationId xmlns:a16="http://schemas.microsoft.com/office/drawing/2014/main" id="{1372ABBD-3202-C84D-AB42-F57A65E203CB}"/>
              </a:ext>
            </a:extLst>
          </p:cNvPr>
          <p:cNvSpPr>
            <a:spLocks noGrp="1"/>
          </p:cNvSpPr>
          <p:nvPr>
            <p:ph type="body" sz="quarter" idx="12"/>
          </p:nvPr>
        </p:nvSpPr>
        <p:spPr>
          <a:xfrm>
            <a:off x="418814" y="3936811"/>
            <a:ext cx="5291201" cy="909969"/>
          </a:xfrm>
        </p:spPr>
        <p:txBody>
          <a:bodyPr/>
          <a:lstStyle/>
          <a:p>
            <a:pPr marL="328612" indent="-342900"/>
            <a:endParaRPr lang="en-US" dirty="0"/>
          </a:p>
          <a:p>
            <a:pPr marL="342892" indent="-342892">
              <a:buFont typeface="Wingdings" panose="05000000000000000000" pitchFamily="2" charset="2"/>
              <a:buChar char="§"/>
            </a:pPr>
            <a:r>
              <a:rPr lang="en-US" dirty="0"/>
              <a:t>30x-100x greater TOPs/Watt vs. GPU</a:t>
            </a:r>
          </a:p>
          <a:p>
            <a:pPr marL="800088" lvl="1" indent="-342900"/>
            <a:endParaRPr lang="en-US" dirty="0"/>
          </a:p>
          <a:p>
            <a:pPr marL="328612" indent="-342900"/>
            <a:endParaRPr lang="en-US" dirty="0"/>
          </a:p>
          <a:p>
            <a:endParaRPr lang="en-US" dirty="0"/>
          </a:p>
        </p:txBody>
      </p:sp>
      <p:sp>
        <p:nvSpPr>
          <p:cNvPr id="3" name="Text Placeholder 2">
            <a:extLst>
              <a:ext uri="{FF2B5EF4-FFF2-40B4-BE49-F238E27FC236}">
                <a16:creationId xmlns:a16="http://schemas.microsoft.com/office/drawing/2014/main" id="{5B05D5EB-E1B7-F64A-BA0A-1F14B88952DA}"/>
              </a:ext>
            </a:extLst>
          </p:cNvPr>
          <p:cNvSpPr>
            <a:spLocks noGrp="1"/>
          </p:cNvSpPr>
          <p:nvPr>
            <p:ph type="body" sz="quarter" idx="14"/>
          </p:nvPr>
        </p:nvSpPr>
        <p:spPr>
          <a:xfrm>
            <a:off x="-480527" y="797"/>
            <a:ext cx="9531221" cy="659971"/>
          </a:xfrm>
        </p:spPr>
        <p:txBody>
          <a:bodyPr/>
          <a:lstStyle/>
          <a:p>
            <a:r>
              <a:rPr lang="en-US" dirty="0"/>
              <a:t>Hardware Acceleration for Deep Learning </a:t>
            </a:r>
          </a:p>
        </p:txBody>
      </p:sp>
      <p:pic>
        <p:nvPicPr>
          <p:cNvPr id="8" name="Picture 7">
            <a:extLst>
              <a:ext uri="{FF2B5EF4-FFF2-40B4-BE49-F238E27FC236}">
                <a16:creationId xmlns:a16="http://schemas.microsoft.com/office/drawing/2014/main" id="{AFCC7C2C-5315-DB4F-B6AB-53CEE4A5507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9783" r="18912"/>
          <a:stretch/>
        </p:blipFill>
        <p:spPr>
          <a:xfrm>
            <a:off x="7327706" y="2971249"/>
            <a:ext cx="1359562" cy="1223216"/>
          </a:xfrm>
          <a:prstGeom prst="rect">
            <a:avLst/>
          </a:prstGeom>
        </p:spPr>
      </p:pic>
      <p:sp>
        <p:nvSpPr>
          <p:cNvPr id="10" name="TextBox 9">
            <a:extLst>
              <a:ext uri="{FF2B5EF4-FFF2-40B4-BE49-F238E27FC236}">
                <a16:creationId xmlns:a16="http://schemas.microsoft.com/office/drawing/2014/main" id="{40AEA9CA-6748-074E-8665-13BA135341F0}"/>
              </a:ext>
            </a:extLst>
          </p:cNvPr>
          <p:cNvSpPr txBox="1"/>
          <p:nvPr/>
        </p:nvSpPr>
        <p:spPr>
          <a:xfrm>
            <a:off x="7019312" y="4175480"/>
            <a:ext cx="3446793" cy="707886"/>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   Google TPU </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  </a:t>
            </a:r>
          </a:p>
        </p:txBody>
      </p:sp>
      <p:sp>
        <p:nvSpPr>
          <p:cNvPr id="13" name="TextBox 12">
            <a:extLst>
              <a:ext uri="{FF2B5EF4-FFF2-40B4-BE49-F238E27FC236}">
                <a16:creationId xmlns:a16="http://schemas.microsoft.com/office/drawing/2014/main" id="{E4030444-3B0A-1D44-BB84-6026D2F1570C}"/>
              </a:ext>
            </a:extLst>
          </p:cNvPr>
          <p:cNvSpPr txBox="1"/>
          <p:nvPr/>
        </p:nvSpPr>
        <p:spPr>
          <a:xfrm>
            <a:off x="254628" y="4861340"/>
            <a:ext cx="7302052" cy="276999"/>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white">
                    <a:lumMod val="85000"/>
                  </a:prstClr>
                </a:solidFill>
                <a:effectLst/>
                <a:uLnTx/>
                <a:uFillTx/>
                <a:latin typeface="Arial" panose="020B0604020202020204" pitchFamily="34" charset="0"/>
                <a:ea typeface="MS PGothic" panose="020B0600070205080204" pitchFamily="34" charset="-128"/>
                <a:cs typeface="+mn-cs"/>
              </a:rPr>
              <a:t>[1] </a:t>
            </a:r>
            <a:r>
              <a:rPr kumimoji="0" lang="en-US" sz="1200" b="1" i="0" u="none" strike="noStrike" kern="1200" cap="none" spc="0" normalizeH="0" baseline="0" noProof="0" dirty="0">
                <a:ln>
                  <a:noFill/>
                </a:ln>
                <a:solidFill>
                  <a:prstClr val="white">
                    <a:lumMod val="85000"/>
                  </a:prstClr>
                </a:solidFill>
                <a:effectLst/>
                <a:uLnTx/>
                <a:uFillTx/>
                <a:latin typeface="Arial" panose="020B0604020202020204" pitchFamily="34" charset="0"/>
                <a:ea typeface="MS PGothic" panose="020B0600070205080204" pitchFamily="34" charset="-128"/>
                <a:cs typeface="+mn-cs"/>
              </a:rPr>
              <a:t>N. </a:t>
            </a:r>
            <a:r>
              <a:rPr kumimoji="0" lang="en-US" sz="1200" b="1" i="0" u="none" strike="noStrike" kern="1200" cap="none" spc="0" normalizeH="0" baseline="0" noProof="0" dirty="0" err="1">
                <a:ln>
                  <a:noFill/>
                </a:ln>
                <a:solidFill>
                  <a:prstClr val="white">
                    <a:lumMod val="85000"/>
                  </a:prstClr>
                </a:solidFill>
                <a:effectLst/>
                <a:uLnTx/>
                <a:uFillTx/>
                <a:latin typeface="Arial" panose="020B0604020202020204" pitchFamily="34" charset="0"/>
                <a:ea typeface="MS PGothic" panose="020B0600070205080204" pitchFamily="34" charset="-128"/>
                <a:cs typeface="+mn-cs"/>
              </a:rPr>
              <a:t>Jouppi</a:t>
            </a:r>
            <a:r>
              <a:rPr kumimoji="0" lang="en-US" sz="1200" b="0" i="0" u="none" strike="noStrike" kern="1200" cap="none" spc="0" normalizeH="0" baseline="0" noProof="0" dirty="0">
                <a:ln>
                  <a:noFill/>
                </a:ln>
                <a:solidFill>
                  <a:prstClr val="white">
                    <a:lumMod val="85000"/>
                  </a:prstClr>
                </a:solidFill>
                <a:effectLst/>
                <a:uLnTx/>
                <a:uFillTx/>
                <a:latin typeface="Arial" panose="020B0604020202020204" pitchFamily="34" charset="0"/>
                <a:ea typeface="MS PGothic" panose="020B0600070205080204" pitchFamily="34" charset="-128"/>
                <a:cs typeface="+mn-cs"/>
              </a:rPr>
              <a:t> et al., “In-datacenter performance analysis of a tensor processing unit”, ISCA’17. </a:t>
            </a:r>
          </a:p>
        </p:txBody>
      </p:sp>
      <p:pic>
        <p:nvPicPr>
          <p:cNvPr id="9" name="Picture 8"/>
          <p:cNvPicPr>
            <a:picLocks noChangeAspect="1"/>
          </p:cNvPicPr>
          <p:nvPr/>
        </p:nvPicPr>
        <p:blipFill>
          <a:blip r:embed="rId5"/>
          <a:stretch>
            <a:fillRect/>
          </a:stretch>
        </p:blipFill>
        <p:spPr>
          <a:xfrm>
            <a:off x="7925167" y="4607678"/>
            <a:ext cx="1231641" cy="520262"/>
          </a:xfrm>
          <a:prstGeom prst="rect">
            <a:avLst/>
          </a:prstGeom>
        </p:spPr>
      </p:pic>
      <p:sp>
        <p:nvSpPr>
          <p:cNvPr id="11" name="Text Placeholder 1">
            <a:extLst>
              <a:ext uri="{FF2B5EF4-FFF2-40B4-BE49-F238E27FC236}">
                <a16:creationId xmlns:a16="http://schemas.microsoft.com/office/drawing/2014/main" id="{1372ABBD-3202-C84D-AB42-F57A65E203CB}"/>
              </a:ext>
            </a:extLst>
          </p:cNvPr>
          <p:cNvSpPr txBox="1">
            <a:spLocks/>
          </p:cNvSpPr>
          <p:nvPr/>
        </p:nvSpPr>
        <p:spPr>
          <a:xfrm>
            <a:off x="264137" y="831536"/>
            <a:ext cx="3496452" cy="3844477"/>
          </a:xfrm>
          <a:prstGeom prst="rect">
            <a:avLst/>
          </a:prstGeom>
        </p:spPr>
        <p:txBody>
          <a:bodyPr vert="horz" lIns="0" tIns="0" rIns="0" bIns="0"/>
          <a:lstStyle>
            <a:lvl1pPr marL="0" indent="-257168" algn="l" defTabSz="342892" rtl="0" eaLnBrk="0" fontAlgn="base" hangingPunct="0">
              <a:spcBef>
                <a:spcPts val="0"/>
              </a:spcBef>
              <a:spcAft>
                <a:spcPct val="0"/>
              </a:spcAft>
              <a:buFont typeface="Arial" panose="020B0604020202020204" pitchFamily="34" charset="0"/>
              <a:defRPr sz="2200" b="1" kern="1200" baseline="0">
                <a:solidFill>
                  <a:schemeClr val="tx1"/>
                </a:solidFill>
                <a:latin typeface="+mn-lt"/>
                <a:ea typeface="MS PGothic" panose="020B0600070205080204" pitchFamily="34" charset="-128"/>
                <a:cs typeface="ＭＳ Ｐゴシック" charset="0"/>
              </a:defRPr>
            </a:lvl1pPr>
            <a:lvl2pPr marL="471476" indent="-128585" algn="l" defTabSz="342892" rtl="0" eaLnBrk="0" fontAlgn="base" hangingPunct="0">
              <a:spcBef>
                <a:spcPts val="0"/>
              </a:spcBef>
              <a:spcAft>
                <a:spcPct val="0"/>
              </a:spcAft>
              <a:buFont typeface="Arial" panose="020B0604020202020204" pitchFamily="34" charset="0"/>
              <a:buChar char="•"/>
              <a:defRPr sz="2000" kern="1200" baseline="0">
                <a:solidFill>
                  <a:schemeClr val="tx1"/>
                </a:solidFill>
                <a:latin typeface="+mn-lt"/>
                <a:ea typeface="MS PGothic" panose="020B0600070205080204" pitchFamily="34" charset="-128"/>
                <a:cs typeface="+mn-cs"/>
              </a:defRPr>
            </a:lvl2pPr>
            <a:lvl3pPr marL="814368" indent="-128585" algn="l" defTabSz="342892" rtl="0" eaLnBrk="0" fontAlgn="base" hangingPunct="0">
              <a:spcBef>
                <a:spcPts val="0"/>
              </a:spcBef>
              <a:spcAft>
                <a:spcPct val="0"/>
              </a:spcAft>
              <a:buFont typeface="Arial" panose="020B0604020202020204" pitchFamily="34" charset="0"/>
              <a:buChar char="•"/>
              <a:defRPr sz="2200" kern="1200" baseline="0">
                <a:solidFill>
                  <a:schemeClr val="tx1"/>
                </a:solidFill>
                <a:latin typeface="+mn-lt"/>
                <a:ea typeface="MS PGothic" panose="020B0600070205080204" pitchFamily="34" charset="-128"/>
                <a:cs typeface="+mn-cs"/>
              </a:defRPr>
            </a:lvl3pPr>
            <a:lvl4pPr marL="1200120" indent="-171446" algn="l" defTabSz="342892" rtl="0" eaLnBrk="0" fontAlgn="base" hangingPunct="0">
              <a:spcBef>
                <a:spcPts val="0"/>
              </a:spcBef>
              <a:spcAft>
                <a:spcPct val="0"/>
              </a:spcAft>
              <a:buFont typeface="Courier New" panose="02070309020205020404" pitchFamily="49" charset="0"/>
              <a:buChar char="o"/>
              <a:defRPr sz="2200" kern="1200" baseline="0">
                <a:solidFill>
                  <a:schemeClr val="tx1"/>
                </a:solidFill>
                <a:latin typeface="+mn-lt"/>
                <a:ea typeface="MS PGothic" panose="020B0600070205080204" pitchFamily="34" charset="-128"/>
                <a:cs typeface="+mn-cs"/>
              </a:defRPr>
            </a:lvl4pPr>
            <a:lvl5pPr marL="1585874" indent="-214308" algn="l" defTabSz="342892" rtl="0" eaLnBrk="0" fontAlgn="base" hangingPunct="0">
              <a:spcBef>
                <a:spcPts val="0"/>
              </a:spcBef>
              <a:spcAft>
                <a:spcPct val="0"/>
              </a:spcAft>
              <a:buFont typeface="Wingdings" panose="05000000000000000000" pitchFamily="2" charset="2"/>
              <a:buChar char="Ø"/>
              <a:defRPr sz="1050" kern="1200">
                <a:solidFill>
                  <a:schemeClr val="tx1"/>
                </a:solidFill>
                <a:latin typeface="+mn-lt"/>
                <a:ea typeface="MS PGothic" panose="020B0600070205080204" pitchFamily="34" charset="-128"/>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a:lstStyle>
          <a:p>
            <a:pPr marL="342892" indent="-342892">
              <a:buFont typeface="Wingdings" panose="05000000000000000000" pitchFamily="2" charset="2"/>
              <a:buChar char="§"/>
            </a:pPr>
            <a:r>
              <a:rPr lang="en-US" dirty="0"/>
              <a:t>Systolic Array</a:t>
            </a:r>
          </a:p>
          <a:p>
            <a:pPr marL="800088" lvl="1" indent="-342900"/>
            <a:r>
              <a:rPr lang="en-US" dirty="0"/>
              <a:t>accelerates matrix </a:t>
            </a:r>
            <a:r>
              <a:rPr lang="en-US" dirty="0" err="1"/>
              <a:t>mults</a:t>
            </a:r>
            <a:r>
              <a:rPr lang="en-US" dirty="0"/>
              <a:t> and convolutions</a:t>
            </a:r>
          </a:p>
          <a:p>
            <a:pPr marL="457188" lvl="1" indent="0">
              <a:buFont typeface="Arial" panose="020B0604020202020204" pitchFamily="34" charset="0"/>
              <a:buNone/>
            </a:pPr>
            <a:endParaRPr lang="en-US" dirty="0"/>
          </a:p>
          <a:p>
            <a:pPr marL="800088" lvl="1" indent="-342900"/>
            <a:endParaRPr lang="en-US" dirty="0"/>
          </a:p>
          <a:p>
            <a:pPr marL="342892" indent="-342892">
              <a:buFont typeface="Wingdings" panose="05000000000000000000" pitchFamily="2" charset="2"/>
              <a:buChar char="§"/>
            </a:pPr>
            <a:r>
              <a:rPr lang="en-US" dirty="0"/>
              <a:t>2-D grid of MAC units</a:t>
            </a:r>
          </a:p>
          <a:p>
            <a:pPr marL="800088" lvl="1" indent="-342900"/>
            <a:r>
              <a:rPr lang="en-US" dirty="0"/>
              <a:t>nearest neighbor communication</a:t>
            </a:r>
          </a:p>
          <a:p>
            <a:pPr marL="800088" lvl="1" indent="-342900"/>
            <a:r>
              <a:rPr lang="en-US" dirty="0"/>
              <a:t>amortizes memory access cost</a:t>
            </a:r>
          </a:p>
          <a:p>
            <a:pPr marL="328612" indent="-342900"/>
            <a:endParaRPr lang="en-US" dirty="0"/>
          </a:p>
          <a:p>
            <a:endParaRPr lang="en-US" dirty="0"/>
          </a:p>
        </p:txBody>
      </p:sp>
    </p:spTree>
    <p:extLst>
      <p:ext uri="{BB962C8B-B14F-4D97-AF65-F5344CB8AC3E}">
        <p14:creationId xmlns:p14="http://schemas.microsoft.com/office/powerpoint/2010/main" val="2894434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 name="Picture 107">
            <a:extLst>
              <a:ext uri="{FF2B5EF4-FFF2-40B4-BE49-F238E27FC236}">
                <a16:creationId xmlns:a16="http://schemas.microsoft.com/office/drawing/2014/main" id="{4264E75E-DC25-2542-8B76-6457A894BF89}"/>
              </a:ext>
            </a:extLst>
          </p:cNvPr>
          <p:cNvPicPr>
            <a:picLocks noChangeAspect="1"/>
          </p:cNvPicPr>
          <p:nvPr/>
        </p:nvPicPr>
        <p:blipFill rotWithShape="1">
          <a:blip r:embed="rId3"/>
          <a:srcRect l="8591" t="6843" r="14394"/>
          <a:stretch/>
        </p:blipFill>
        <p:spPr>
          <a:xfrm>
            <a:off x="2081861" y="1230611"/>
            <a:ext cx="4262965" cy="2984493"/>
          </a:xfrm>
          <a:prstGeom prst="rect">
            <a:avLst/>
          </a:prstGeom>
        </p:spPr>
      </p:pic>
      <p:sp>
        <p:nvSpPr>
          <p:cNvPr id="2" name="Title 1">
            <a:extLst>
              <a:ext uri="{FF2B5EF4-FFF2-40B4-BE49-F238E27FC236}">
                <a16:creationId xmlns:a16="http://schemas.microsoft.com/office/drawing/2014/main" id="{DFA58B90-6747-0B4A-A49F-7DC3377F1BD2}"/>
              </a:ext>
            </a:extLst>
          </p:cNvPr>
          <p:cNvSpPr>
            <a:spLocks noGrp="1"/>
          </p:cNvSpPr>
          <p:nvPr>
            <p:ph type="title"/>
          </p:nvPr>
        </p:nvSpPr>
        <p:spPr>
          <a:xfrm>
            <a:off x="666607" y="0"/>
            <a:ext cx="7886700" cy="993775"/>
          </a:xfrm>
        </p:spPr>
        <p:txBody>
          <a:bodyPr/>
          <a:lstStyle/>
          <a:p>
            <a:r>
              <a:rPr lang="en-US" sz="3600" b="1" dirty="0"/>
              <a:t>Energy Efficient TPU Design</a:t>
            </a:r>
          </a:p>
        </p:txBody>
      </p:sp>
      <p:grpSp>
        <p:nvGrpSpPr>
          <p:cNvPr id="3" name="Group 2">
            <a:extLst>
              <a:ext uri="{FF2B5EF4-FFF2-40B4-BE49-F238E27FC236}">
                <a16:creationId xmlns:a16="http://schemas.microsoft.com/office/drawing/2014/main" id="{352166F4-CC84-8A47-AF79-4750069177F8}"/>
              </a:ext>
            </a:extLst>
          </p:cNvPr>
          <p:cNvGrpSpPr/>
          <p:nvPr/>
        </p:nvGrpSpPr>
        <p:grpSpPr>
          <a:xfrm>
            <a:off x="6699653" y="1858662"/>
            <a:ext cx="2131371" cy="1793707"/>
            <a:chOff x="6436501" y="2300402"/>
            <a:chExt cx="2306167" cy="2006127"/>
          </a:xfrm>
        </p:grpSpPr>
        <p:sp>
          <p:nvSpPr>
            <p:cNvPr id="80" name="Rectangle 79">
              <a:extLst>
                <a:ext uri="{FF2B5EF4-FFF2-40B4-BE49-F238E27FC236}">
                  <a16:creationId xmlns:a16="http://schemas.microsoft.com/office/drawing/2014/main" id="{745D07C3-07E6-3546-8AD3-CF9991B4A338}"/>
                </a:ext>
              </a:extLst>
            </p:cNvPr>
            <p:cNvSpPr>
              <a:spLocks noChangeAspect="1"/>
            </p:cNvSpPr>
            <p:nvPr/>
          </p:nvSpPr>
          <p:spPr>
            <a:xfrm>
              <a:off x="6436501" y="2300402"/>
              <a:ext cx="252269" cy="244314"/>
            </a:xfrm>
            <a:prstGeom prst="rect">
              <a:avLst/>
            </a:prstGeom>
            <a:solidFill>
              <a:schemeClr val="tx2">
                <a:lumMod val="40000"/>
                <a:lumOff val="60000"/>
              </a:schemeClr>
            </a:solidFill>
            <a:ln>
              <a:solidFill>
                <a:schemeClr val="tx2">
                  <a:lumMod val="60000"/>
                  <a:lumOff val="40000"/>
                </a:schemeClr>
              </a:solidFill>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a:ea typeface="+mn-ea"/>
                <a:cs typeface="+mn-cs"/>
              </a:endParaRPr>
            </a:p>
          </p:txBody>
        </p:sp>
        <p:sp>
          <p:nvSpPr>
            <p:cNvPr id="81" name="Rectangle 80">
              <a:extLst>
                <a:ext uri="{FF2B5EF4-FFF2-40B4-BE49-F238E27FC236}">
                  <a16:creationId xmlns:a16="http://schemas.microsoft.com/office/drawing/2014/main" id="{33376885-E1C5-614B-A86E-1E32F24FAE7D}"/>
                </a:ext>
              </a:extLst>
            </p:cNvPr>
            <p:cNvSpPr>
              <a:spLocks noChangeAspect="1"/>
            </p:cNvSpPr>
            <p:nvPr/>
          </p:nvSpPr>
          <p:spPr>
            <a:xfrm>
              <a:off x="6436501" y="2737883"/>
              <a:ext cx="252269" cy="244314"/>
            </a:xfrm>
            <a:prstGeom prst="rect">
              <a:avLst/>
            </a:prstGeom>
            <a:solidFill>
              <a:schemeClr val="tx2">
                <a:lumMod val="40000"/>
                <a:lumOff val="60000"/>
              </a:schemeClr>
            </a:solidFill>
            <a:ln>
              <a:solidFill>
                <a:schemeClr val="tx2">
                  <a:lumMod val="60000"/>
                  <a:lumOff val="40000"/>
                </a:schemeClr>
              </a:solidFill>
            </a:ln>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a:ea typeface="+mn-ea"/>
                <a:cs typeface="+mn-cs"/>
              </a:endParaRPr>
            </a:p>
          </p:txBody>
        </p:sp>
        <p:sp>
          <p:nvSpPr>
            <p:cNvPr id="82" name="Rectangle 81">
              <a:extLst>
                <a:ext uri="{FF2B5EF4-FFF2-40B4-BE49-F238E27FC236}">
                  <a16:creationId xmlns:a16="http://schemas.microsoft.com/office/drawing/2014/main" id="{881809D7-DCAD-E24D-B046-FF3455673B0A}"/>
                </a:ext>
              </a:extLst>
            </p:cNvPr>
            <p:cNvSpPr>
              <a:spLocks noChangeAspect="1"/>
            </p:cNvSpPr>
            <p:nvPr/>
          </p:nvSpPr>
          <p:spPr>
            <a:xfrm>
              <a:off x="6436501" y="3175363"/>
              <a:ext cx="252269" cy="244314"/>
            </a:xfrm>
            <a:prstGeom prst="rect">
              <a:avLst/>
            </a:prstGeom>
            <a:solidFill>
              <a:schemeClr val="tx2">
                <a:lumMod val="40000"/>
                <a:lumOff val="60000"/>
              </a:schemeClr>
            </a:solidFill>
            <a:ln>
              <a:solidFill>
                <a:schemeClr val="tx2">
                  <a:lumMod val="60000"/>
                  <a:lumOff val="40000"/>
                </a:schemeClr>
              </a:solidFill>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a:ea typeface="+mn-ea"/>
                <a:cs typeface="+mn-cs"/>
              </a:endParaRPr>
            </a:p>
          </p:txBody>
        </p:sp>
        <p:cxnSp>
          <p:nvCxnSpPr>
            <p:cNvPr id="83" name="Straight Arrow Connector 82">
              <a:extLst>
                <a:ext uri="{FF2B5EF4-FFF2-40B4-BE49-F238E27FC236}">
                  <a16:creationId xmlns:a16="http://schemas.microsoft.com/office/drawing/2014/main" id="{85898CD5-687C-274B-8E7A-82DFF2D34DC9}"/>
                </a:ext>
              </a:extLst>
            </p:cNvPr>
            <p:cNvCxnSpPr>
              <a:stCxn id="80" idx="2"/>
              <a:endCxn id="81" idx="0"/>
            </p:cNvCxnSpPr>
            <p:nvPr/>
          </p:nvCxnSpPr>
          <p:spPr>
            <a:xfrm>
              <a:off x="6562636" y="2544716"/>
              <a:ext cx="0" cy="19316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4" name="Straight Arrow Connector 83">
              <a:extLst>
                <a:ext uri="{FF2B5EF4-FFF2-40B4-BE49-F238E27FC236}">
                  <a16:creationId xmlns:a16="http://schemas.microsoft.com/office/drawing/2014/main" id="{DACA3B96-6011-7046-A898-A3FE689C8480}"/>
                </a:ext>
              </a:extLst>
            </p:cNvPr>
            <p:cNvCxnSpPr>
              <a:cxnSpLocks/>
              <a:stCxn id="81" idx="2"/>
              <a:endCxn id="82" idx="0"/>
            </p:cNvCxnSpPr>
            <p:nvPr/>
          </p:nvCxnSpPr>
          <p:spPr>
            <a:xfrm>
              <a:off x="6562636" y="2982197"/>
              <a:ext cx="0" cy="19316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85" name="Rectangle 84">
              <a:extLst>
                <a:ext uri="{FF2B5EF4-FFF2-40B4-BE49-F238E27FC236}">
                  <a16:creationId xmlns:a16="http://schemas.microsoft.com/office/drawing/2014/main" id="{DF3E9FB7-8DD7-3240-9117-7E4D18A18320}"/>
                </a:ext>
              </a:extLst>
            </p:cNvPr>
            <p:cNvSpPr>
              <a:spLocks noChangeAspect="1"/>
            </p:cNvSpPr>
            <p:nvPr/>
          </p:nvSpPr>
          <p:spPr>
            <a:xfrm>
              <a:off x="6436501" y="3612844"/>
              <a:ext cx="252269" cy="244314"/>
            </a:xfrm>
            <a:prstGeom prst="rect">
              <a:avLst/>
            </a:prstGeom>
            <a:solidFill>
              <a:schemeClr val="tx2">
                <a:lumMod val="40000"/>
                <a:lumOff val="60000"/>
              </a:schemeClr>
            </a:solidFill>
            <a:ln>
              <a:solidFill>
                <a:schemeClr val="tx2">
                  <a:lumMod val="60000"/>
                  <a:lumOff val="40000"/>
                </a:schemeClr>
              </a:solidFill>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a:ea typeface="+mn-ea"/>
                <a:cs typeface="+mn-cs"/>
              </a:endParaRPr>
            </a:p>
          </p:txBody>
        </p:sp>
        <p:cxnSp>
          <p:nvCxnSpPr>
            <p:cNvPr id="86" name="Straight Arrow Connector 85">
              <a:extLst>
                <a:ext uri="{FF2B5EF4-FFF2-40B4-BE49-F238E27FC236}">
                  <a16:creationId xmlns:a16="http://schemas.microsoft.com/office/drawing/2014/main" id="{01BDC2FD-8D4C-F143-9B6D-D07F898B2FAD}"/>
                </a:ext>
              </a:extLst>
            </p:cNvPr>
            <p:cNvCxnSpPr>
              <a:cxnSpLocks/>
              <a:stCxn id="82" idx="2"/>
              <a:endCxn id="85" idx="0"/>
            </p:cNvCxnSpPr>
            <p:nvPr/>
          </p:nvCxnSpPr>
          <p:spPr>
            <a:xfrm>
              <a:off x="6562636" y="3419678"/>
              <a:ext cx="0" cy="19316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87" name="Rectangle 86">
              <a:extLst>
                <a:ext uri="{FF2B5EF4-FFF2-40B4-BE49-F238E27FC236}">
                  <a16:creationId xmlns:a16="http://schemas.microsoft.com/office/drawing/2014/main" id="{D71BB312-8F04-7E4B-9F93-B1A7D373974D}"/>
                </a:ext>
              </a:extLst>
            </p:cNvPr>
            <p:cNvSpPr>
              <a:spLocks noChangeAspect="1"/>
            </p:cNvSpPr>
            <p:nvPr/>
          </p:nvSpPr>
          <p:spPr>
            <a:xfrm>
              <a:off x="6436501" y="4050326"/>
              <a:ext cx="252269" cy="244314"/>
            </a:xfrm>
            <a:prstGeom prst="rect">
              <a:avLst/>
            </a:prstGeom>
            <a:solidFill>
              <a:schemeClr val="tx2">
                <a:lumMod val="40000"/>
                <a:lumOff val="60000"/>
              </a:schemeClr>
            </a:solidFill>
            <a:ln>
              <a:solidFill>
                <a:schemeClr val="tx2">
                  <a:lumMod val="60000"/>
                  <a:lumOff val="40000"/>
                </a:schemeClr>
              </a:solidFill>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a:ea typeface="+mn-ea"/>
                <a:cs typeface="+mn-cs"/>
              </a:endParaRPr>
            </a:p>
          </p:txBody>
        </p:sp>
        <p:cxnSp>
          <p:nvCxnSpPr>
            <p:cNvPr id="88" name="Straight Arrow Connector 87">
              <a:extLst>
                <a:ext uri="{FF2B5EF4-FFF2-40B4-BE49-F238E27FC236}">
                  <a16:creationId xmlns:a16="http://schemas.microsoft.com/office/drawing/2014/main" id="{D7E0A0FF-6FAA-9844-A48A-1BB65D8C7EC4}"/>
                </a:ext>
              </a:extLst>
            </p:cNvPr>
            <p:cNvCxnSpPr>
              <a:cxnSpLocks/>
              <a:stCxn id="85" idx="2"/>
              <a:endCxn id="87" idx="0"/>
            </p:cNvCxnSpPr>
            <p:nvPr/>
          </p:nvCxnSpPr>
          <p:spPr>
            <a:xfrm>
              <a:off x="6562636" y="3857158"/>
              <a:ext cx="0" cy="193167"/>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89" name="Lightning Bolt 88">
              <a:extLst>
                <a:ext uri="{FF2B5EF4-FFF2-40B4-BE49-F238E27FC236}">
                  <a16:creationId xmlns:a16="http://schemas.microsoft.com/office/drawing/2014/main" id="{C21C7976-4B49-B842-8AEA-850AD89F1D58}"/>
                </a:ext>
              </a:extLst>
            </p:cNvPr>
            <p:cNvSpPr/>
            <p:nvPr/>
          </p:nvSpPr>
          <p:spPr>
            <a:xfrm>
              <a:off x="6480823" y="2334143"/>
              <a:ext cx="163623" cy="190362"/>
            </a:xfrm>
            <a:prstGeom prst="lightningBolt">
              <a:avLst/>
            </a:prstGeom>
            <a:solidFill>
              <a:srgbClr val="FF0000"/>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a:ea typeface="+mn-ea"/>
                <a:cs typeface="+mn-cs"/>
              </a:endParaRPr>
            </a:p>
          </p:txBody>
        </p:sp>
        <p:sp>
          <p:nvSpPr>
            <p:cNvPr id="90" name="Lightning Bolt 89">
              <a:extLst>
                <a:ext uri="{FF2B5EF4-FFF2-40B4-BE49-F238E27FC236}">
                  <a16:creationId xmlns:a16="http://schemas.microsoft.com/office/drawing/2014/main" id="{5328336E-473A-2944-ACAF-D4B803D5BB4B}"/>
                </a:ext>
              </a:extLst>
            </p:cNvPr>
            <p:cNvSpPr/>
            <p:nvPr/>
          </p:nvSpPr>
          <p:spPr>
            <a:xfrm>
              <a:off x="6474843" y="3652642"/>
              <a:ext cx="163623" cy="190362"/>
            </a:xfrm>
            <a:prstGeom prst="lightningBolt">
              <a:avLst/>
            </a:prstGeom>
            <a:solidFill>
              <a:srgbClr val="FF0000"/>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a:ea typeface="+mn-ea"/>
                <a:cs typeface="+mn-cs"/>
              </a:endParaRPr>
            </a:p>
          </p:txBody>
        </p:sp>
        <p:sp>
          <p:nvSpPr>
            <p:cNvPr id="91" name="Lightning Bolt 90">
              <a:extLst>
                <a:ext uri="{FF2B5EF4-FFF2-40B4-BE49-F238E27FC236}">
                  <a16:creationId xmlns:a16="http://schemas.microsoft.com/office/drawing/2014/main" id="{38AA8699-3336-8540-A627-32429036315F}"/>
                </a:ext>
              </a:extLst>
            </p:cNvPr>
            <p:cNvSpPr/>
            <p:nvPr/>
          </p:nvSpPr>
          <p:spPr>
            <a:xfrm>
              <a:off x="6480823" y="4074145"/>
              <a:ext cx="163623" cy="190362"/>
            </a:xfrm>
            <a:prstGeom prst="lightningBolt">
              <a:avLst/>
            </a:prstGeom>
            <a:solidFill>
              <a:srgbClr val="FF0000"/>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a:ea typeface="+mn-ea"/>
                <a:cs typeface="+mn-cs"/>
              </a:endParaRPr>
            </a:p>
          </p:txBody>
        </p:sp>
        <p:sp>
          <p:nvSpPr>
            <p:cNvPr id="92" name="Rectangle 91">
              <a:extLst>
                <a:ext uri="{FF2B5EF4-FFF2-40B4-BE49-F238E27FC236}">
                  <a16:creationId xmlns:a16="http://schemas.microsoft.com/office/drawing/2014/main" id="{9B3E8DD6-9602-804B-9202-0F9A31DADC21}"/>
                </a:ext>
              </a:extLst>
            </p:cNvPr>
            <p:cNvSpPr>
              <a:spLocks noChangeAspect="1"/>
            </p:cNvSpPr>
            <p:nvPr/>
          </p:nvSpPr>
          <p:spPr>
            <a:xfrm>
              <a:off x="6949829" y="2300402"/>
              <a:ext cx="252269" cy="244314"/>
            </a:xfrm>
            <a:prstGeom prst="rect">
              <a:avLst/>
            </a:prstGeom>
            <a:solidFill>
              <a:schemeClr val="tx2">
                <a:lumMod val="40000"/>
                <a:lumOff val="60000"/>
              </a:schemeClr>
            </a:solidFill>
            <a:ln>
              <a:solidFill>
                <a:schemeClr val="tx2">
                  <a:lumMod val="60000"/>
                  <a:lumOff val="40000"/>
                </a:schemeClr>
              </a:solidFill>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a:ea typeface="+mn-ea"/>
                <a:cs typeface="+mn-cs"/>
              </a:endParaRPr>
            </a:p>
          </p:txBody>
        </p:sp>
        <p:sp>
          <p:nvSpPr>
            <p:cNvPr id="93" name="Rectangle 92">
              <a:extLst>
                <a:ext uri="{FF2B5EF4-FFF2-40B4-BE49-F238E27FC236}">
                  <a16:creationId xmlns:a16="http://schemas.microsoft.com/office/drawing/2014/main" id="{B1309429-9DAB-4D4D-BF83-102B4194441F}"/>
                </a:ext>
              </a:extLst>
            </p:cNvPr>
            <p:cNvSpPr>
              <a:spLocks noChangeAspect="1"/>
            </p:cNvSpPr>
            <p:nvPr/>
          </p:nvSpPr>
          <p:spPr>
            <a:xfrm>
              <a:off x="6944129" y="2740137"/>
              <a:ext cx="252269" cy="244314"/>
            </a:xfrm>
            <a:prstGeom prst="rect">
              <a:avLst/>
            </a:prstGeom>
            <a:solidFill>
              <a:schemeClr val="tx2">
                <a:lumMod val="40000"/>
                <a:lumOff val="60000"/>
              </a:schemeClr>
            </a:solidFill>
            <a:ln>
              <a:solidFill>
                <a:schemeClr val="tx2">
                  <a:lumMod val="60000"/>
                  <a:lumOff val="40000"/>
                </a:schemeClr>
              </a:solidFill>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a:ea typeface="+mn-ea"/>
                <a:cs typeface="+mn-cs"/>
              </a:endParaRPr>
            </a:p>
          </p:txBody>
        </p:sp>
        <p:sp>
          <p:nvSpPr>
            <p:cNvPr id="94" name="Rectangle 93">
              <a:extLst>
                <a:ext uri="{FF2B5EF4-FFF2-40B4-BE49-F238E27FC236}">
                  <a16:creationId xmlns:a16="http://schemas.microsoft.com/office/drawing/2014/main" id="{D3E445DD-6674-764D-B3BE-6DAB48306552}"/>
                </a:ext>
              </a:extLst>
            </p:cNvPr>
            <p:cNvSpPr>
              <a:spLocks noChangeAspect="1"/>
            </p:cNvSpPr>
            <p:nvPr/>
          </p:nvSpPr>
          <p:spPr>
            <a:xfrm>
              <a:off x="6944129" y="3179873"/>
              <a:ext cx="252269" cy="244314"/>
            </a:xfrm>
            <a:prstGeom prst="rect">
              <a:avLst/>
            </a:prstGeom>
            <a:solidFill>
              <a:schemeClr val="tx2">
                <a:lumMod val="40000"/>
                <a:lumOff val="60000"/>
              </a:schemeClr>
            </a:solidFill>
            <a:ln>
              <a:solidFill>
                <a:schemeClr val="tx2">
                  <a:lumMod val="60000"/>
                  <a:lumOff val="40000"/>
                </a:schemeClr>
              </a:solidFill>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a:ea typeface="+mn-ea"/>
                <a:cs typeface="+mn-cs"/>
              </a:endParaRPr>
            </a:p>
          </p:txBody>
        </p:sp>
        <p:cxnSp>
          <p:nvCxnSpPr>
            <p:cNvPr id="95" name="Straight Arrow Connector 94">
              <a:extLst>
                <a:ext uri="{FF2B5EF4-FFF2-40B4-BE49-F238E27FC236}">
                  <a16:creationId xmlns:a16="http://schemas.microsoft.com/office/drawing/2014/main" id="{546F7C88-196D-3E44-B362-81CAE770E983}"/>
                </a:ext>
              </a:extLst>
            </p:cNvPr>
            <p:cNvCxnSpPr>
              <a:stCxn id="92" idx="2"/>
              <a:endCxn id="93" idx="0"/>
            </p:cNvCxnSpPr>
            <p:nvPr/>
          </p:nvCxnSpPr>
          <p:spPr>
            <a:xfrm flipH="1">
              <a:off x="7070263" y="2544716"/>
              <a:ext cx="5700" cy="19542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6" name="Straight Arrow Connector 95">
              <a:extLst>
                <a:ext uri="{FF2B5EF4-FFF2-40B4-BE49-F238E27FC236}">
                  <a16:creationId xmlns:a16="http://schemas.microsoft.com/office/drawing/2014/main" id="{B414CB4D-FE2F-2A4B-819B-0985CF95A9BE}"/>
                </a:ext>
              </a:extLst>
            </p:cNvPr>
            <p:cNvCxnSpPr>
              <a:cxnSpLocks/>
              <a:stCxn id="93" idx="2"/>
              <a:endCxn id="94" idx="0"/>
            </p:cNvCxnSpPr>
            <p:nvPr/>
          </p:nvCxnSpPr>
          <p:spPr>
            <a:xfrm>
              <a:off x="7070263" y="2984452"/>
              <a:ext cx="0" cy="19542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97" name="Rectangle 96">
              <a:extLst>
                <a:ext uri="{FF2B5EF4-FFF2-40B4-BE49-F238E27FC236}">
                  <a16:creationId xmlns:a16="http://schemas.microsoft.com/office/drawing/2014/main" id="{8E66C410-4208-0E41-B7A1-436BFA81767B}"/>
                </a:ext>
              </a:extLst>
            </p:cNvPr>
            <p:cNvSpPr>
              <a:spLocks noChangeAspect="1"/>
            </p:cNvSpPr>
            <p:nvPr/>
          </p:nvSpPr>
          <p:spPr>
            <a:xfrm>
              <a:off x="6944129" y="3619608"/>
              <a:ext cx="252269" cy="244314"/>
            </a:xfrm>
            <a:prstGeom prst="rect">
              <a:avLst/>
            </a:prstGeom>
            <a:solidFill>
              <a:schemeClr val="tx2">
                <a:lumMod val="40000"/>
                <a:lumOff val="60000"/>
              </a:schemeClr>
            </a:solidFill>
            <a:ln>
              <a:solidFill>
                <a:schemeClr val="tx2">
                  <a:lumMod val="60000"/>
                  <a:lumOff val="40000"/>
                </a:schemeClr>
              </a:solidFill>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a:ea typeface="+mn-ea"/>
                <a:cs typeface="+mn-cs"/>
              </a:endParaRPr>
            </a:p>
          </p:txBody>
        </p:sp>
        <p:cxnSp>
          <p:nvCxnSpPr>
            <p:cNvPr id="98" name="Straight Arrow Connector 97">
              <a:extLst>
                <a:ext uri="{FF2B5EF4-FFF2-40B4-BE49-F238E27FC236}">
                  <a16:creationId xmlns:a16="http://schemas.microsoft.com/office/drawing/2014/main" id="{CA3D1075-4891-D040-9D4B-D087AE8D4BC4}"/>
                </a:ext>
              </a:extLst>
            </p:cNvPr>
            <p:cNvCxnSpPr>
              <a:cxnSpLocks/>
              <a:stCxn id="94" idx="2"/>
              <a:endCxn id="97" idx="0"/>
            </p:cNvCxnSpPr>
            <p:nvPr/>
          </p:nvCxnSpPr>
          <p:spPr>
            <a:xfrm>
              <a:off x="7070263" y="3424187"/>
              <a:ext cx="0" cy="19542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99" name="Rectangle 98">
              <a:extLst>
                <a:ext uri="{FF2B5EF4-FFF2-40B4-BE49-F238E27FC236}">
                  <a16:creationId xmlns:a16="http://schemas.microsoft.com/office/drawing/2014/main" id="{A7DC1071-7772-314F-A635-CBC90468ADBC}"/>
                </a:ext>
              </a:extLst>
            </p:cNvPr>
            <p:cNvSpPr>
              <a:spLocks noChangeAspect="1"/>
            </p:cNvSpPr>
            <p:nvPr/>
          </p:nvSpPr>
          <p:spPr>
            <a:xfrm>
              <a:off x="6944129" y="4059343"/>
              <a:ext cx="252269" cy="244314"/>
            </a:xfrm>
            <a:prstGeom prst="rect">
              <a:avLst/>
            </a:prstGeom>
            <a:solidFill>
              <a:schemeClr val="tx2">
                <a:lumMod val="40000"/>
                <a:lumOff val="60000"/>
              </a:schemeClr>
            </a:solidFill>
            <a:ln>
              <a:solidFill>
                <a:schemeClr val="tx2">
                  <a:lumMod val="60000"/>
                  <a:lumOff val="40000"/>
                </a:schemeClr>
              </a:solidFill>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a:ea typeface="+mn-ea"/>
                <a:cs typeface="+mn-cs"/>
              </a:endParaRPr>
            </a:p>
          </p:txBody>
        </p:sp>
        <p:cxnSp>
          <p:nvCxnSpPr>
            <p:cNvPr id="100" name="Straight Arrow Connector 99">
              <a:extLst>
                <a:ext uri="{FF2B5EF4-FFF2-40B4-BE49-F238E27FC236}">
                  <a16:creationId xmlns:a16="http://schemas.microsoft.com/office/drawing/2014/main" id="{AA33A4D2-B848-B041-9ECE-704620F7BD21}"/>
                </a:ext>
              </a:extLst>
            </p:cNvPr>
            <p:cNvCxnSpPr>
              <a:cxnSpLocks/>
              <a:stCxn id="97" idx="2"/>
              <a:endCxn id="99" idx="0"/>
            </p:cNvCxnSpPr>
            <p:nvPr/>
          </p:nvCxnSpPr>
          <p:spPr>
            <a:xfrm>
              <a:off x="7070263" y="3863923"/>
              <a:ext cx="0" cy="19542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01" name="Rectangle 100">
              <a:extLst>
                <a:ext uri="{FF2B5EF4-FFF2-40B4-BE49-F238E27FC236}">
                  <a16:creationId xmlns:a16="http://schemas.microsoft.com/office/drawing/2014/main" id="{6FECC83C-4AFC-9844-80C2-215ABB3B5D8A}"/>
                </a:ext>
              </a:extLst>
            </p:cNvPr>
            <p:cNvSpPr>
              <a:spLocks noChangeAspect="1"/>
            </p:cNvSpPr>
            <p:nvPr/>
          </p:nvSpPr>
          <p:spPr>
            <a:xfrm>
              <a:off x="7463157" y="2303274"/>
              <a:ext cx="252269" cy="244314"/>
            </a:xfrm>
            <a:prstGeom prst="rect">
              <a:avLst/>
            </a:prstGeom>
            <a:solidFill>
              <a:schemeClr val="tx2">
                <a:lumMod val="40000"/>
                <a:lumOff val="60000"/>
              </a:schemeClr>
            </a:solidFill>
            <a:ln>
              <a:solidFill>
                <a:schemeClr val="tx2">
                  <a:lumMod val="60000"/>
                  <a:lumOff val="40000"/>
                </a:schemeClr>
              </a:solidFill>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a:ea typeface="+mn-ea"/>
                <a:cs typeface="+mn-cs"/>
              </a:endParaRPr>
            </a:p>
          </p:txBody>
        </p:sp>
        <p:sp>
          <p:nvSpPr>
            <p:cNvPr id="102" name="Rectangle 101">
              <a:extLst>
                <a:ext uri="{FF2B5EF4-FFF2-40B4-BE49-F238E27FC236}">
                  <a16:creationId xmlns:a16="http://schemas.microsoft.com/office/drawing/2014/main" id="{03635483-8580-0F4C-B2EE-3A189AFF747C}"/>
                </a:ext>
              </a:extLst>
            </p:cNvPr>
            <p:cNvSpPr>
              <a:spLocks noChangeAspect="1"/>
            </p:cNvSpPr>
            <p:nvPr/>
          </p:nvSpPr>
          <p:spPr>
            <a:xfrm>
              <a:off x="7457456" y="2743009"/>
              <a:ext cx="252269" cy="244314"/>
            </a:xfrm>
            <a:prstGeom prst="rect">
              <a:avLst/>
            </a:prstGeom>
            <a:solidFill>
              <a:schemeClr val="tx2">
                <a:lumMod val="40000"/>
                <a:lumOff val="60000"/>
              </a:schemeClr>
            </a:solidFill>
            <a:ln>
              <a:solidFill>
                <a:schemeClr val="tx2">
                  <a:lumMod val="60000"/>
                  <a:lumOff val="40000"/>
                </a:schemeClr>
              </a:solidFill>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a:ea typeface="+mn-ea"/>
                <a:cs typeface="+mn-cs"/>
              </a:endParaRPr>
            </a:p>
          </p:txBody>
        </p:sp>
        <p:sp>
          <p:nvSpPr>
            <p:cNvPr id="103" name="Rectangle 102">
              <a:extLst>
                <a:ext uri="{FF2B5EF4-FFF2-40B4-BE49-F238E27FC236}">
                  <a16:creationId xmlns:a16="http://schemas.microsoft.com/office/drawing/2014/main" id="{8280FBBD-9DD0-1C4F-80C3-4064D5F9FF5A}"/>
                </a:ext>
              </a:extLst>
            </p:cNvPr>
            <p:cNvSpPr>
              <a:spLocks noChangeAspect="1"/>
            </p:cNvSpPr>
            <p:nvPr/>
          </p:nvSpPr>
          <p:spPr>
            <a:xfrm>
              <a:off x="7457456" y="3182745"/>
              <a:ext cx="252269" cy="244314"/>
            </a:xfrm>
            <a:prstGeom prst="rect">
              <a:avLst/>
            </a:prstGeom>
            <a:solidFill>
              <a:schemeClr val="tx2">
                <a:lumMod val="40000"/>
                <a:lumOff val="60000"/>
              </a:schemeClr>
            </a:solidFill>
            <a:ln>
              <a:solidFill>
                <a:schemeClr val="tx2">
                  <a:lumMod val="60000"/>
                  <a:lumOff val="40000"/>
                </a:schemeClr>
              </a:solidFill>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a:ea typeface="+mn-ea"/>
                <a:cs typeface="+mn-cs"/>
              </a:endParaRPr>
            </a:p>
          </p:txBody>
        </p:sp>
        <p:cxnSp>
          <p:nvCxnSpPr>
            <p:cNvPr id="104" name="Straight Arrow Connector 103">
              <a:extLst>
                <a:ext uri="{FF2B5EF4-FFF2-40B4-BE49-F238E27FC236}">
                  <a16:creationId xmlns:a16="http://schemas.microsoft.com/office/drawing/2014/main" id="{278085F6-75B5-5243-A5B2-DEF8F75B6710}"/>
                </a:ext>
              </a:extLst>
            </p:cNvPr>
            <p:cNvCxnSpPr>
              <a:stCxn id="101" idx="2"/>
              <a:endCxn id="102" idx="0"/>
            </p:cNvCxnSpPr>
            <p:nvPr/>
          </p:nvCxnSpPr>
          <p:spPr>
            <a:xfrm flipH="1">
              <a:off x="7583591" y="2547588"/>
              <a:ext cx="5700" cy="19542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05" name="Straight Arrow Connector 104">
              <a:extLst>
                <a:ext uri="{FF2B5EF4-FFF2-40B4-BE49-F238E27FC236}">
                  <a16:creationId xmlns:a16="http://schemas.microsoft.com/office/drawing/2014/main" id="{78657287-24D9-644F-8BCE-14CE56854BA2}"/>
                </a:ext>
              </a:extLst>
            </p:cNvPr>
            <p:cNvCxnSpPr>
              <a:cxnSpLocks/>
              <a:stCxn id="102" idx="2"/>
              <a:endCxn id="103" idx="0"/>
            </p:cNvCxnSpPr>
            <p:nvPr/>
          </p:nvCxnSpPr>
          <p:spPr>
            <a:xfrm>
              <a:off x="7583591" y="2987324"/>
              <a:ext cx="0" cy="19542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06" name="Rectangle 105">
              <a:extLst>
                <a:ext uri="{FF2B5EF4-FFF2-40B4-BE49-F238E27FC236}">
                  <a16:creationId xmlns:a16="http://schemas.microsoft.com/office/drawing/2014/main" id="{BD275C04-66A0-7D47-8E84-6E8AE90A636B}"/>
                </a:ext>
              </a:extLst>
            </p:cNvPr>
            <p:cNvSpPr>
              <a:spLocks noChangeAspect="1"/>
            </p:cNvSpPr>
            <p:nvPr/>
          </p:nvSpPr>
          <p:spPr>
            <a:xfrm>
              <a:off x="7457456" y="3622480"/>
              <a:ext cx="252269" cy="244314"/>
            </a:xfrm>
            <a:prstGeom prst="rect">
              <a:avLst/>
            </a:prstGeom>
            <a:solidFill>
              <a:schemeClr val="tx2">
                <a:lumMod val="40000"/>
                <a:lumOff val="60000"/>
              </a:schemeClr>
            </a:solidFill>
            <a:ln>
              <a:solidFill>
                <a:schemeClr val="tx2">
                  <a:lumMod val="60000"/>
                  <a:lumOff val="40000"/>
                </a:schemeClr>
              </a:solidFill>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a:ea typeface="+mn-ea"/>
                <a:cs typeface="+mn-cs"/>
              </a:endParaRPr>
            </a:p>
          </p:txBody>
        </p:sp>
        <p:cxnSp>
          <p:nvCxnSpPr>
            <p:cNvPr id="107" name="Straight Arrow Connector 106">
              <a:extLst>
                <a:ext uri="{FF2B5EF4-FFF2-40B4-BE49-F238E27FC236}">
                  <a16:creationId xmlns:a16="http://schemas.microsoft.com/office/drawing/2014/main" id="{EF7C09A7-D89C-584E-AADB-E46FD2AC8EDB}"/>
                </a:ext>
              </a:extLst>
            </p:cNvPr>
            <p:cNvCxnSpPr>
              <a:cxnSpLocks/>
              <a:stCxn id="103" idx="2"/>
              <a:endCxn id="106" idx="0"/>
            </p:cNvCxnSpPr>
            <p:nvPr/>
          </p:nvCxnSpPr>
          <p:spPr>
            <a:xfrm>
              <a:off x="7583591" y="3427059"/>
              <a:ext cx="0" cy="19542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82" name="Rectangle 181">
              <a:extLst>
                <a:ext uri="{FF2B5EF4-FFF2-40B4-BE49-F238E27FC236}">
                  <a16:creationId xmlns:a16="http://schemas.microsoft.com/office/drawing/2014/main" id="{FA8965AD-EE67-6C42-9096-0354BA5D9C6B}"/>
                </a:ext>
              </a:extLst>
            </p:cNvPr>
            <p:cNvSpPr>
              <a:spLocks noChangeAspect="1"/>
            </p:cNvSpPr>
            <p:nvPr/>
          </p:nvSpPr>
          <p:spPr>
            <a:xfrm>
              <a:off x="7457456" y="4062215"/>
              <a:ext cx="252269" cy="244314"/>
            </a:xfrm>
            <a:prstGeom prst="rect">
              <a:avLst/>
            </a:prstGeom>
            <a:solidFill>
              <a:schemeClr val="tx2">
                <a:lumMod val="40000"/>
                <a:lumOff val="60000"/>
              </a:schemeClr>
            </a:solidFill>
            <a:ln>
              <a:solidFill>
                <a:schemeClr val="tx2">
                  <a:lumMod val="60000"/>
                  <a:lumOff val="40000"/>
                </a:schemeClr>
              </a:solidFill>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a:ea typeface="+mn-ea"/>
                <a:cs typeface="+mn-cs"/>
              </a:endParaRPr>
            </a:p>
          </p:txBody>
        </p:sp>
        <p:cxnSp>
          <p:nvCxnSpPr>
            <p:cNvPr id="183" name="Straight Arrow Connector 182">
              <a:extLst>
                <a:ext uri="{FF2B5EF4-FFF2-40B4-BE49-F238E27FC236}">
                  <a16:creationId xmlns:a16="http://schemas.microsoft.com/office/drawing/2014/main" id="{1BF37D1B-7B09-CA40-9030-E54B13F73AEF}"/>
                </a:ext>
              </a:extLst>
            </p:cNvPr>
            <p:cNvCxnSpPr>
              <a:cxnSpLocks/>
              <a:stCxn id="106" idx="2"/>
              <a:endCxn id="182" idx="0"/>
            </p:cNvCxnSpPr>
            <p:nvPr/>
          </p:nvCxnSpPr>
          <p:spPr>
            <a:xfrm>
              <a:off x="7583591" y="3866794"/>
              <a:ext cx="0" cy="19542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84" name="Rectangle 183">
              <a:extLst>
                <a:ext uri="{FF2B5EF4-FFF2-40B4-BE49-F238E27FC236}">
                  <a16:creationId xmlns:a16="http://schemas.microsoft.com/office/drawing/2014/main" id="{5CB8F3B6-16E7-1442-8EAE-683165D36156}"/>
                </a:ext>
              </a:extLst>
            </p:cNvPr>
            <p:cNvSpPr>
              <a:spLocks noChangeAspect="1"/>
            </p:cNvSpPr>
            <p:nvPr/>
          </p:nvSpPr>
          <p:spPr>
            <a:xfrm>
              <a:off x="7977190" y="2300402"/>
              <a:ext cx="252269" cy="244314"/>
            </a:xfrm>
            <a:prstGeom prst="rect">
              <a:avLst/>
            </a:prstGeom>
            <a:solidFill>
              <a:schemeClr val="tx2">
                <a:lumMod val="40000"/>
                <a:lumOff val="60000"/>
              </a:schemeClr>
            </a:solidFill>
            <a:ln>
              <a:solidFill>
                <a:schemeClr val="tx2">
                  <a:lumMod val="60000"/>
                  <a:lumOff val="40000"/>
                </a:schemeClr>
              </a:solidFill>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a:ea typeface="+mn-ea"/>
                <a:cs typeface="+mn-cs"/>
              </a:endParaRPr>
            </a:p>
          </p:txBody>
        </p:sp>
        <p:sp>
          <p:nvSpPr>
            <p:cNvPr id="185" name="Rectangle 184">
              <a:extLst>
                <a:ext uri="{FF2B5EF4-FFF2-40B4-BE49-F238E27FC236}">
                  <a16:creationId xmlns:a16="http://schemas.microsoft.com/office/drawing/2014/main" id="{4357748C-F33B-244A-AABF-09CD80DEE465}"/>
                </a:ext>
              </a:extLst>
            </p:cNvPr>
            <p:cNvSpPr>
              <a:spLocks noChangeAspect="1"/>
            </p:cNvSpPr>
            <p:nvPr/>
          </p:nvSpPr>
          <p:spPr>
            <a:xfrm>
              <a:off x="7971489" y="2740137"/>
              <a:ext cx="252269" cy="244314"/>
            </a:xfrm>
            <a:prstGeom prst="rect">
              <a:avLst/>
            </a:prstGeom>
            <a:solidFill>
              <a:schemeClr val="tx2">
                <a:lumMod val="40000"/>
                <a:lumOff val="60000"/>
              </a:schemeClr>
            </a:solidFill>
            <a:ln>
              <a:solidFill>
                <a:schemeClr val="tx2">
                  <a:lumMod val="60000"/>
                  <a:lumOff val="40000"/>
                </a:schemeClr>
              </a:solidFill>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a:ea typeface="+mn-ea"/>
                <a:cs typeface="+mn-cs"/>
              </a:endParaRPr>
            </a:p>
          </p:txBody>
        </p:sp>
        <p:sp>
          <p:nvSpPr>
            <p:cNvPr id="186" name="Rectangle 185">
              <a:extLst>
                <a:ext uri="{FF2B5EF4-FFF2-40B4-BE49-F238E27FC236}">
                  <a16:creationId xmlns:a16="http://schemas.microsoft.com/office/drawing/2014/main" id="{2B67FB2E-CBCB-AB46-878F-83AFCB524E2A}"/>
                </a:ext>
              </a:extLst>
            </p:cNvPr>
            <p:cNvSpPr>
              <a:spLocks noChangeAspect="1"/>
            </p:cNvSpPr>
            <p:nvPr/>
          </p:nvSpPr>
          <p:spPr>
            <a:xfrm>
              <a:off x="7971489" y="3179873"/>
              <a:ext cx="252269" cy="244314"/>
            </a:xfrm>
            <a:prstGeom prst="rect">
              <a:avLst/>
            </a:prstGeom>
            <a:solidFill>
              <a:schemeClr val="tx2">
                <a:lumMod val="40000"/>
                <a:lumOff val="60000"/>
              </a:schemeClr>
            </a:solidFill>
            <a:ln>
              <a:solidFill>
                <a:schemeClr val="tx2">
                  <a:lumMod val="60000"/>
                  <a:lumOff val="40000"/>
                </a:schemeClr>
              </a:solidFill>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a:ea typeface="+mn-ea"/>
                <a:cs typeface="+mn-cs"/>
              </a:endParaRPr>
            </a:p>
          </p:txBody>
        </p:sp>
        <p:cxnSp>
          <p:nvCxnSpPr>
            <p:cNvPr id="187" name="Straight Arrow Connector 186">
              <a:extLst>
                <a:ext uri="{FF2B5EF4-FFF2-40B4-BE49-F238E27FC236}">
                  <a16:creationId xmlns:a16="http://schemas.microsoft.com/office/drawing/2014/main" id="{C7E8EAA6-47AD-6442-9EBD-977356A09E92}"/>
                </a:ext>
              </a:extLst>
            </p:cNvPr>
            <p:cNvCxnSpPr>
              <a:stCxn id="184" idx="2"/>
              <a:endCxn id="185" idx="0"/>
            </p:cNvCxnSpPr>
            <p:nvPr/>
          </p:nvCxnSpPr>
          <p:spPr>
            <a:xfrm flipH="1">
              <a:off x="8097624" y="2544716"/>
              <a:ext cx="5700" cy="19542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88" name="Straight Arrow Connector 187">
              <a:extLst>
                <a:ext uri="{FF2B5EF4-FFF2-40B4-BE49-F238E27FC236}">
                  <a16:creationId xmlns:a16="http://schemas.microsoft.com/office/drawing/2014/main" id="{822A3C56-A9E9-2D42-83DC-66ACAAFBD095}"/>
                </a:ext>
              </a:extLst>
            </p:cNvPr>
            <p:cNvCxnSpPr>
              <a:cxnSpLocks/>
              <a:stCxn id="185" idx="2"/>
              <a:endCxn id="186" idx="0"/>
            </p:cNvCxnSpPr>
            <p:nvPr/>
          </p:nvCxnSpPr>
          <p:spPr>
            <a:xfrm>
              <a:off x="8097624" y="2984452"/>
              <a:ext cx="0" cy="19542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89" name="Rectangle 188">
              <a:extLst>
                <a:ext uri="{FF2B5EF4-FFF2-40B4-BE49-F238E27FC236}">
                  <a16:creationId xmlns:a16="http://schemas.microsoft.com/office/drawing/2014/main" id="{D9B7BC3E-15D1-4844-A3BC-F37E032B9A33}"/>
                </a:ext>
              </a:extLst>
            </p:cNvPr>
            <p:cNvSpPr>
              <a:spLocks noChangeAspect="1"/>
            </p:cNvSpPr>
            <p:nvPr/>
          </p:nvSpPr>
          <p:spPr>
            <a:xfrm>
              <a:off x="7971489" y="3619608"/>
              <a:ext cx="252269" cy="244314"/>
            </a:xfrm>
            <a:prstGeom prst="rect">
              <a:avLst/>
            </a:prstGeom>
            <a:solidFill>
              <a:schemeClr val="tx2">
                <a:lumMod val="40000"/>
                <a:lumOff val="60000"/>
              </a:schemeClr>
            </a:solidFill>
            <a:ln>
              <a:solidFill>
                <a:schemeClr val="tx2">
                  <a:lumMod val="60000"/>
                  <a:lumOff val="40000"/>
                </a:schemeClr>
              </a:solidFill>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a:ea typeface="+mn-ea"/>
                <a:cs typeface="+mn-cs"/>
              </a:endParaRPr>
            </a:p>
          </p:txBody>
        </p:sp>
        <p:cxnSp>
          <p:nvCxnSpPr>
            <p:cNvPr id="190" name="Straight Arrow Connector 189">
              <a:extLst>
                <a:ext uri="{FF2B5EF4-FFF2-40B4-BE49-F238E27FC236}">
                  <a16:creationId xmlns:a16="http://schemas.microsoft.com/office/drawing/2014/main" id="{08E56454-08D3-FC45-95A2-4FE8E026510E}"/>
                </a:ext>
              </a:extLst>
            </p:cNvPr>
            <p:cNvCxnSpPr>
              <a:cxnSpLocks/>
              <a:stCxn id="186" idx="2"/>
              <a:endCxn id="189" idx="0"/>
            </p:cNvCxnSpPr>
            <p:nvPr/>
          </p:nvCxnSpPr>
          <p:spPr>
            <a:xfrm>
              <a:off x="8097624" y="3424187"/>
              <a:ext cx="0" cy="19542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91" name="Rectangle 190">
              <a:extLst>
                <a:ext uri="{FF2B5EF4-FFF2-40B4-BE49-F238E27FC236}">
                  <a16:creationId xmlns:a16="http://schemas.microsoft.com/office/drawing/2014/main" id="{ECF0DA46-272B-3348-A415-2517A8A0748E}"/>
                </a:ext>
              </a:extLst>
            </p:cNvPr>
            <p:cNvSpPr>
              <a:spLocks noChangeAspect="1"/>
            </p:cNvSpPr>
            <p:nvPr/>
          </p:nvSpPr>
          <p:spPr>
            <a:xfrm>
              <a:off x="7971489" y="4059343"/>
              <a:ext cx="252269" cy="244314"/>
            </a:xfrm>
            <a:prstGeom prst="rect">
              <a:avLst/>
            </a:prstGeom>
            <a:solidFill>
              <a:schemeClr val="tx2">
                <a:lumMod val="40000"/>
                <a:lumOff val="60000"/>
              </a:schemeClr>
            </a:solidFill>
            <a:ln>
              <a:solidFill>
                <a:schemeClr val="tx2">
                  <a:lumMod val="60000"/>
                  <a:lumOff val="40000"/>
                </a:schemeClr>
              </a:solidFill>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a:ea typeface="+mn-ea"/>
                <a:cs typeface="+mn-cs"/>
              </a:endParaRPr>
            </a:p>
          </p:txBody>
        </p:sp>
        <p:cxnSp>
          <p:nvCxnSpPr>
            <p:cNvPr id="192" name="Straight Arrow Connector 191">
              <a:extLst>
                <a:ext uri="{FF2B5EF4-FFF2-40B4-BE49-F238E27FC236}">
                  <a16:creationId xmlns:a16="http://schemas.microsoft.com/office/drawing/2014/main" id="{45C3AEE8-24EA-6244-9B24-3DF1142174B9}"/>
                </a:ext>
              </a:extLst>
            </p:cNvPr>
            <p:cNvCxnSpPr>
              <a:cxnSpLocks/>
              <a:stCxn id="189" idx="2"/>
              <a:endCxn id="191" idx="0"/>
            </p:cNvCxnSpPr>
            <p:nvPr/>
          </p:nvCxnSpPr>
          <p:spPr>
            <a:xfrm>
              <a:off x="8097624" y="3863923"/>
              <a:ext cx="0" cy="19542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93" name="Rectangle 192">
              <a:extLst>
                <a:ext uri="{FF2B5EF4-FFF2-40B4-BE49-F238E27FC236}">
                  <a16:creationId xmlns:a16="http://schemas.microsoft.com/office/drawing/2014/main" id="{972ABC5D-269C-EE46-8E0D-8B1BC2873AEE}"/>
                </a:ext>
              </a:extLst>
            </p:cNvPr>
            <p:cNvSpPr>
              <a:spLocks noChangeAspect="1"/>
            </p:cNvSpPr>
            <p:nvPr/>
          </p:nvSpPr>
          <p:spPr>
            <a:xfrm>
              <a:off x="8490399" y="2300402"/>
              <a:ext cx="252269" cy="244314"/>
            </a:xfrm>
            <a:prstGeom prst="rect">
              <a:avLst/>
            </a:prstGeom>
            <a:solidFill>
              <a:schemeClr val="tx2">
                <a:lumMod val="40000"/>
                <a:lumOff val="60000"/>
              </a:schemeClr>
            </a:solidFill>
            <a:ln>
              <a:solidFill>
                <a:schemeClr val="tx2">
                  <a:lumMod val="60000"/>
                  <a:lumOff val="40000"/>
                </a:schemeClr>
              </a:solidFill>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a:ea typeface="+mn-ea"/>
                <a:cs typeface="+mn-cs"/>
              </a:endParaRPr>
            </a:p>
          </p:txBody>
        </p:sp>
        <p:sp>
          <p:nvSpPr>
            <p:cNvPr id="194" name="Rectangle 193">
              <a:extLst>
                <a:ext uri="{FF2B5EF4-FFF2-40B4-BE49-F238E27FC236}">
                  <a16:creationId xmlns:a16="http://schemas.microsoft.com/office/drawing/2014/main" id="{7751A8D7-C553-4C4D-BF39-E38EB184B2CB}"/>
                </a:ext>
              </a:extLst>
            </p:cNvPr>
            <p:cNvSpPr>
              <a:spLocks noChangeAspect="1"/>
            </p:cNvSpPr>
            <p:nvPr/>
          </p:nvSpPr>
          <p:spPr>
            <a:xfrm>
              <a:off x="8484699" y="2740137"/>
              <a:ext cx="252269" cy="244314"/>
            </a:xfrm>
            <a:prstGeom prst="rect">
              <a:avLst/>
            </a:prstGeom>
            <a:solidFill>
              <a:schemeClr val="tx2">
                <a:lumMod val="40000"/>
                <a:lumOff val="60000"/>
              </a:schemeClr>
            </a:solidFill>
            <a:ln>
              <a:solidFill>
                <a:schemeClr val="tx2">
                  <a:lumMod val="60000"/>
                  <a:lumOff val="40000"/>
                </a:schemeClr>
              </a:solidFill>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a:ea typeface="+mn-ea"/>
                <a:cs typeface="+mn-cs"/>
              </a:endParaRPr>
            </a:p>
          </p:txBody>
        </p:sp>
        <p:sp>
          <p:nvSpPr>
            <p:cNvPr id="195" name="Rectangle 194">
              <a:extLst>
                <a:ext uri="{FF2B5EF4-FFF2-40B4-BE49-F238E27FC236}">
                  <a16:creationId xmlns:a16="http://schemas.microsoft.com/office/drawing/2014/main" id="{2F11877B-8DBD-734C-8A0C-3D46CD7D2DB7}"/>
                </a:ext>
              </a:extLst>
            </p:cNvPr>
            <p:cNvSpPr>
              <a:spLocks noChangeAspect="1"/>
            </p:cNvSpPr>
            <p:nvPr/>
          </p:nvSpPr>
          <p:spPr>
            <a:xfrm>
              <a:off x="8484699" y="3179873"/>
              <a:ext cx="252269" cy="244314"/>
            </a:xfrm>
            <a:prstGeom prst="rect">
              <a:avLst/>
            </a:prstGeom>
            <a:solidFill>
              <a:schemeClr val="tx2">
                <a:lumMod val="40000"/>
                <a:lumOff val="60000"/>
              </a:schemeClr>
            </a:solidFill>
            <a:ln>
              <a:solidFill>
                <a:schemeClr val="tx2">
                  <a:lumMod val="60000"/>
                  <a:lumOff val="40000"/>
                </a:schemeClr>
              </a:solidFill>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a:ea typeface="+mn-ea"/>
                <a:cs typeface="+mn-cs"/>
              </a:endParaRPr>
            </a:p>
          </p:txBody>
        </p:sp>
        <p:cxnSp>
          <p:nvCxnSpPr>
            <p:cNvPr id="196" name="Straight Arrow Connector 195">
              <a:extLst>
                <a:ext uri="{FF2B5EF4-FFF2-40B4-BE49-F238E27FC236}">
                  <a16:creationId xmlns:a16="http://schemas.microsoft.com/office/drawing/2014/main" id="{D0EF059B-CF4C-7B4D-99DE-EBB4EED09FFB}"/>
                </a:ext>
              </a:extLst>
            </p:cNvPr>
            <p:cNvCxnSpPr>
              <a:stCxn id="193" idx="2"/>
              <a:endCxn id="194" idx="0"/>
            </p:cNvCxnSpPr>
            <p:nvPr/>
          </p:nvCxnSpPr>
          <p:spPr>
            <a:xfrm flipH="1">
              <a:off x="8610834" y="2544716"/>
              <a:ext cx="5700" cy="19542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97" name="Straight Arrow Connector 196">
              <a:extLst>
                <a:ext uri="{FF2B5EF4-FFF2-40B4-BE49-F238E27FC236}">
                  <a16:creationId xmlns:a16="http://schemas.microsoft.com/office/drawing/2014/main" id="{985D8779-B3E7-5B49-8631-AE0B3DF85E92}"/>
                </a:ext>
              </a:extLst>
            </p:cNvPr>
            <p:cNvCxnSpPr>
              <a:cxnSpLocks/>
              <a:stCxn id="194" idx="2"/>
              <a:endCxn id="195" idx="0"/>
            </p:cNvCxnSpPr>
            <p:nvPr/>
          </p:nvCxnSpPr>
          <p:spPr>
            <a:xfrm>
              <a:off x="8610834" y="2984452"/>
              <a:ext cx="0" cy="19542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98" name="Rectangle 197">
              <a:extLst>
                <a:ext uri="{FF2B5EF4-FFF2-40B4-BE49-F238E27FC236}">
                  <a16:creationId xmlns:a16="http://schemas.microsoft.com/office/drawing/2014/main" id="{33FC84A1-AAF7-6446-82D5-B688AA6090C6}"/>
                </a:ext>
              </a:extLst>
            </p:cNvPr>
            <p:cNvSpPr>
              <a:spLocks noChangeAspect="1"/>
            </p:cNvSpPr>
            <p:nvPr/>
          </p:nvSpPr>
          <p:spPr>
            <a:xfrm>
              <a:off x="8484699" y="3619608"/>
              <a:ext cx="252269" cy="244314"/>
            </a:xfrm>
            <a:prstGeom prst="rect">
              <a:avLst/>
            </a:prstGeom>
            <a:solidFill>
              <a:schemeClr val="tx2">
                <a:lumMod val="40000"/>
                <a:lumOff val="60000"/>
              </a:schemeClr>
            </a:solidFill>
            <a:ln>
              <a:solidFill>
                <a:schemeClr val="tx2">
                  <a:lumMod val="60000"/>
                  <a:lumOff val="40000"/>
                </a:schemeClr>
              </a:solidFill>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a:ea typeface="+mn-ea"/>
                <a:cs typeface="+mn-cs"/>
              </a:endParaRPr>
            </a:p>
          </p:txBody>
        </p:sp>
        <p:cxnSp>
          <p:nvCxnSpPr>
            <p:cNvPr id="199" name="Straight Arrow Connector 198">
              <a:extLst>
                <a:ext uri="{FF2B5EF4-FFF2-40B4-BE49-F238E27FC236}">
                  <a16:creationId xmlns:a16="http://schemas.microsoft.com/office/drawing/2014/main" id="{DE8966A3-FA93-734F-9C89-DD8E9A485F88}"/>
                </a:ext>
              </a:extLst>
            </p:cNvPr>
            <p:cNvCxnSpPr>
              <a:cxnSpLocks/>
              <a:stCxn id="195" idx="2"/>
              <a:endCxn id="198" idx="0"/>
            </p:cNvCxnSpPr>
            <p:nvPr/>
          </p:nvCxnSpPr>
          <p:spPr>
            <a:xfrm>
              <a:off x="8610834" y="3424187"/>
              <a:ext cx="0" cy="19542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00" name="Rectangle 199">
              <a:extLst>
                <a:ext uri="{FF2B5EF4-FFF2-40B4-BE49-F238E27FC236}">
                  <a16:creationId xmlns:a16="http://schemas.microsoft.com/office/drawing/2014/main" id="{B29EEB6C-8A16-8B43-8270-809DD10B5E12}"/>
                </a:ext>
              </a:extLst>
            </p:cNvPr>
            <p:cNvSpPr>
              <a:spLocks noChangeAspect="1"/>
            </p:cNvSpPr>
            <p:nvPr/>
          </p:nvSpPr>
          <p:spPr>
            <a:xfrm>
              <a:off x="8484699" y="4059343"/>
              <a:ext cx="252269" cy="244314"/>
            </a:xfrm>
            <a:prstGeom prst="rect">
              <a:avLst/>
            </a:prstGeom>
            <a:solidFill>
              <a:schemeClr val="tx2">
                <a:lumMod val="40000"/>
                <a:lumOff val="60000"/>
              </a:schemeClr>
            </a:solidFill>
            <a:ln>
              <a:solidFill>
                <a:schemeClr val="tx2">
                  <a:lumMod val="60000"/>
                  <a:lumOff val="40000"/>
                </a:schemeClr>
              </a:solidFill>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a:ea typeface="+mn-ea"/>
                <a:cs typeface="+mn-cs"/>
              </a:endParaRPr>
            </a:p>
          </p:txBody>
        </p:sp>
        <p:cxnSp>
          <p:nvCxnSpPr>
            <p:cNvPr id="201" name="Straight Arrow Connector 200">
              <a:extLst>
                <a:ext uri="{FF2B5EF4-FFF2-40B4-BE49-F238E27FC236}">
                  <a16:creationId xmlns:a16="http://schemas.microsoft.com/office/drawing/2014/main" id="{A57E6AE1-6113-F14E-B52E-F96202EEF2D6}"/>
                </a:ext>
              </a:extLst>
            </p:cNvPr>
            <p:cNvCxnSpPr>
              <a:cxnSpLocks/>
              <a:stCxn id="198" idx="2"/>
              <a:endCxn id="200" idx="0"/>
            </p:cNvCxnSpPr>
            <p:nvPr/>
          </p:nvCxnSpPr>
          <p:spPr>
            <a:xfrm>
              <a:off x="8610834" y="3863923"/>
              <a:ext cx="0" cy="19542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02" name="Straight Arrow Connector 201">
              <a:extLst>
                <a:ext uri="{FF2B5EF4-FFF2-40B4-BE49-F238E27FC236}">
                  <a16:creationId xmlns:a16="http://schemas.microsoft.com/office/drawing/2014/main" id="{266B4BA6-7E64-934D-A53D-8BA121BDDC21}"/>
                </a:ext>
              </a:extLst>
            </p:cNvPr>
            <p:cNvCxnSpPr>
              <a:cxnSpLocks/>
              <a:stCxn id="80" idx="3"/>
              <a:endCxn id="92" idx="1"/>
            </p:cNvCxnSpPr>
            <p:nvPr/>
          </p:nvCxnSpPr>
          <p:spPr>
            <a:xfrm>
              <a:off x="6688770" y="2422560"/>
              <a:ext cx="261059"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03" name="Straight Arrow Connector 202">
              <a:extLst>
                <a:ext uri="{FF2B5EF4-FFF2-40B4-BE49-F238E27FC236}">
                  <a16:creationId xmlns:a16="http://schemas.microsoft.com/office/drawing/2014/main" id="{3F5009F2-C52D-7648-BDCB-1EAA464AFA12}"/>
                </a:ext>
              </a:extLst>
            </p:cNvPr>
            <p:cNvCxnSpPr>
              <a:cxnSpLocks/>
              <a:stCxn id="81" idx="3"/>
              <a:endCxn id="93" idx="1"/>
            </p:cNvCxnSpPr>
            <p:nvPr/>
          </p:nvCxnSpPr>
          <p:spPr>
            <a:xfrm>
              <a:off x="6688770" y="2860040"/>
              <a:ext cx="255359" cy="225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04" name="Straight Arrow Connector 203">
              <a:extLst>
                <a:ext uri="{FF2B5EF4-FFF2-40B4-BE49-F238E27FC236}">
                  <a16:creationId xmlns:a16="http://schemas.microsoft.com/office/drawing/2014/main" id="{81E42AD2-9A25-B846-9054-B162262D6383}"/>
                </a:ext>
              </a:extLst>
            </p:cNvPr>
            <p:cNvCxnSpPr>
              <a:cxnSpLocks/>
              <a:stCxn id="82" idx="3"/>
              <a:endCxn id="94" idx="1"/>
            </p:cNvCxnSpPr>
            <p:nvPr/>
          </p:nvCxnSpPr>
          <p:spPr>
            <a:xfrm>
              <a:off x="6688770" y="3297521"/>
              <a:ext cx="255359" cy="450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05" name="Straight Arrow Connector 204">
              <a:extLst>
                <a:ext uri="{FF2B5EF4-FFF2-40B4-BE49-F238E27FC236}">
                  <a16:creationId xmlns:a16="http://schemas.microsoft.com/office/drawing/2014/main" id="{3106EE46-9100-164F-B9BA-04C0924673B5}"/>
                </a:ext>
              </a:extLst>
            </p:cNvPr>
            <p:cNvCxnSpPr>
              <a:cxnSpLocks/>
              <a:stCxn id="85" idx="3"/>
              <a:endCxn id="97" idx="1"/>
            </p:cNvCxnSpPr>
            <p:nvPr/>
          </p:nvCxnSpPr>
          <p:spPr>
            <a:xfrm>
              <a:off x="6688770" y="3735002"/>
              <a:ext cx="255359" cy="676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06" name="Straight Arrow Connector 205">
              <a:extLst>
                <a:ext uri="{FF2B5EF4-FFF2-40B4-BE49-F238E27FC236}">
                  <a16:creationId xmlns:a16="http://schemas.microsoft.com/office/drawing/2014/main" id="{EFA6D5CF-2847-B342-876D-2A33D5684311}"/>
                </a:ext>
              </a:extLst>
            </p:cNvPr>
            <p:cNvCxnSpPr>
              <a:cxnSpLocks/>
              <a:stCxn id="87" idx="3"/>
              <a:endCxn id="99" idx="1"/>
            </p:cNvCxnSpPr>
            <p:nvPr/>
          </p:nvCxnSpPr>
          <p:spPr>
            <a:xfrm>
              <a:off x="6688770" y="4172483"/>
              <a:ext cx="255359" cy="9017"/>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07" name="Straight Arrow Connector 206">
              <a:extLst>
                <a:ext uri="{FF2B5EF4-FFF2-40B4-BE49-F238E27FC236}">
                  <a16:creationId xmlns:a16="http://schemas.microsoft.com/office/drawing/2014/main" id="{0AB14048-85EC-9741-951D-0A7552CB88CE}"/>
                </a:ext>
              </a:extLst>
            </p:cNvPr>
            <p:cNvCxnSpPr>
              <a:cxnSpLocks/>
              <a:stCxn id="92" idx="3"/>
              <a:endCxn id="101" idx="1"/>
            </p:cNvCxnSpPr>
            <p:nvPr/>
          </p:nvCxnSpPr>
          <p:spPr>
            <a:xfrm>
              <a:off x="7202097" y="2422560"/>
              <a:ext cx="261059" cy="2872"/>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08" name="Straight Arrow Connector 207">
              <a:extLst>
                <a:ext uri="{FF2B5EF4-FFF2-40B4-BE49-F238E27FC236}">
                  <a16:creationId xmlns:a16="http://schemas.microsoft.com/office/drawing/2014/main" id="{FFA1A3C7-FC80-5749-A077-5DDD0248361D}"/>
                </a:ext>
              </a:extLst>
            </p:cNvPr>
            <p:cNvCxnSpPr>
              <a:cxnSpLocks/>
              <a:endCxn id="102" idx="1"/>
            </p:cNvCxnSpPr>
            <p:nvPr/>
          </p:nvCxnSpPr>
          <p:spPr>
            <a:xfrm>
              <a:off x="7202097" y="2862294"/>
              <a:ext cx="255359" cy="287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09" name="Straight Arrow Connector 208">
              <a:extLst>
                <a:ext uri="{FF2B5EF4-FFF2-40B4-BE49-F238E27FC236}">
                  <a16:creationId xmlns:a16="http://schemas.microsoft.com/office/drawing/2014/main" id="{CFC8FFFF-5C12-464F-9603-D491B8124F39}"/>
                </a:ext>
              </a:extLst>
            </p:cNvPr>
            <p:cNvCxnSpPr>
              <a:cxnSpLocks/>
              <a:stCxn id="94" idx="3"/>
              <a:endCxn id="103" idx="1"/>
            </p:cNvCxnSpPr>
            <p:nvPr/>
          </p:nvCxnSpPr>
          <p:spPr>
            <a:xfrm>
              <a:off x="7196397" y="3302030"/>
              <a:ext cx="261059" cy="2872"/>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10" name="Straight Arrow Connector 209">
              <a:extLst>
                <a:ext uri="{FF2B5EF4-FFF2-40B4-BE49-F238E27FC236}">
                  <a16:creationId xmlns:a16="http://schemas.microsoft.com/office/drawing/2014/main" id="{D5572C97-4014-3740-B694-A3CE7A24EF4C}"/>
                </a:ext>
              </a:extLst>
            </p:cNvPr>
            <p:cNvCxnSpPr>
              <a:cxnSpLocks/>
              <a:stCxn id="97" idx="3"/>
              <a:endCxn id="106" idx="1"/>
            </p:cNvCxnSpPr>
            <p:nvPr/>
          </p:nvCxnSpPr>
          <p:spPr>
            <a:xfrm>
              <a:off x="7196397" y="3741766"/>
              <a:ext cx="261059" cy="2872"/>
            </a:xfrm>
            <a:prstGeom prst="straightConnector1">
              <a:avLst/>
            </a:prstGeom>
            <a:solidFill>
              <a:schemeClr val="tx2">
                <a:lumMod val="40000"/>
                <a:lumOff val="60000"/>
              </a:schemeClr>
            </a:solidFill>
            <a:ln>
              <a:solidFill>
                <a:schemeClr val="tx1"/>
              </a:solidFill>
            </a:ln>
          </p:spPr>
          <p:style>
            <a:lnRef idx="3">
              <a:schemeClr val="lt1"/>
            </a:lnRef>
            <a:fillRef idx="1">
              <a:schemeClr val="accent3"/>
            </a:fillRef>
            <a:effectRef idx="1">
              <a:schemeClr val="accent3"/>
            </a:effectRef>
            <a:fontRef idx="minor">
              <a:schemeClr val="lt1"/>
            </a:fontRef>
          </p:style>
        </p:cxnSp>
        <p:cxnSp>
          <p:nvCxnSpPr>
            <p:cNvPr id="211" name="Straight Arrow Connector 210">
              <a:extLst>
                <a:ext uri="{FF2B5EF4-FFF2-40B4-BE49-F238E27FC236}">
                  <a16:creationId xmlns:a16="http://schemas.microsoft.com/office/drawing/2014/main" id="{05FA783F-D35A-364D-A925-05708F86CECF}"/>
                </a:ext>
              </a:extLst>
            </p:cNvPr>
            <p:cNvCxnSpPr>
              <a:cxnSpLocks/>
              <a:stCxn id="99" idx="3"/>
              <a:endCxn id="182" idx="1"/>
            </p:cNvCxnSpPr>
            <p:nvPr/>
          </p:nvCxnSpPr>
          <p:spPr>
            <a:xfrm>
              <a:off x="7196397" y="4181500"/>
              <a:ext cx="261059" cy="2872"/>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12" name="Straight Arrow Connector 211">
              <a:extLst>
                <a:ext uri="{FF2B5EF4-FFF2-40B4-BE49-F238E27FC236}">
                  <a16:creationId xmlns:a16="http://schemas.microsoft.com/office/drawing/2014/main" id="{19381D74-ADC5-0A42-BD0F-4269A2DB71F4}"/>
                </a:ext>
              </a:extLst>
            </p:cNvPr>
            <p:cNvCxnSpPr>
              <a:cxnSpLocks/>
              <a:stCxn id="101" idx="3"/>
              <a:endCxn id="184" idx="1"/>
            </p:cNvCxnSpPr>
            <p:nvPr/>
          </p:nvCxnSpPr>
          <p:spPr>
            <a:xfrm flipV="1">
              <a:off x="7715425" y="2422560"/>
              <a:ext cx="261764" cy="2872"/>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13" name="Straight Arrow Connector 212">
              <a:extLst>
                <a:ext uri="{FF2B5EF4-FFF2-40B4-BE49-F238E27FC236}">
                  <a16:creationId xmlns:a16="http://schemas.microsoft.com/office/drawing/2014/main" id="{E27BA16E-FAF1-7342-9A0C-5B7CE868F5CD}"/>
                </a:ext>
              </a:extLst>
            </p:cNvPr>
            <p:cNvCxnSpPr>
              <a:cxnSpLocks/>
              <a:stCxn id="102" idx="3"/>
              <a:endCxn id="185" idx="1"/>
            </p:cNvCxnSpPr>
            <p:nvPr/>
          </p:nvCxnSpPr>
          <p:spPr>
            <a:xfrm flipV="1">
              <a:off x="7709725" y="2862295"/>
              <a:ext cx="261764" cy="2872"/>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14" name="Straight Arrow Connector 213">
              <a:extLst>
                <a:ext uri="{FF2B5EF4-FFF2-40B4-BE49-F238E27FC236}">
                  <a16:creationId xmlns:a16="http://schemas.microsoft.com/office/drawing/2014/main" id="{C98C46A8-1A5F-3B4E-B8BA-9AC4B6FFC631}"/>
                </a:ext>
              </a:extLst>
            </p:cNvPr>
            <p:cNvCxnSpPr>
              <a:cxnSpLocks/>
              <a:stCxn id="103" idx="3"/>
              <a:endCxn id="186" idx="1"/>
            </p:cNvCxnSpPr>
            <p:nvPr/>
          </p:nvCxnSpPr>
          <p:spPr>
            <a:xfrm flipV="1">
              <a:off x="7709725" y="3302030"/>
              <a:ext cx="261764" cy="2872"/>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15" name="Straight Arrow Connector 214">
              <a:extLst>
                <a:ext uri="{FF2B5EF4-FFF2-40B4-BE49-F238E27FC236}">
                  <a16:creationId xmlns:a16="http://schemas.microsoft.com/office/drawing/2014/main" id="{2DC4C5D8-F1D1-7546-87FD-63A711E5CD7A}"/>
                </a:ext>
              </a:extLst>
            </p:cNvPr>
            <p:cNvCxnSpPr>
              <a:cxnSpLocks/>
              <a:stCxn id="106" idx="3"/>
              <a:endCxn id="189" idx="1"/>
            </p:cNvCxnSpPr>
            <p:nvPr/>
          </p:nvCxnSpPr>
          <p:spPr>
            <a:xfrm flipV="1">
              <a:off x="7709725" y="3741766"/>
              <a:ext cx="261764" cy="2872"/>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16" name="Straight Arrow Connector 215">
              <a:extLst>
                <a:ext uri="{FF2B5EF4-FFF2-40B4-BE49-F238E27FC236}">
                  <a16:creationId xmlns:a16="http://schemas.microsoft.com/office/drawing/2014/main" id="{42E1436D-2335-5E47-8748-94DB4A1A9A46}"/>
                </a:ext>
              </a:extLst>
            </p:cNvPr>
            <p:cNvCxnSpPr>
              <a:cxnSpLocks/>
              <a:stCxn id="182" idx="3"/>
              <a:endCxn id="191" idx="1"/>
            </p:cNvCxnSpPr>
            <p:nvPr/>
          </p:nvCxnSpPr>
          <p:spPr>
            <a:xfrm flipV="1">
              <a:off x="7709725" y="4181500"/>
              <a:ext cx="261764" cy="2872"/>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17" name="Straight Arrow Connector 216">
              <a:extLst>
                <a:ext uri="{FF2B5EF4-FFF2-40B4-BE49-F238E27FC236}">
                  <a16:creationId xmlns:a16="http://schemas.microsoft.com/office/drawing/2014/main" id="{A548FB40-2EE4-E64C-9870-8E330536E00C}"/>
                </a:ext>
              </a:extLst>
            </p:cNvPr>
            <p:cNvCxnSpPr>
              <a:cxnSpLocks/>
              <a:stCxn id="185" idx="3"/>
              <a:endCxn id="194" idx="1"/>
            </p:cNvCxnSpPr>
            <p:nvPr/>
          </p:nvCxnSpPr>
          <p:spPr>
            <a:xfrm>
              <a:off x="8223758" y="2862295"/>
              <a:ext cx="260941"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18" name="Straight Arrow Connector 217">
              <a:extLst>
                <a:ext uri="{FF2B5EF4-FFF2-40B4-BE49-F238E27FC236}">
                  <a16:creationId xmlns:a16="http://schemas.microsoft.com/office/drawing/2014/main" id="{2FE03515-837F-9A40-85B5-6E1688AC401D}"/>
                </a:ext>
              </a:extLst>
            </p:cNvPr>
            <p:cNvCxnSpPr>
              <a:cxnSpLocks/>
              <a:stCxn id="184" idx="3"/>
              <a:endCxn id="193" idx="1"/>
            </p:cNvCxnSpPr>
            <p:nvPr/>
          </p:nvCxnSpPr>
          <p:spPr>
            <a:xfrm>
              <a:off x="8229458" y="2422560"/>
              <a:ext cx="260941"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19" name="Straight Arrow Connector 218">
              <a:extLst>
                <a:ext uri="{FF2B5EF4-FFF2-40B4-BE49-F238E27FC236}">
                  <a16:creationId xmlns:a16="http://schemas.microsoft.com/office/drawing/2014/main" id="{C3D53488-533E-C549-B1CC-D7D08386177E}"/>
                </a:ext>
              </a:extLst>
            </p:cNvPr>
            <p:cNvCxnSpPr>
              <a:cxnSpLocks/>
              <a:stCxn id="186" idx="3"/>
              <a:endCxn id="195" idx="1"/>
            </p:cNvCxnSpPr>
            <p:nvPr/>
          </p:nvCxnSpPr>
          <p:spPr>
            <a:xfrm>
              <a:off x="8223758" y="3302030"/>
              <a:ext cx="260941"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20" name="Straight Arrow Connector 219">
              <a:extLst>
                <a:ext uri="{FF2B5EF4-FFF2-40B4-BE49-F238E27FC236}">
                  <a16:creationId xmlns:a16="http://schemas.microsoft.com/office/drawing/2014/main" id="{B492CD0C-54E1-264F-9C9F-5B7BC462A170}"/>
                </a:ext>
              </a:extLst>
            </p:cNvPr>
            <p:cNvCxnSpPr>
              <a:cxnSpLocks/>
              <a:stCxn id="189" idx="3"/>
              <a:endCxn id="198" idx="1"/>
            </p:cNvCxnSpPr>
            <p:nvPr/>
          </p:nvCxnSpPr>
          <p:spPr>
            <a:xfrm>
              <a:off x="8223758" y="3741766"/>
              <a:ext cx="260941"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21" name="Straight Arrow Connector 220">
              <a:extLst>
                <a:ext uri="{FF2B5EF4-FFF2-40B4-BE49-F238E27FC236}">
                  <a16:creationId xmlns:a16="http://schemas.microsoft.com/office/drawing/2014/main" id="{451CF3C3-AEF1-9842-8FA7-13D1651B4D62}"/>
                </a:ext>
              </a:extLst>
            </p:cNvPr>
            <p:cNvCxnSpPr>
              <a:cxnSpLocks/>
              <a:stCxn id="191" idx="3"/>
              <a:endCxn id="200" idx="1"/>
            </p:cNvCxnSpPr>
            <p:nvPr/>
          </p:nvCxnSpPr>
          <p:spPr>
            <a:xfrm>
              <a:off x="8223758" y="4181500"/>
              <a:ext cx="260941"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22" name="Lightning Bolt 221">
              <a:extLst>
                <a:ext uri="{FF2B5EF4-FFF2-40B4-BE49-F238E27FC236}">
                  <a16:creationId xmlns:a16="http://schemas.microsoft.com/office/drawing/2014/main" id="{A2DD35C1-5578-0245-B96E-9F8936B96FF7}"/>
                </a:ext>
              </a:extLst>
            </p:cNvPr>
            <p:cNvSpPr/>
            <p:nvPr/>
          </p:nvSpPr>
          <p:spPr>
            <a:xfrm>
              <a:off x="7499531" y="3630328"/>
              <a:ext cx="163623" cy="190362"/>
            </a:xfrm>
            <a:prstGeom prst="lightningBolt">
              <a:avLst/>
            </a:prstGeom>
            <a:solidFill>
              <a:srgbClr val="FF0000"/>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a:ea typeface="+mn-ea"/>
                <a:cs typeface="+mn-cs"/>
              </a:endParaRPr>
            </a:p>
          </p:txBody>
        </p:sp>
        <p:sp>
          <p:nvSpPr>
            <p:cNvPr id="223" name="Lightning Bolt 222">
              <a:extLst>
                <a:ext uri="{FF2B5EF4-FFF2-40B4-BE49-F238E27FC236}">
                  <a16:creationId xmlns:a16="http://schemas.microsoft.com/office/drawing/2014/main" id="{AFB8E1E2-CFF8-AB48-BD5D-55D6ABE23F32}"/>
                </a:ext>
              </a:extLst>
            </p:cNvPr>
            <p:cNvSpPr/>
            <p:nvPr/>
          </p:nvSpPr>
          <p:spPr>
            <a:xfrm>
              <a:off x="8004390" y="2752819"/>
              <a:ext cx="163623" cy="190362"/>
            </a:xfrm>
            <a:prstGeom prst="lightningBolt">
              <a:avLst/>
            </a:prstGeom>
            <a:solidFill>
              <a:srgbClr val="FF0000"/>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a:ea typeface="+mn-ea"/>
                <a:cs typeface="+mn-cs"/>
              </a:endParaRPr>
            </a:p>
          </p:txBody>
        </p:sp>
        <p:sp>
          <p:nvSpPr>
            <p:cNvPr id="224" name="Lightning Bolt 223">
              <a:extLst>
                <a:ext uri="{FF2B5EF4-FFF2-40B4-BE49-F238E27FC236}">
                  <a16:creationId xmlns:a16="http://schemas.microsoft.com/office/drawing/2014/main" id="{A41E69D8-1E40-E646-AFD8-EDCAB68843C6}"/>
                </a:ext>
              </a:extLst>
            </p:cNvPr>
            <p:cNvSpPr/>
            <p:nvPr/>
          </p:nvSpPr>
          <p:spPr>
            <a:xfrm>
              <a:off x="8529022" y="3196693"/>
              <a:ext cx="163623" cy="190362"/>
            </a:xfrm>
            <a:prstGeom prst="lightningBolt">
              <a:avLst/>
            </a:prstGeom>
            <a:solidFill>
              <a:srgbClr val="FF0000"/>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a:ea typeface="+mn-ea"/>
                <a:cs typeface="+mn-cs"/>
              </a:endParaRPr>
            </a:p>
          </p:txBody>
        </p:sp>
      </p:grpSp>
      <p:pic>
        <p:nvPicPr>
          <p:cNvPr id="76" name="Picture 75">
            <a:extLst>
              <a:ext uri="{FF2B5EF4-FFF2-40B4-BE49-F238E27FC236}">
                <a16:creationId xmlns:a16="http://schemas.microsoft.com/office/drawing/2014/main" id="{3667DDAD-E16E-E640-AF54-A90579CDF04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9783" r="18912"/>
          <a:stretch/>
        </p:blipFill>
        <p:spPr>
          <a:xfrm>
            <a:off x="461527" y="2436160"/>
            <a:ext cx="1359562" cy="1223216"/>
          </a:xfrm>
          <a:prstGeom prst="rect">
            <a:avLst/>
          </a:prstGeom>
        </p:spPr>
      </p:pic>
      <p:sp>
        <p:nvSpPr>
          <p:cNvPr id="4" name="TextBox 3">
            <a:extLst>
              <a:ext uri="{FF2B5EF4-FFF2-40B4-BE49-F238E27FC236}">
                <a16:creationId xmlns:a16="http://schemas.microsoft.com/office/drawing/2014/main" id="{323C4116-177A-D14F-ACB9-EB82812CE4E3}"/>
              </a:ext>
            </a:extLst>
          </p:cNvPr>
          <p:cNvSpPr txBox="1"/>
          <p:nvPr/>
        </p:nvSpPr>
        <p:spPr>
          <a:xfrm>
            <a:off x="666607" y="1773060"/>
            <a:ext cx="949402" cy="461665"/>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 panose="020B0604020202020204" pitchFamily="34" charset="0"/>
                <a:ea typeface="MS PGothic" panose="020B0600070205080204" pitchFamily="34" charset="-128"/>
                <a:cs typeface="+mn-cs"/>
              </a:rPr>
              <a:t>⤓ </a:t>
            </a:r>
            <a:r>
              <a:rPr kumimoji="0" lang="en-US" sz="2400" b="0" i="0" u="none" strike="noStrike" kern="1200" cap="none" spc="0" normalizeH="0" baseline="0" noProof="0" dirty="0">
                <a:ln>
                  <a:noFill/>
                </a:ln>
                <a:solidFill>
                  <a:srgbClr val="FF0000"/>
                </a:solidFill>
                <a:effectLst/>
                <a:uLnTx/>
                <a:uFillTx/>
                <a:latin typeface="Arial" panose="020B0604020202020204" pitchFamily="34" charset="0"/>
                <a:ea typeface="MS PGothic" panose="020B0600070205080204" pitchFamily="34" charset="-128"/>
                <a:cs typeface="+mn-cs"/>
              </a:rPr>
              <a:t>V</a:t>
            </a:r>
            <a:r>
              <a:rPr kumimoji="0" lang="en-US" sz="1400" b="0" i="0" u="none" strike="noStrike" kern="1200" cap="none" spc="0" normalizeH="0" baseline="0" noProof="0" dirty="0">
                <a:ln>
                  <a:noFill/>
                </a:ln>
                <a:solidFill>
                  <a:srgbClr val="FF0000"/>
                </a:solidFill>
                <a:effectLst/>
                <a:uLnTx/>
                <a:uFillTx/>
                <a:latin typeface="Arial" panose="020B0604020202020204" pitchFamily="34" charset="0"/>
                <a:ea typeface="MS PGothic" panose="020B0600070205080204" pitchFamily="34" charset="-128"/>
                <a:cs typeface="+mn-cs"/>
              </a:rPr>
              <a:t>DD</a:t>
            </a:r>
          </a:p>
        </p:txBody>
      </p:sp>
      <p:cxnSp>
        <p:nvCxnSpPr>
          <p:cNvPr id="6" name="Straight Connector 5">
            <a:extLst>
              <a:ext uri="{FF2B5EF4-FFF2-40B4-BE49-F238E27FC236}">
                <a16:creationId xmlns:a16="http://schemas.microsoft.com/office/drawing/2014/main" id="{831A3ADA-DDE1-3F4F-A1A2-A086D1EFD34C}"/>
              </a:ext>
            </a:extLst>
          </p:cNvPr>
          <p:cNvCxnSpPr>
            <a:cxnSpLocks/>
            <a:stCxn id="4" idx="2"/>
            <a:endCxn id="76" idx="0"/>
          </p:cNvCxnSpPr>
          <p:nvPr/>
        </p:nvCxnSpPr>
        <p:spPr>
          <a:xfrm>
            <a:off x="1141308" y="2234725"/>
            <a:ext cx="0" cy="201435"/>
          </a:xfrm>
          <a:prstGeom prst="line">
            <a:avLst/>
          </a:prstGeom>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8A59064-A20F-A947-817C-AC4761EF4D47}"/>
                  </a:ext>
                </a:extLst>
              </p:cNvPr>
              <p:cNvSpPr txBox="1"/>
              <p:nvPr/>
            </p:nvSpPr>
            <p:spPr>
              <a:xfrm>
                <a:off x="303122" y="833652"/>
                <a:ext cx="3625309" cy="521681"/>
              </a:xfrm>
              <a:prstGeom prst="rect">
                <a:avLst/>
              </a:prstGeom>
              <a:noFill/>
            </p:spPr>
            <p:txBody>
              <a:bodyPr wrap="square" lIns="0" tIns="0" rIns="0" bIns="0"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34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𝐸𝑛𝑒𝑟𝑔𝑦</m:t>
                      </m:r>
                      <m:r>
                        <a:rPr kumimoji="0" lang="en-US" sz="34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sSup>
                        <m:sSupPr>
                          <m:ctrlPr>
                            <a:rPr kumimoji="0" lang="en-US" sz="3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pPr>
                        <m:e>
                          <m:r>
                            <a:rPr kumimoji="0" lang="en-US" sz="3400" b="0" i="1" u="none" strike="noStrike" kern="1200" cap="none" spc="0" normalizeH="0" baseline="0" noProof="0" smtClean="0">
                              <a:ln>
                                <a:noFill/>
                              </a:ln>
                              <a:solidFill>
                                <a:srgbClr val="FF0000"/>
                              </a:solidFill>
                              <a:effectLst/>
                              <a:uLnTx/>
                              <a:uFillTx/>
                              <a:latin typeface="Cambria Math" panose="02040503050406030204" pitchFamily="18" charset="0"/>
                              <a:cs typeface="+mn-cs"/>
                            </a:rPr>
                            <m:t>𝑉</m:t>
                          </m:r>
                          <m:r>
                            <a:rPr kumimoji="0" lang="en-US" sz="3400" b="0" i="1" u="none" strike="noStrike" kern="1200" cap="none" spc="0" normalizeH="0" baseline="-25000" noProof="0">
                              <a:ln>
                                <a:noFill/>
                              </a:ln>
                              <a:solidFill>
                                <a:srgbClr val="FF0000"/>
                              </a:solidFill>
                              <a:effectLst/>
                              <a:uLnTx/>
                              <a:uFillTx/>
                              <a:latin typeface="Cambria Math" panose="02040503050406030204" pitchFamily="18" charset="0"/>
                              <a:cs typeface="+mn-cs"/>
                            </a:rPr>
                            <m:t>𝐷𝐷</m:t>
                          </m:r>
                        </m:e>
                        <m:sup>
                          <m:r>
                            <a:rPr kumimoji="0" lang="en-US" sz="3400" b="0" i="1" u="none" strike="noStrike" kern="1200" cap="none" spc="0" normalizeH="0" baseline="0" noProof="0" smtClean="0">
                              <a:ln>
                                <a:noFill/>
                              </a:ln>
                              <a:solidFill>
                                <a:prstClr val="black"/>
                              </a:solidFill>
                              <a:effectLst/>
                              <a:uLnTx/>
                              <a:uFillTx/>
                              <a:latin typeface="Cambria Math" panose="02040503050406030204" pitchFamily="18" charset="0"/>
                              <a:cs typeface="+mn-cs"/>
                            </a:rPr>
                            <m:t>2</m:t>
                          </m:r>
                        </m:sup>
                      </m:sSup>
                    </m:oMath>
                  </m:oMathPara>
                </a14:m>
                <a:endParaRPr kumimoji="0" lang="en-US" sz="3400" b="0" i="0" u="none" strike="noStrike" kern="1200" cap="none" spc="0" normalizeH="0" baseline="-25000" noProof="0" dirty="0">
                  <a:ln>
                    <a:noFill/>
                  </a:ln>
                  <a:solidFill>
                    <a:prstClr val="black"/>
                  </a:solidFill>
                  <a:effectLst/>
                  <a:uLnTx/>
                  <a:uFillTx/>
                  <a:latin typeface="Arial" panose="020B0604020202020204" pitchFamily="34" charset="0"/>
                  <a:ea typeface="MS PGothic" panose="020B0600070205080204" pitchFamily="34" charset="-128"/>
                  <a:cs typeface="+mn-cs"/>
                </a:endParaRPr>
              </a:p>
            </p:txBody>
          </p:sp>
        </mc:Choice>
        <mc:Fallback xmlns="">
          <p:sp>
            <p:nvSpPr>
              <p:cNvPr id="8" name="TextBox 7">
                <a:extLst>
                  <a:ext uri="{FF2B5EF4-FFF2-40B4-BE49-F238E27FC236}">
                    <a16:creationId xmlns:a16="http://schemas.microsoft.com/office/drawing/2014/main" id="{88A59064-A20F-A947-817C-AC4761EF4D47}"/>
                  </a:ext>
                </a:extLst>
              </p:cNvPr>
              <p:cNvSpPr txBox="1">
                <a:spLocks noRot="1" noChangeAspect="1" noMove="1" noResize="1" noEditPoints="1" noAdjustHandles="1" noChangeArrowheads="1" noChangeShapeType="1" noTextEdit="1"/>
              </p:cNvSpPr>
              <p:nvPr/>
            </p:nvSpPr>
            <p:spPr>
              <a:xfrm>
                <a:off x="303122" y="833652"/>
                <a:ext cx="3625309" cy="521681"/>
              </a:xfrm>
              <a:prstGeom prst="rect">
                <a:avLst/>
              </a:prstGeom>
              <a:blipFill>
                <a:blip r:embed="rId5"/>
                <a:stretch>
                  <a:fillRect b="-1176"/>
                </a:stretch>
              </a:blipFill>
            </p:spPr>
            <p:txBody>
              <a:bodyPr/>
              <a:lstStyle/>
              <a:p>
                <a:r>
                  <a:rPr lang="en-US">
                    <a:noFill/>
                  </a:rPr>
                  <a:t> </a:t>
                </a:r>
              </a:p>
            </p:txBody>
          </p:sp>
        </mc:Fallback>
      </mc:AlternateContent>
      <p:sp>
        <p:nvSpPr>
          <p:cNvPr id="109" name="Rectangle 108">
            <a:extLst>
              <a:ext uri="{FF2B5EF4-FFF2-40B4-BE49-F238E27FC236}">
                <a16:creationId xmlns:a16="http://schemas.microsoft.com/office/drawing/2014/main" id="{53E53415-57D2-7B4B-BD8E-11E725A03BBD}"/>
              </a:ext>
            </a:extLst>
          </p:cNvPr>
          <p:cNvSpPr/>
          <p:nvPr/>
        </p:nvSpPr>
        <p:spPr>
          <a:xfrm>
            <a:off x="3967741" y="3675547"/>
            <a:ext cx="1113458" cy="360565"/>
          </a:xfrm>
          <a:prstGeom prst="rect">
            <a:avLst/>
          </a:prstGeom>
          <a:solidFill>
            <a:srgbClr val="FFFF00">
              <a:alpha val="9804"/>
            </a:srgbClr>
          </a:solidFill>
          <a:ln w="38100">
            <a:solidFill>
              <a:srgbClr val="FF00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0000"/>
              </a:solidFill>
              <a:effectLst/>
              <a:uLnTx/>
              <a:uFillTx/>
              <a:latin typeface="Arial"/>
              <a:ea typeface="+mn-ea"/>
              <a:cs typeface="+mn-cs"/>
            </a:endParaRPr>
          </a:p>
        </p:txBody>
      </p:sp>
      <p:sp>
        <p:nvSpPr>
          <p:cNvPr id="112" name="Lightning Bolt 111">
            <a:extLst>
              <a:ext uri="{FF2B5EF4-FFF2-40B4-BE49-F238E27FC236}">
                <a16:creationId xmlns:a16="http://schemas.microsoft.com/office/drawing/2014/main" id="{AC691609-17FE-C34E-8C1D-0CF656C507BC}"/>
              </a:ext>
            </a:extLst>
          </p:cNvPr>
          <p:cNvSpPr/>
          <p:nvPr/>
        </p:nvSpPr>
        <p:spPr>
          <a:xfrm>
            <a:off x="6657581" y="1480209"/>
            <a:ext cx="341663" cy="277409"/>
          </a:xfrm>
          <a:prstGeom prst="lightningBolt">
            <a:avLst/>
          </a:prstGeom>
          <a:solidFill>
            <a:srgbClr val="FF0000"/>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TextBox 10">
            <a:extLst>
              <a:ext uri="{FF2B5EF4-FFF2-40B4-BE49-F238E27FC236}">
                <a16:creationId xmlns:a16="http://schemas.microsoft.com/office/drawing/2014/main" id="{EA7D916E-381A-4248-B374-F557963399D1}"/>
              </a:ext>
            </a:extLst>
          </p:cNvPr>
          <p:cNvSpPr txBox="1"/>
          <p:nvPr/>
        </p:nvSpPr>
        <p:spPr>
          <a:xfrm>
            <a:off x="6939973" y="1434247"/>
            <a:ext cx="2320660" cy="369332"/>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Arial" panose="020B0604020202020204" pitchFamily="34" charset="0"/>
                <a:ea typeface="MS PGothic" panose="020B0600070205080204" pitchFamily="34" charset="-128"/>
                <a:cs typeface="+mn-cs"/>
              </a:rPr>
              <a:t>Timing Errors (TE)</a:t>
            </a:r>
          </a:p>
        </p:txBody>
      </p:sp>
      <p:sp>
        <p:nvSpPr>
          <p:cNvPr id="12" name="TextBox 11">
            <a:extLst>
              <a:ext uri="{FF2B5EF4-FFF2-40B4-BE49-F238E27FC236}">
                <a16:creationId xmlns:a16="http://schemas.microsoft.com/office/drawing/2014/main" id="{06573431-6E07-BE4E-BB71-597316726458}"/>
              </a:ext>
            </a:extLst>
          </p:cNvPr>
          <p:cNvSpPr txBox="1"/>
          <p:nvPr/>
        </p:nvSpPr>
        <p:spPr>
          <a:xfrm>
            <a:off x="277503" y="3641739"/>
            <a:ext cx="1950221" cy="923330"/>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Reduce Energy without hurting performance</a:t>
            </a:r>
          </a:p>
        </p:txBody>
      </p:sp>
      <p:sp>
        <p:nvSpPr>
          <p:cNvPr id="77" name="Shape 89">
            <a:extLst>
              <a:ext uri="{FF2B5EF4-FFF2-40B4-BE49-F238E27FC236}">
                <a16:creationId xmlns:a16="http://schemas.microsoft.com/office/drawing/2014/main" id="{E66F25BB-9C71-9F4C-BED7-29E69D5F81E5}"/>
              </a:ext>
            </a:extLst>
          </p:cNvPr>
          <p:cNvSpPr txBox="1">
            <a:spLocks/>
          </p:cNvSpPr>
          <p:nvPr/>
        </p:nvSpPr>
        <p:spPr>
          <a:xfrm>
            <a:off x="835720" y="1419258"/>
            <a:ext cx="6729816" cy="1894813"/>
          </a:xfrm>
          <a:prstGeom prst="rect">
            <a:avLst/>
          </a:prstGeom>
          <a:solidFill>
            <a:schemeClr val="accent6">
              <a:lumMod val="20000"/>
              <a:lumOff val="80000"/>
            </a:schemeClr>
          </a:solidFill>
        </p:spPr>
        <p:txBody>
          <a:bodyPr>
            <a:noAutofit/>
          </a:bodyPr>
          <a:lstStyle>
            <a:lvl1pPr marL="257168" indent="-257168" algn="l" defTabSz="342892" rtl="0" eaLnBrk="0" fontAlgn="base" hangingPunct="0">
              <a:spcBef>
                <a:spcPct val="20000"/>
              </a:spcBef>
              <a:spcAft>
                <a:spcPct val="0"/>
              </a:spcAft>
              <a:buFont typeface="Arial" panose="020B0604020202020204" pitchFamily="34" charset="0"/>
              <a:defRPr sz="1800" kern="1200">
                <a:solidFill>
                  <a:schemeClr val="tx1"/>
                </a:solidFill>
                <a:latin typeface="+mn-lt"/>
                <a:ea typeface="MS PGothic" panose="020B0600070205080204" pitchFamily="34" charset="-128"/>
                <a:cs typeface="ＭＳ Ｐゴシック" charset="0"/>
              </a:defRPr>
            </a:lvl1pPr>
            <a:lvl2pPr marL="471476" indent="-128585" algn="l" defTabSz="342892" rtl="0" eaLnBrk="0" fontAlgn="base" hangingPunct="0">
              <a:spcBef>
                <a:spcPct val="20000"/>
              </a:spcBef>
              <a:spcAft>
                <a:spcPct val="0"/>
              </a:spcAft>
              <a:buFont typeface="Arial" panose="020B0604020202020204" pitchFamily="34" charset="0"/>
              <a:buChar char="•"/>
              <a:defRPr sz="1050" kern="1200">
                <a:solidFill>
                  <a:schemeClr val="tx1"/>
                </a:solidFill>
                <a:latin typeface="+mn-lt"/>
                <a:ea typeface="MS PGothic" panose="020B0600070205080204" pitchFamily="34" charset="-128"/>
                <a:cs typeface="+mn-cs"/>
              </a:defRPr>
            </a:lvl2pPr>
            <a:lvl3pPr marL="814368" indent="-128585" algn="l" defTabSz="342892" rtl="0" eaLnBrk="0" fontAlgn="base" hangingPunct="0">
              <a:spcBef>
                <a:spcPct val="20000"/>
              </a:spcBef>
              <a:spcAft>
                <a:spcPct val="0"/>
              </a:spcAft>
              <a:buFont typeface="Arial" panose="020B0604020202020204" pitchFamily="34" charset="0"/>
              <a:buChar char="•"/>
              <a:defRPr sz="1050" kern="1200">
                <a:solidFill>
                  <a:schemeClr val="tx1"/>
                </a:solidFill>
                <a:latin typeface="+mn-lt"/>
                <a:ea typeface="MS PGothic" panose="020B0600070205080204" pitchFamily="34" charset="-128"/>
                <a:cs typeface="+mn-cs"/>
              </a:defRPr>
            </a:lvl3pPr>
            <a:lvl4pPr marL="1200120" indent="-171446" algn="l" defTabSz="342892" rtl="0" eaLnBrk="0" fontAlgn="base" hangingPunct="0">
              <a:spcBef>
                <a:spcPct val="20000"/>
              </a:spcBef>
              <a:spcAft>
                <a:spcPct val="0"/>
              </a:spcAft>
              <a:buFont typeface="Courier New" panose="02070309020205020404" pitchFamily="49" charset="0"/>
              <a:buChar char="o"/>
              <a:defRPr sz="1050" kern="1200">
                <a:solidFill>
                  <a:schemeClr val="tx1"/>
                </a:solidFill>
                <a:latin typeface="+mn-lt"/>
                <a:ea typeface="MS PGothic" panose="020B0600070205080204" pitchFamily="34" charset="-128"/>
                <a:cs typeface="+mn-cs"/>
              </a:defRPr>
            </a:lvl4pPr>
            <a:lvl5pPr marL="1585874" indent="-214308" algn="l" defTabSz="342892" rtl="0" eaLnBrk="0" fontAlgn="base" hangingPunct="0">
              <a:spcBef>
                <a:spcPct val="20000"/>
              </a:spcBef>
              <a:spcAft>
                <a:spcPct val="0"/>
              </a:spcAft>
              <a:buFont typeface="Wingdings" panose="05000000000000000000" pitchFamily="2" charset="2"/>
              <a:buChar char="Ø"/>
              <a:defRPr sz="1050" kern="1200">
                <a:solidFill>
                  <a:schemeClr val="tx1"/>
                </a:solidFill>
                <a:latin typeface="+mn-lt"/>
                <a:ea typeface="MS PGothic" panose="020B0600070205080204" pitchFamily="34" charset="-128"/>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a:lstStyle>
          <a:p>
            <a:pPr marL="500063" marR="0" lvl="1" indent="0" algn="ctr" defTabSz="342892" rtl="0" eaLnBrk="0" fontAlgn="base" latinLnBrk="0" hangingPunct="0">
              <a:lnSpc>
                <a:spcPct val="87000"/>
              </a:lnSpc>
              <a:spcBef>
                <a:spcPts val="600"/>
              </a:spcBef>
              <a:spcAft>
                <a:spcPct val="0"/>
              </a:spcAft>
              <a:buClr>
                <a:prstClr val="black"/>
              </a:buClr>
              <a:buSzTx/>
              <a:buFont typeface="Arial" panose="020B0604020202020204" pitchFamily="34" charset="0"/>
              <a:buNone/>
              <a:tabLst/>
              <a:defRPr sz="2000"/>
            </a:pPr>
            <a:endParaRPr kumimoji="0" lang="en-US" sz="3200" b="1" i="0" u="none" strike="noStrike" kern="1200" cap="none" spc="0" normalizeH="0" baseline="0" noProof="0" dirty="0">
              <a:ln>
                <a:noFill/>
              </a:ln>
              <a:solidFill>
                <a:prstClr val="black"/>
              </a:solidFill>
              <a:effectLst/>
              <a:uLnTx/>
              <a:uFillTx/>
              <a:latin typeface="Arial"/>
              <a:ea typeface="MS PGothic" panose="020B0600070205080204" pitchFamily="34" charset="-128"/>
              <a:cs typeface="+mn-cs"/>
            </a:endParaRPr>
          </a:p>
          <a:p>
            <a:pPr marL="500063" marR="0" lvl="1" indent="0" algn="ctr" defTabSz="342892" rtl="0" eaLnBrk="0" fontAlgn="base" latinLnBrk="0" hangingPunct="0">
              <a:lnSpc>
                <a:spcPct val="87000"/>
              </a:lnSpc>
              <a:spcBef>
                <a:spcPts val="600"/>
              </a:spcBef>
              <a:spcAft>
                <a:spcPct val="0"/>
              </a:spcAft>
              <a:buClr>
                <a:prstClr val="black"/>
              </a:buClr>
              <a:buSzTx/>
              <a:buFont typeface="Arial" panose="020B0604020202020204" pitchFamily="34" charset="0"/>
              <a:buNone/>
              <a:tabLst/>
              <a:defRPr sz="2000"/>
            </a:pPr>
            <a:r>
              <a:rPr kumimoji="0" lang="en-US" sz="3600" b="1" i="0" u="none" strike="noStrike" kern="1200" cap="none" spc="0" normalizeH="0" baseline="0" noProof="0" dirty="0">
                <a:ln>
                  <a:noFill/>
                </a:ln>
                <a:solidFill>
                  <a:prstClr val="black"/>
                </a:solidFill>
                <a:effectLst/>
                <a:uLnTx/>
                <a:uFillTx/>
                <a:latin typeface="Arial"/>
                <a:ea typeface="MS PGothic" panose="020B0600070205080204" pitchFamily="34" charset="-128"/>
                <a:cs typeface="+mn-cs"/>
              </a:rPr>
              <a:t>How</a:t>
            </a:r>
            <a:r>
              <a:rPr kumimoji="0" lang="en-US" sz="3600" b="1" i="0" u="none" strike="noStrike" kern="1200" cap="none" spc="0" normalizeH="0" noProof="0" dirty="0">
                <a:ln>
                  <a:noFill/>
                </a:ln>
                <a:solidFill>
                  <a:prstClr val="black"/>
                </a:solidFill>
                <a:effectLst/>
                <a:uLnTx/>
                <a:uFillTx/>
                <a:latin typeface="Arial"/>
                <a:ea typeface="MS PGothic" panose="020B0600070205080204" pitchFamily="34" charset="-128"/>
                <a:cs typeface="+mn-cs"/>
              </a:rPr>
              <a:t> can we architect an error resilient TPU?</a:t>
            </a:r>
            <a:endParaRPr kumimoji="0" lang="en-US" sz="3600" b="1" i="0" u="none" strike="noStrike" kern="1200" cap="none" spc="0" normalizeH="0" baseline="0" noProof="0" dirty="0">
              <a:ln>
                <a:noFill/>
              </a:ln>
              <a:solidFill>
                <a:prstClr val="black"/>
              </a:solidFill>
              <a:effectLst/>
              <a:uLnTx/>
              <a:uFillTx/>
              <a:latin typeface="Arial"/>
              <a:ea typeface="MS PGothic" panose="020B0600070205080204" pitchFamily="34" charset="-128"/>
              <a:cs typeface="+mn-cs"/>
            </a:endParaRPr>
          </a:p>
        </p:txBody>
      </p:sp>
      <p:sp>
        <p:nvSpPr>
          <p:cNvPr id="110" name="TextBox 109"/>
          <p:cNvSpPr txBox="1"/>
          <p:nvPr/>
        </p:nvSpPr>
        <p:spPr>
          <a:xfrm flipH="1">
            <a:off x="6657581" y="733665"/>
            <a:ext cx="4047259" cy="369332"/>
          </a:xfrm>
          <a:prstGeom prst="rect">
            <a:avLst/>
          </a:prstGeom>
          <a:noFill/>
        </p:spPr>
        <p:txBody>
          <a:bodyPr wrap="square" rtlCol="0">
            <a:spAutoFit/>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3333CC"/>
                </a:solidFill>
                <a:effectLst/>
                <a:uLnTx/>
                <a:uFillTx/>
                <a:latin typeface="Arial Narrow" pitchFamily="34" charset="0"/>
                <a:ea typeface="MS PGothic" panose="020B0600070205080204" pitchFamily="34" charset="-128"/>
                <a:cs typeface="Arial" charset="0"/>
              </a:rPr>
              <a:t>[Zhang et al., DAC’18]</a:t>
            </a:r>
          </a:p>
        </p:txBody>
      </p:sp>
      <p:pic>
        <p:nvPicPr>
          <p:cNvPr id="111" name="Picture 110"/>
          <p:cNvPicPr>
            <a:picLocks noChangeAspect="1"/>
          </p:cNvPicPr>
          <p:nvPr/>
        </p:nvPicPr>
        <p:blipFill>
          <a:blip r:embed="rId6"/>
          <a:stretch>
            <a:fillRect/>
          </a:stretch>
        </p:blipFill>
        <p:spPr>
          <a:xfrm>
            <a:off x="7917024" y="4598802"/>
            <a:ext cx="1231641" cy="520262"/>
          </a:xfrm>
          <a:prstGeom prst="rect">
            <a:avLst/>
          </a:prstGeom>
        </p:spPr>
      </p:pic>
    </p:spTree>
    <p:extLst>
      <p:ext uri="{BB962C8B-B14F-4D97-AF65-F5344CB8AC3E}">
        <p14:creationId xmlns:p14="http://schemas.microsoft.com/office/powerpoint/2010/main" val="1300776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9" grpId="0" animBg="1"/>
      <p:bldP spid="112" grpId="0" animBg="1"/>
      <p:bldP spid="11" grpId="0"/>
      <p:bldP spid="12" grpId="0"/>
      <p:bldP spid="77" grpId="0" animBg="1"/>
    </p:bldLst>
  </p:timing>
</p:sld>
</file>

<file path=ppt/theme/theme1.xml><?xml version="1.0" encoding="utf-8"?>
<a:theme xmlns:a="http://schemas.openxmlformats.org/drawingml/2006/main" name="DAC201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DAC201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13097</TotalTime>
  <Words>1124</Words>
  <Application>Microsoft Macintosh PowerPoint</Application>
  <PresentationFormat>On-screen Show (16:9)</PresentationFormat>
  <Paragraphs>115</Paragraphs>
  <Slides>13</Slides>
  <Notes>6</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13</vt:i4>
      </vt:variant>
    </vt:vector>
  </HeadingPairs>
  <TitlesOfParts>
    <vt:vector size="28" baseType="lpstr">
      <vt:lpstr>ＭＳ Ｐゴシック</vt:lpstr>
      <vt:lpstr>ＭＳ Ｐゴシック</vt:lpstr>
      <vt:lpstr>NimbusRomNo9L-Regu</vt:lpstr>
      <vt:lpstr>Open Sans</vt:lpstr>
      <vt:lpstr>黑体</vt:lpstr>
      <vt:lpstr>Arial</vt:lpstr>
      <vt:lpstr>Arial Narrow</vt:lpstr>
      <vt:lpstr>Calibri</vt:lpstr>
      <vt:lpstr>Cambria Math</vt:lpstr>
      <vt:lpstr>Courier New</vt:lpstr>
      <vt:lpstr>Mangal</vt:lpstr>
      <vt:lpstr>Symbol</vt:lpstr>
      <vt:lpstr>Wingdings</vt:lpstr>
      <vt:lpstr>DAC2018</vt:lpstr>
      <vt:lpstr>1_DAC2018</vt:lpstr>
      <vt:lpstr>PowerPoint Presentation</vt:lpstr>
      <vt:lpstr>Simultaneous Detection and Tracking of Moving Objects in Video</vt:lpstr>
      <vt:lpstr>PowerPoint Presentation</vt:lpstr>
      <vt:lpstr>Scalable Image Compression Using Stacked Auto Encoders</vt:lpstr>
      <vt:lpstr>PowerPoint Presentation</vt:lpstr>
      <vt:lpstr>Learning for compression and  analytics simultaneously</vt:lpstr>
      <vt:lpstr>Multiple Objective Optimization</vt:lpstr>
      <vt:lpstr>PowerPoint Presentation</vt:lpstr>
      <vt:lpstr>Energy Efficient TPU Design</vt:lpstr>
      <vt:lpstr>Architecting Error Resilience</vt:lpstr>
      <vt:lpstr>Speech Recognition Results </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Sundeep Rangan</dc:creator>
  <cp:lastModifiedBy>Microsoft Office User</cp:lastModifiedBy>
  <cp:revision>472</cp:revision>
  <cp:lastPrinted>2016-03-03T17:57:35Z</cp:lastPrinted>
  <dcterms:created xsi:type="dcterms:W3CDTF">2015-03-22T11:15:32Z</dcterms:created>
  <dcterms:modified xsi:type="dcterms:W3CDTF">2019-04-19T03:52:48Z</dcterms:modified>
</cp:coreProperties>
</file>