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80" r:id="rId19"/>
    <p:sldId id="277" r:id="rId20"/>
    <p:sldId id="279" r:id="rId21"/>
    <p:sldId id="278" r:id="rId22"/>
    <p:sldId id="281" r:id="rId23"/>
    <p:sldId id="282" r:id="rId24"/>
    <p:sldId id="283" r:id="rId25"/>
    <p:sldId id="284" r:id="rId26"/>
    <p:sldId id="285" r:id="rId27"/>
    <p:sldId id="287" r:id="rId28"/>
    <p:sldId id="286" r:id="rId29"/>
    <p:sldId id="288" r:id="rId30"/>
    <p:sldId id="273" r:id="rId31"/>
    <p:sldId id="274" r:id="rId32"/>
    <p:sldId id="275" r:id="rId33"/>
    <p:sldId id="289" r:id="rId34"/>
    <p:sldId id="290" r:id="rId35"/>
    <p:sldId id="291" r:id="rId36"/>
    <p:sldId id="276"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2" d="100"/>
          <a:sy n="42" d="100"/>
        </p:scale>
        <p:origin x="-119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57EC8F-C2BE-CE41-BCF5-02E716DC31FE}" type="datetimeFigureOut">
              <a:rPr lang="en-US" smtClean="0"/>
              <a:t>11/27/14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E2749-870D-6D4D-BFC2-484CDFD0081C}" type="slidenum">
              <a:rPr lang="en-US" smtClean="0"/>
              <a:t>‹#›</a:t>
            </a:fld>
            <a:endParaRPr lang="en-US"/>
          </a:p>
        </p:txBody>
      </p:sp>
    </p:spTree>
    <p:extLst>
      <p:ext uri="{BB962C8B-B14F-4D97-AF65-F5344CB8AC3E}">
        <p14:creationId xmlns:p14="http://schemas.microsoft.com/office/powerpoint/2010/main" val="2865241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57EC8F-C2BE-CE41-BCF5-02E716DC31FE}" type="datetimeFigureOut">
              <a:rPr lang="en-US" smtClean="0"/>
              <a:t>11/27/14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E2749-870D-6D4D-BFC2-484CDFD0081C}" type="slidenum">
              <a:rPr lang="en-US" smtClean="0"/>
              <a:t>‹#›</a:t>
            </a:fld>
            <a:endParaRPr lang="en-US"/>
          </a:p>
        </p:txBody>
      </p:sp>
    </p:spTree>
    <p:extLst>
      <p:ext uri="{BB962C8B-B14F-4D97-AF65-F5344CB8AC3E}">
        <p14:creationId xmlns:p14="http://schemas.microsoft.com/office/powerpoint/2010/main" val="3519791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57EC8F-C2BE-CE41-BCF5-02E716DC31FE}" type="datetimeFigureOut">
              <a:rPr lang="en-US" smtClean="0"/>
              <a:t>11/27/14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E2749-870D-6D4D-BFC2-484CDFD0081C}" type="slidenum">
              <a:rPr lang="en-US" smtClean="0"/>
              <a:t>‹#›</a:t>
            </a:fld>
            <a:endParaRPr lang="en-US"/>
          </a:p>
        </p:txBody>
      </p:sp>
    </p:spTree>
    <p:extLst>
      <p:ext uri="{BB962C8B-B14F-4D97-AF65-F5344CB8AC3E}">
        <p14:creationId xmlns:p14="http://schemas.microsoft.com/office/powerpoint/2010/main" val="32510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57EC8F-C2BE-CE41-BCF5-02E716DC31FE}" type="datetimeFigureOut">
              <a:rPr lang="en-US" smtClean="0"/>
              <a:t>11/27/14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E2749-870D-6D4D-BFC2-484CDFD0081C}" type="slidenum">
              <a:rPr lang="en-US" smtClean="0"/>
              <a:t>‹#›</a:t>
            </a:fld>
            <a:endParaRPr lang="en-US"/>
          </a:p>
        </p:txBody>
      </p:sp>
    </p:spTree>
    <p:extLst>
      <p:ext uri="{BB962C8B-B14F-4D97-AF65-F5344CB8AC3E}">
        <p14:creationId xmlns:p14="http://schemas.microsoft.com/office/powerpoint/2010/main" val="942493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57EC8F-C2BE-CE41-BCF5-02E716DC31FE}" type="datetimeFigureOut">
              <a:rPr lang="en-US" smtClean="0"/>
              <a:t>11/27/14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E2749-870D-6D4D-BFC2-484CDFD0081C}" type="slidenum">
              <a:rPr lang="en-US" smtClean="0"/>
              <a:t>‹#›</a:t>
            </a:fld>
            <a:endParaRPr lang="en-US"/>
          </a:p>
        </p:txBody>
      </p:sp>
    </p:spTree>
    <p:extLst>
      <p:ext uri="{BB962C8B-B14F-4D97-AF65-F5344CB8AC3E}">
        <p14:creationId xmlns:p14="http://schemas.microsoft.com/office/powerpoint/2010/main" val="3812075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57EC8F-C2BE-CE41-BCF5-02E716DC31FE}" type="datetimeFigureOut">
              <a:rPr lang="en-US" smtClean="0"/>
              <a:t>11/27/14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AE2749-870D-6D4D-BFC2-484CDFD0081C}" type="slidenum">
              <a:rPr lang="en-US" smtClean="0"/>
              <a:t>‹#›</a:t>
            </a:fld>
            <a:endParaRPr lang="en-US"/>
          </a:p>
        </p:txBody>
      </p:sp>
    </p:spTree>
    <p:extLst>
      <p:ext uri="{BB962C8B-B14F-4D97-AF65-F5344CB8AC3E}">
        <p14:creationId xmlns:p14="http://schemas.microsoft.com/office/powerpoint/2010/main" val="1164722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57EC8F-C2BE-CE41-BCF5-02E716DC31FE}" type="datetimeFigureOut">
              <a:rPr lang="en-US" smtClean="0"/>
              <a:t>11/27/14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AE2749-870D-6D4D-BFC2-484CDFD0081C}" type="slidenum">
              <a:rPr lang="en-US" smtClean="0"/>
              <a:t>‹#›</a:t>
            </a:fld>
            <a:endParaRPr lang="en-US"/>
          </a:p>
        </p:txBody>
      </p:sp>
    </p:spTree>
    <p:extLst>
      <p:ext uri="{BB962C8B-B14F-4D97-AF65-F5344CB8AC3E}">
        <p14:creationId xmlns:p14="http://schemas.microsoft.com/office/powerpoint/2010/main" val="3380762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57EC8F-C2BE-CE41-BCF5-02E716DC31FE}" type="datetimeFigureOut">
              <a:rPr lang="en-US" smtClean="0"/>
              <a:t>11/27/14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AE2749-870D-6D4D-BFC2-484CDFD0081C}" type="slidenum">
              <a:rPr lang="en-US" smtClean="0"/>
              <a:t>‹#›</a:t>
            </a:fld>
            <a:endParaRPr lang="en-US"/>
          </a:p>
        </p:txBody>
      </p:sp>
    </p:spTree>
    <p:extLst>
      <p:ext uri="{BB962C8B-B14F-4D97-AF65-F5344CB8AC3E}">
        <p14:creationId xmlns:p14="http://schemas.microsoft.com/office/powerpoint/2010/main" val="879238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57EC8F-C2BE-CE41-BCF5-02E716DC31FE}" type="datetimeFigureOut">
              <a:rPr lang="en-US" smtClean="0"/>
              <a:t>11/27/14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AE2749-870D-6D4D-BFC2-484CDFD0081C}" type="slidenum">
              <a:rPr lang="en-US" smtClean="0"/>
              <a:t>‹#›</a:t>
            </a:fld>
            <a:endParaRPr lang="en-US"/>
          </a:p>
        </p:txBody>
      </p:sp>
    </p:spTree>
    <p:extLst>
      <p:ext uri="{BB962C8B-B14F-4D97-AF65-F5344CB8AC3E}">
        <p14:creationId xmlns:p14="http://schemas.microsoft.com/office/powerpoint/2010/main" val="2643614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57EC8F-C2BE-CE41-BCF5-02E716DC31FE}" type="datetimeFigureOut">
              <a:rPr lang="en-US" smtClean="0"/>
              <a:t>11/27/14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AE2749-870D-6D4D-BFC2-484CDFD0081C}" type="slidenum">
              <a:rPr lang="en-US" smtClean="0"/>
              <a:t>‹#›</a:t>
            </a:fld>
            <a:endParaRPr lang="en-US"/>
          </a:p>
        </p:txBody>
      </p:sp>
    </p:spTree>
    <p:extLst>
      <p:ext uri="{BB962C8B-B14F-4D97-AF65-F5344CB8AC3E}">
        <p14:creationId xmlns:p14="http://schemas.microsoft.com/office/powerpoint/2010/main" val="2459613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57EC8F-C2BE-CE41-BCF5-02E716DC31FE}" type="datetimeFigureOut">
              <a:rPr lang="en-US" smtClean="0"/>
              <a:t>11/27/14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AE2749-870D-6D4D-BFC2-484CDFD0081C}" type="slidenum">
              <a:rPr lang="en-US" smtClean="0"/>
              <a:t>‹#›</a:t>
            </a:fld>
            <a:endParaRPr lang="en-US"/>
          </a:p>
        </p:txBody>
      </p:sp>
    </p:spTree>
    <p:extLst>
      <p:ext uri="{BB962C8B-B14F-4D97-AF65-F5344CB8AC3E}">
        <p14:creationId xmlns:p14="http://schemas.microsoft.com/office/powerpoint/2010/main" val="92729551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57EC8F-C2BE-CE41-BCF5-02E716DC31FE}" type="datetimeFigureOut">
              <a:rPr lang="en-US" smtClean="0"/>
              <a:t>11/27/14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AE2749-870D-6D4D-BFC2-484CDFD0081C}" type="slidenum">
              <a:rPr lang="en-US" smtClean="0"/>
              <a:t>‹#›</a:t>
            </a:fld>
            <a:endParaRPr lang="en-US"/>
          </a:p>
        </p:txBody>
      </p:sp>
    </p:spTree>
    <p:extLst>
      <p:ext uri="{BB962C8B-B14F-4D97-AF65-F5344CB8AC3E}">
        <p14:creationId xmlns:p14="http://schemas.microsoft.com/office/powerpoint/2010/main" val="2689013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auer.uh.edu/rsusmel/phd/ec2-3.pdf"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auer.uh.edu/rsusmel/phd/ec2-7.pdf"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auer.uh.edu/rsusmel/phd/ec2-7.pdf"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auer.uh.edu/rsusmel/phd/ec2-3.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Presentation for </a:t>
            </a:r>
            <a:r>
              <a:rPr lang="en-US" dirty="0" err="1" smtClean="0"/>
              <a:t>Sandeep</a:t>
            </a:r>
            <a:r>
              <a:rPr lang="en-US" dirty="0" smtClean="0"/>
              <a:t> and Friends</a:t>
            </a:r>
            <a:endParaRPr lang="en-US" dirty="0"/>
          </a:p>
        </p:txBody>
      </p:sp>
      <p:sp>
        <p:nvSpPr>
          <p:cNvPr id="3" name="Subtitle 2"/>
          <p:cNvSpPr>
            <a:spLocks noGrp="1"/>
          </p:cNvSpPr>
          <p:nvPr>
            <p:ph type="subTitle" idx="1"/>
          </p:nvPr>
        </p:nvSpPr>
        <p:spPr/>
        <p:txBody>
          <a:bodyPr/>
          <a:lstStyle/>
          <a:p>
            <a:r>
              <a:rPr lang="en-US" dirty="0" smtClean="0"/>
              <a:t>Dennis Shasha</a:t>
            </a:r>
          </a:p>
          <a:p>
            <a:r>
              <a:rPr lang="en-US" dirty="0" smtClean="0"/>
              <a:t>November 2014</a:t>
            </a:r>
            <a:endParaRPr lang="en-US" dirty="0"/>
          </a:p>
        </p:txBody>
      </p:sp>
    </p:spTree>
    <p:extLst>
      <p:ext uri="{BB962C8B-B14F-4D97-AF65-F5344CB8AC3E}">
        <p14:creationId xmlns:p14="http://schemas.microsoft.com/office/powerpoint/2010/main" val="320091286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Tests for </a:t>
            </a:r>
            <a:r>
              <a:rPr lang="en-US" dirty="0" err="1" smtClean="0"/>
              <a:t>Stationarity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Dickey-Fuller: tests if process is a random walk</a:t>
            </a:r>
          </a:p>
          <a:p>
            <a:r>
              <a:rPr lang="en-US" dirty="0" smtClean="0"/>
              <a:t>Even if negative outcome of that test, there are a lot of other reasons why process might not be stationary i.e. I(0). For example, there might be a trend or seasonality.</a:t>
            </a:r>
          </a:p>
          <a:p>
            <a:r>
              <a:rPr lang="en-US" dirty="0" smtClean="0"/>
              <a:t>Augmented Dickey Fuller (ADF) tests for those things. Reject null hypothesis then first order stationary.</a:t>
            </a:r>
          </a:p>
          <a:p>
            <a:r>
              <a:rPr lang="en-US" dirty="0" smtClean="0"/>
              <a:t>Ref: </a:t>
            </a:r>
            <a:r>
              <a:rPr lang="en-US" sz="2400" dirty="0"/>
              <a:t>http://</a:t>
            </a:r>
            <a:r>
              <a:rPr lang="en-US" sz="2400" dirty="0" err="1"/>
              <a:t>www.iei.liu.se</a:t>
            </a:r>
            <a:r>
              <a:rPr lang="en-US" sz="2400" dirty="0"/>
              <a:t>/</a:t>
            </a:r>
            <a:r>
              <a:rPr lang="en-US" sz="2400" dirty="0" err="1"/>
              <a:t>nek</a:t>
            </a:r>
            <a:r>
              <a:rPr lang="en-US" sz="2400" dirty="0"/>
              <a:t>/ekonometrisk-teori-7-</a:t>
            </a:r>
            <a:r>
              <a:rPr lang="en-US" sz="2400" dirty="0" smtClean="0"/>
              <a:t>5hp</a:t>
            </a:r>
            <a:r>
              <a:rPr lang="en-US" sz="2400" dirty="0"/>
              <a:t>-730a07/</a:t>
            </a:r>
            <a:r>
              <a:rPr lang="en-US" sz="2400" dirty="0" err="1"/>
              <a:t>labbar</a:t>
            </a:r>
            <a:r>
              <a:rPr lang="en-US" sz="2400" dirty="0"/>
              <a:t>/1.233753/</a:t>
            </a:r>
            <a:r>
              <a:rPr lang="en-US" sz="2400" dirty="0" smtClean="0"/>
              <a:t>dfdistab7b.pdf</a:t>
            </a:r>
            <a:endParaRPr lang="en-US" sz="2400" dirty="0"/>
          </a:p>
        </p:txBody>
      </p:sp>
    </p:spTree>
    <p:extLst>
      <p:ext uri="{BB962C8B-B14F-4D97-AF65-F5344CB8AC3E}">
        <p14:creationId xmlns:p14="http://schemas.microsoft.com/office/powerpoint/2010/main" val="57389144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Stationarity</a:t>
            </a:r>
            <a:r>
              <a:rPr lang="en-US" dirty="0" smtClean="0"/>
              <a:t> and Control Theory</a:t>
            </a:r>
            <a:endParaRPr lang="en-US" dirty="0"/>
          </a:p>
        </p:txBody>
      </p:sp>
      <p:sp>
        <p:nvSpPr>
          <p:cNvPr id="3" name="Content Placeholder 2"/>
          <p:cNvSpPr>
            <a:spLocks noGrp="1"/>
          </p:cNvSpPr>
          <p:nvPr>
            <p:ph idx="1"/>
          </p:nvPr>
        </p:nvSpPr>
        <p:spPr/>
        <p:txBody>
          <a:bodyPr/>
          <a:lstStyle/>
          <a:p>
            <a:r>
              <a:rPr lang="en-US" dirty="0" smtClean="0"/>
              <a:t>One way to look at </a:t>
            </a:r>
            <a:r>
              <a:rPr lang="en-US" dirty="0" err="1" smtClean="0"/>
              <a:t>stationarity</a:t>
            </a:r>
            <a:r>
              <a:rPr lang="en-US" dirty="0" smtClean="0"/>
              <a:t> is that a shock will eventually die out.</a:t>
            </a:r>
          </a:p>
          <a:p>
            <a:r>
              <a:rPr lang="en-US" dirty="0" smtClean="0"/>
              <a:t>This is just like a damped negative feedback based control system.</a:t>
            </a:r>
          </a:p>
          <a:p>
            <a:r>
              <a:rPr lang="en-US" dirty="0" smtClean="0"/>
              <a:t>When is a feedback system damped? Intuitively when the response is negative to the error but not so much that one gets oscillations. Bathtub algorithm.</a:t>
            </a:r>
            <a:endParaRPr lang="en-US" dirty="0"/>
          </a:p>
        </p:txBody>
      </p:sp>
    </p:spTree>
    <p:extLst>
      <p:ext uri="{BB962C8B-B14F-4D97-AF65-F5344CB8AC3E}">
        <p14:creationId xmlns:p14="http://schemas.microsoft.com/office/powerpoint/2010/main" val="406922294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Auto-regressive processes</a:t>
            </a:r>
            <a:endParaRPr lang="en-US" dirty="0"/>
          </a:p>
        </p:txBody>
      </p:sp>
      <p:sp>
        <p:nvSpPr>
          <p:cNvPr id="3" name="Content Placeholder 2"/>
          <p:cNvSpPr>
            <a:spLocks noGrp="1"/>
          </p:cNvSpPr>
          <p:nvPr>
            <p:ph idx="1"/>
          </p:nvPr>
        </p:nvSpPr>
        <p:spPr/>
        <p:txBody>
          <a:bodyPr>
            <a:normAutofit lnSpcReduction="10000"/>
          </a:bodyPr>
          <a:lstStyle/>
          <a:p>
            <a:r>
              <a:rPr lang="en-US" dirty="0" smtClean="0"/>
              <a:t>Ref: </a:t>
            </a:r>
            <a:r>
              <a:rPr lang="en-US" dirty="0" smtClean="0">
                <a:hlinkClick r:id="rId2"/>
              </a:rPr>
              <a:t>http://www.bauer.uh.edu/rsusmel/phd/ec2-3.pdf</a:t>
            </a:r>
            <a:endParaRPr lang="en-US" dirty="0" smtClean="0"/>
          </a:p>
          <a:p>
            <a:r>
              <a:rPr lang="en-US" dirty="0" smtClean="0"/>
              <a:t>Start on </a:t>
            </a:r>
            <a:r>
              <a:rPr lang="en-US" dirty="0" err="1" smtClean="0"/>
              <a:t>pdf</a:t>
            </a:r>
            <a:r>
              <a:rPr lang="en-US" dirty="0" smtClean="0"/>
              <a:t> page 12: lag operator. Delta </a:t>
            </a:r>
            <a:r>
              <a:rPr lang="en-US" dirty="0" err="1" smtClean="0"/>
              <a:t>z_t</a:t>
            </a:r>
            <a:r>
              <a:rPr lang="en-US" dirty="0" smtClean="0"/>
              <a:t>. Note that L is just a number.</a:t>
            </a:r>
          </a:p>
          <a:p>
            <a:r>
              <a:rPr lang="en-US" dirty="0" smtClean="0"/>
              <a:t>The phis, e.g. </a:t>
            </a:r>
            <a:r>
              <a:rPr lang="en-US" dirty="0" err="1" smtClean="0"/>
              <a:t>phi_d</a:t>
            </a:r>
            <a:r>
              <a:rPr lang="en-US" dirty="0" smtClean="0"/>
              <a:t> are coefficients that say how </a:t>
            </a:r>
            <a:r>
              <a:rPr lang="en-US" dirty="0" err="1" smtClean="0"/>
              <a:t>y_t</a:t>
            </a:r>
            <a:r>
              <a:rPr lang="en-US" dirty="0" smtClean="0"/>
              <a:t>-d affects </a:t>
            </a:r>
            <a:r>
              <a:rPr lang="en-US" dirty="0" err="1" smtClean="0"/>
              <a:t>y_t</a:t>
            </a:r>
            <a:endParaRPr lang="en-US" dirty="0" smtClean="0"/>
          </a:p>
          <a:p>
            <a:r>
              <a:rPr lang="en-US" dirty="0" smtClean="0"/>
              <a:t>Phi(L) says how much the past L value affect </a:t>
            </a:r>
            <a:r>
              <a:rPr lang="en-US" dirty="0" err="1" smtClean="0"/>
              <a:t>y_t</a:t>
            </a:r>
            <a:endParaRPr lang="en-US" dirty="0" smtClean="0"/>
          </a:p>
          <a:p>
            <a:endParaRPr lang="en-US" dirty="0"/>
          </a:p>
        </p:txBody>
      </p:sp>
    </p:spTree>
    <p:extLst>
      <p:ext uri="{BB962C8B-B14F-4D97-AF65-F5344CB8AC3E}">
        <p14:creationId xmlns:p14="http://schemas.microsoft.com/office/powerpoint/2010/main" val="251563026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Auto-regressive continued</a:t>
            </a:r>
            <a:endParaRPr lang="en-US" dirty="0"/>
          </a:p>
        </p:txBody>
      </p:sp>
      <p:sp>
        <p:nvSpPr>
          <p:cNvPr id="3" name="Content Placeholder 2"/>
          <p:cNvSpPr>
            <a:spLocks noGrp="1"/>
          </p:cNvSpPr>
          <p:nvPr>
            <p:ph idx="1"/>
          </p:nvPr>
        </p:nvSpPr>
        <p:spPr/>
        <p:txBody>
          <a:bodyPr/>
          <a:lstStyle/>
          <a:p>
            <a:r>
              <a:rPr lang="en-US" dirty="0" err="1"/>
              <a:t>y_t</a:t>
            </a:r>
            <a:r>
              <a:rPr lang="en-US" dirty="0"/>
              <a:t> = mean + error + sum (</a:t>
            </a:r>
            <a:r>
              <a:rPr lang="en-US" dirty="0" err="1"/>
              <a:t>i</a:t>
            </a:r>
            <a:r>
              <a:rPr lang="en-US" dirty="0"/>
              <a:t>=1 to p) </a:t>
            </a:r>
            <a:r>
              <a:rPr lang="en-US" dirty="0" err="1"/>
              <a:t>phi_i</a:t>
            </a:r>
            <a:r>
              <a:rPr lang="en-US" dirty="0"/>
              <a:t> </a:t>
            </a:r>
            <a:r>
              <a:rPr lang="en-US" dirty="0" err="1"/>
              <a:t>y_t-i</a:t>
            </a:r>
            <a:endParaRPr lang="en-US" dirty="0"/>
          </a:p>
          <a:p>
            <a:r>
              <a:rPr lang="en-US" dirty="0"/>
              <a:t>== mean + error + sum (</a:t>
            </a:r>
            <a:r>
              <a:rPr lang="en-US" dirty="0" err="1"/>
              <a:t>i</a:t>
            </a:r>
            <a:r>
              <a:rPr lang="en-US" dirty="0"/>
              <a:t>=1 to p) </a:t>
            </a:r>
            <a:r>
              <a:rPr lang="en-US" dirty="0" err="1"/>
              <a:t>phi_i</a:t>
            </a:r>
            <a:r>
              <a:rPr lang="en-US" dirty="0"/>
              <a:t> </a:t>
            </a:r>
            <a:r>
              <a:rPr lang="en-US" dirty="0" err="1"/>
              <a:t>L^i</a:t>
            </a:r>
            <a:r>
              <a:rPr lang="en-US" dirty="0"/>
              <a:t> </a:t>
            </a:r>
            <a:r>
              <a:rPr lang="en-US" dirty="0" err="1" smtClean="0"/>
              <a:t>y_t</a:t>
            </a:r>
            <a:endParaRPr lang="en-US" dirty="0" smtClean="0"/>
          </a:p>
          <a:p>
            <a:r>
              <a:rPr lang="en-US" dirty="0"/>
              <a:t>phi(L) = 1 - sum(</a:t>
            </a:r>
            <a:r>
              <a:rPr lang="en-US" dirty="0" err="1"/>
              <a:t>i</a:t>
            </a:r>
            <a:r>
              <a:rPr lang="en-US" dirty="0"/>
              <a:t>=1 to p) </a:t>
            </a:r>
            <a:r>
              <a:rPr lang="en-US" dirty="0" err="1"/>
              <a:t>phi_i</a:t>
            </a:r>
            <a:r>
              <a:rPr lang="en-US" dirty="0"/>
              <a:t> </a:t>
            </a:r>
            <a:r>
              <a:rPr lang="en-US" dirty="0" err="1"/>
              <a:t>L^i</a:t>
            </a:r>
            <a:endParaRPr lang="en-US" dirty="0"/>
          </a:p>
          <a:p>
            <a:r>
              <a:rPr lang="en-US" dirty="0"/>
              <a:t>So therefore phi(L) times </a:t>
            </a:r>
            <a:r>
              <a:rPr lang="en-US" dirty="0" err="1"/>
              <a:t>y_t</a:t>
            </a:r>
            <a:r>
              <a:rPr lang="en-US" dirty="0"/>
              <a:t> = mean + error</a:t>
            </a:r>
          </a:p>
          <a:p>
            <a:r>
              <a:rPr lang="en-US" dirty="0"/>
              <a:t>The 1 captures the </a:t>
            </a:r>
            <a:r>
              <a:rPr lang="en-US" dirty="0" err="1"/>
              <a:t>y_t</a:t>
            </a:r>
            <a:r>
              <a:rPr lang="en-US" dirty="0"/>
              <a:t> and the minus signs reflect moving terms </a:t>
            </a:r>
            <a:r>
              <a:rPr lang="en-US" dirty="0" smtClean="0"/>
              <a:t>from the </a:t>
            </a:r>
            <a:r>
              <a:rPr lang="en-US" dirty="0"/>
              <a:t>right side to the left</a:t>
            </a:r>
            <a:r>
              <a:rPr lang="en-US" dirty="0" smtClean="0"/>
              <a:t>.</a:t>
            </a:r>
          </a:p>
          <a:p>
            <a:endParaRPr lang="en-US" dirty="0"/>
          </a:p>
        </p:txBody>
      </p:sp>
    </p:spTree>
    <p:extLst>
      <p:ext uri="{BB962C8B-B14F-4D97-AF65-F5344CB8AC3E}">
        <p14:creationId xmlns:p14="http://schemas.microsoft.com/office/powerpoint/2010/main" val="115333704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Auto-regressive continued</a:t>
            </a:r>
            <a:endParaRPr lang="en-US" dirty="0"/>
          </a:p>
        </p:txBody>
      </p:sp>
      <p:sp>
        <p:nvSpPr>
          <p:cNvPr id="3" name="Content Placeholder 2"/>
          <p:cNvSpPr>
            <a:spLocks noGrp="1"/>
          </p:cNvSpPr>
          <p:nvPr>
            <p:ph idx="1"/>
          </p:nvPr>
        </p:nvSpPr>
        <p:spPr/>
        <p:txBody>
          <a:bodyPr/>
          <a:lstStyle/>
          <a:p>
            <a:r>
              <a:rPr lang="en-US" dirty="0"/>
              <a:t>multiply both </a:t>
            </a:r>
            <a:r>
              <a:rPr lang="en-US" dirty="0" smtClean="0"/>
              <a:t>sides </a:t>
            </a:r>
            <a:r>
              <a:rPr lang="en-US" dirty="0"/>
              <a:t>by phi(L)^-1 to get expression for </a:t>
            </a:r>
            <a:r>
              <a:rPr lang="en-US" dirty="0" err="1"/>
              <a:t>y_t</a:t>
            </a:r>
            <a:r>
              <a:rPr lang="en-US" dirty="0" smtClean="0"/>
              <a:t>.</a:t>
            </a:r>
          </a:p>
          <a:p>
            <a:r>
              <a:rPr lang="en-US" dirty="0"/>
              <a:t>phi(L) can be expressed as a sum of products of the form (1 - </a:t>
            </a:r>
            <a:r>
              <a:rPr lang="en-US" dirty="0" err="1"/>
              <a:t>root_i</a:t>
            </a:r>
            <a:r>
              <a:rPr lang="en-US" dirty="0"/>
              <a:t>^-1 L</a:t>
            </a:r>
            <a:r>
              <a:rPr lang="en-US" dirty="0" smtClean="0"/>
              <a:t>)</a:t>
            </a:r>
          </a:p>
          <a:p>
            <a:r>
              <a:rPr lang="en-US" dirty="0" smtClean="0"/>
              <a:t>Example:  </a:t>
            </a:r>
            <a:r>
              <a:rPr lang="en-US" dirty="0" err="1" smtClean="0"/>
              <a:t>y_t</a:t>
            </a:r>
            <a:r>
              <a:rPr lang="en-US" dirty="0" smtClean="0"/>
              <a:t> = -3 y_t-1 – 2 y_t-2 + error</a:t>
            </a:r>
            <a:endParaRPr lang="en-US" dirty="0"/>
          </a:p>
          <a:p>
            <a:r>
              <a:rPr lang="fr-FR" dirty="0" smtClean="0"/>
              <a:t>1 </a:t>
            </a:r>
            <a:r>
              <a:rPr lang="fr-FR" dirty="0"/>
              <a:t>+ </a:t>
            </a:r>
            <a:r>
              <a:rPr lang="fr-FR" dirty="0" smtClean="0"/>
              <a:t>3L </a:t>
            </a:r>
            <a:r>
              <a:rPr lang="fr-FR" dirty="0"/>
              <a:t>+ </a:t>
            </a:r>
            <a:r>
              <a:rPr lang="fr-FR" dirty="0" smtClean="0"/>
              <a:t>2L^</a:t>
            </a:r>
            <a:r>
              <a:rPr lang="fr-FR" dirty="0"/>
              <a:t>2 = (1 + </a:t>
            </a:r>
            <a:r>
              <a:rPr lang="fr-FR" dirty="0" smtClean="0"/>
              <a:t>2L) </a:t>
            </a:r>
            <a:r>
              <a:rPr lang="fr-FR" dirty="0"/>
              <a:t>(1 + </a:t>
            </a:r>
            <a:r>
              <a:rPr lang="fr-FR" dirty="0" smtClean="0"/>
              <a:t>L)</a:t>
            </a:r>
            <a:endParaRPr lang="fr-FR" dirty="0"/>
          </a:p>
          <a:p>
            <a:r>
              <a:rPr lang="fr-FR" dirty="0"/>
              <a:t>The </a:t>
            </a:r>
            <a:r>
              <a:rPr lang="fr-FR" dirty="0" err="1"/>
              <a:t>roots</a:t>
            </a:r>
            <a:r>
              <a:rPr lang="fr-FR" dirty="0"/>
              <a:t> are -1/2 and -</a:t>
            </a:r>
            <a:r>
              <a:rPr lang="fr-FR" dirty="0" smtClean="0"/>
              <a:t>1</a:t>
            </a:r>
          </a:p>
          <a:p>
            <a:r>
              <a:rPr lang="fr-FR" dirty="0" err="1" smtClean="0"/>
              <a:t>Intuitively</a:t>
            </a:r>
            <a:r>
              <a:rPr lang="fr-FR" dirty="0" smtClean="0"/>
              <a:t> </a:t>
            </a:r>
            <a:r>
              <a:rPr lang="fr-FR" dirty="0" err="1" smtClean="0"/>
              <a:t>unstable</a:t>
            </a:r>
            <a:r>
              <a:rPr lang="fr-FR" dirty="0" smtClean="0"/>
              <a:t> – </a:t>
            </a:r>
            <a:r>
              <a:rPr lang="fr-FR" dirty="0" err="1" smtClean="0"/>
              <a:t>bad</a:t>
            </a:r>
            <a:r>
              <a:rPr lang="fr-FR" dirty="0" smtClean="0"/>
              <a:t> </a:t>
            </a:r>
            <a:r>
              <a:rPr lang="fr-FR" dirty="0" err="1" smtClean="0"/>
              <a:t>bathtub</a:t>
            </a:r>
            <a:r>
              <a:rPr lang="fr-FR" dirty="0" smtClean="0"/>
              <a:t> </a:t>
            </a:r>
            <a:r>
              <a:rPr lang="fr-FR" dirty="0" err="1" smtClean="0"/>
              <a:t>algorithm</a:t>
            </a:r>
            <a:endParaRPr lang="fr-FR" dirty="0"/>
          </a:p>
          <a:p>
            <a:endParaRPr lang="en-US" dirty="0" smtClean="0"/>
          </a:p>
          <a:p>
            <a:endParaRPr lang="en-US" dirty="0"/>
          </a:p>
        </p:txBody>
      </p:sp>
    </p:spTree>
    <p:extLst>
      <p:ext uri="{BB962C8B-B14F-4D97-AF65-F5344CB8AC3E}">
        <p14:creationId xmlns:p14="http://schemas.microsoft.com/office/powerpoint/2010/main" val="161049398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the example</a:t>
            </a:r>
            <a:endParaRPr lang="en-US" dirty="0"/>
          </a:p>
        </p:txBody>
      </p:sp>
      <p:sp>
        <p:nvSpPr>
          <p:cNvPr id="3" name="Content Placeholder 2"/>
          <p:cNvSpPr>
            <a:spLocks noGrp="1"/>
          </p:cNvSpPr>
          <p:nvPr>
            <p:ph idx="1"/>
          </p:nvPr>
        </p:nvSpPr>
        <p:spPr/>
        <p:txBody>
          <a:bodyPr>
            <a:normAutofit/>
          </a:bodyPr>
          <a:lstStyle/>
          <a:p>
            <a:r>
              <a:rPr lang="en-US" dirty="0" smtClean="0"/>
              <a:t>In previous example, roots less than or equal to unity. Intuitively unstable because whatever the previous value was, this value would swing wildly the other way.</a:t>
            </a:r>
          </a:p>
          <a:p>
            <a:r>
              <a:rPr lang="en-US" dirty="0" smtClean="0"/>
              <a:t>Example:  </a:t>
            </a:r>
            <a:r>
              <a:rPr lang="en-US" dirty="0" err="1" smtClean="0"/>
              <a:t>y_t</a:t>
            </a:r>
            <a:r>
              <a:rPr lang="en-US" dirty="0" smtClean="0"/>
              <a:t> = -0.3 y_t-1 – 0.02 y_t-2 + error</a:t>
            </a:r>
            <a:endParaRPr lang="en-US" dirty="0"/>
          </a:p>
          <a:p>
            <a:r>
              <a:rPr lang="fr-FR" dirty="0" smtClean="0"/>
              <a:t>1 </a:t>
            </a:r>
            <a:r>
              <a:rPr lang="fr-FR" dirty="0"/>
              <a:t>+ </a:t>
            </a:r>
            <a:r>
              <a:rPr lang="fr-FR" dirty="0" smtClean="0"/>
              <a:t>0.3L </a:t>
            </a:r>
            <a:r>
              <a:rPr lang="fr-FR" dirty="0"/>
              <a:t>+ </a:t>
            </a:r>
            <a:r>
              <a:rPr lang="fr-FR" dirty="0" smtClean="0"/>
              <a:t>0.02L^</a:t>
            </a:r>
            <a:r>
              <a:rPr lang="fr-FR" dirty="0"/>
              <a:t>2 = (1 + </a:t>
            </a:r>
            <a:r>
              <a:rPr lang="fr-FR" dirty="0" smtClean="0"/>
              <a:t>0.1L) </a:t>
            </a:r>
            <a:r>
              <a:rPr lang="fr-FR" dirty="0"/>
              <a:t>(1 </a:t>
            </a:r>
            <a:r>
              <a:rPr lang="fr-FR" dirty="0" smtClean="0"/>
              <a:t>+0.2 L)</a:t>
            </a:r>
            <a:endParaRPr lang="fr-FR" dirty="0"/>
          </a:p>
          <a:p>
            <a:r>
              <a:rPr lang="fr-FR" dirty="0"/>
              <a:t>The </a:t>
            </a:r>
            <a:r>
              <a:rPr lang="fr-FR" dirty="0" err="1"/>
              <a:t>roots</a:t>
            </a:r>
            <a:r>
              <a:rPr lang="fr-FR" dirty="0"/>
              <a:t> are </a:t>
            </a:r>
            <a:r>
              <a:rPr lang="fr-FR" dirty="0" smtClean="0"/>
              <a:t>-5 </a:t>
            </a:r>
            <a:r>
              <a:rPr lang="fr-FR" dirty="0"/>
              <a:t>and -</a:t>
            </a:r>
            <a:r>
              <a:rPr lang="fr-FR" dirty="0" smtClean="0"/>
              <a:t>10</a:t>
            </a:r>
          </a:p>
          <a:p>
            <a:r>
              <a:rPr lang="fr-FR" dirty="0" err="1" smtClean="0"/>
              <a:t>Intuitively</a:t>
            </a:r>
            <a:r>
              <a:rPr lang="fr-FR" dirty="0" smtClean="0"/>
              <a:t> stable</a:t>
            </a:r>
            <a:endParaRPr lang="fr-FR" dirty="0"/>
          </a:p>
          <a:p>
            <a:endParaRPr lang="en-US" dirty="0" smtClean="0"/>
          </a:p>
          <a:p>
            <a:endParaRPr lang="en-US" dirty="0"/>
          </a:p>
        </p:txBody>
      </p:sp>
    </p:spTree>
    <p:extLst>
      <p:ext uri="{BB962C8B-B14F-4D97-AF65-F5344CB8AC3E}">
        <p14:creationId xmlns:p14="http://schemas.microsoft.com/office/powerpoint/2010/main" val="78053743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from this stuff</a:t>
            </a:r>
            <a:endParaRPr lang="en-US" dirty="0"/>
          </a:p>
        </p:txBody>
      </p:sp>
      <p:sp>
        <p:nvSpPr>
          <p:cNvPr id="3" name="Content Placeholder 2"/>
          <p:cNvSpPr>
            <a:spLocks noGrp="1"/>
          </p:cNvSpPr>
          <p:nvPr>
            <p:ph idx="1"/>
          </p:nvPr>
        </p:nvSpPr>
        <p:spPr/>
        <p:txBody>
          <a:bodyPr/>
          <a:lstStyle/>
          <a:p>
            <a:r>
              <a:rPr lang="en-US" dirty="0" smtClean="0"/>
              <a:t>For </a:t>
            </a:r>
            <a:r>
              <a:rPr lang="en-US" dirty="0" err="1" smtClean="0"/>
              <a:t>stationarity</a:t>
            </a:r>
            <a:r>
              <a:rPr lang="en-US" dirty="0" smtClean="0"/>
              <a:t>, we want the roots to be outside the unit circle because that corresponds to a damped system.</a:t>
            </a:r>
          </a:p>
          <a:p>
            <a:r>
              <a:rPr lang="en-US" dirty="0" smtClean="0"/>
              <a:t>Why circle? Because the roots could be complex numbers (</a:t>
            </a:r>
            <a:r>
              <a:rPr lang="en-US" dirty="0" err="1" smtClean="0"/>
              <a:t>a+bi</a:t>
            </a:r>
            <a:r>
              <a:rPr lang="en-US" dirty="0" smtClean="0"/>
              <a:t>), so we want </a:t>
            </a:r>
            <a:br>
              <a:rPr lang="en-US" dirty="0" smtClean="0"/>
            </a:br>
            <a:r>
              <a:rPr lang="en-US" dirty="0" err="1" smtClean="0"/>
              <a:t>sqrt</a:t>
            </a:r>
            <a:r>
              <a:rPr lang="en-US" dirty="0" smtClean="0"/>
              <a:t>(a^2 + b^2) &gt; 1</a:t>
            </a:r>
            <a:endParaRPr lang="en-US" dirty="0"/>
          </a:p>
        </p:txBody>
      </p:sp>
    </p:spTree>
    <p:extLst>
      <p:ext uri="{BB962C8B-B14F-4D97-AF65-F5344CB8AC3E}">
        <p14:creationId xmlns:p14="http://schemas.microsoft.com/office/powerpoint/2010/main" val="420033265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a:t>
            </a:r>
            <a:endParaRPr lang="en-US" dirty="0"/>
          </a:p>
        </p:txBody>
      </p:sp>
      <p:sp>
        <p:nvSpPr>
          <p:cNvPr id="3" name="Content Placeholder 2"/>
          <p:cNvSpPr>
            <a:spLocks noGrp="1"/>
          </p:cNvSpPr>
          <p:nvPr>
            <p:ph idx="1"/>
          </p:nvPr>
        </p:nvSpPr>
        <p:spPr/>
        <p:txBody>
          <a:bodyPr/>
          <a:lstStyle/>
          <a:p>
            <a:r>
              <a:rPr lang="en-US" dirty="0" smtClean="0"/>
              <a:t>For </a:t>
            </a:r>
            <a:r>
              <a:rPr lang="en-US" dirty="0" err="1" smtClean="0"/>
              <a:t>stationarity</a:t>
            </a:r>
            <a:r>
              <a:rPr lang="en-US" dirty="0" smtClean="0"/>
              <a:t>, we formulate the equations in the VAR model (i.e. with the phi(L) notation in which </a:t>
            </a:r>
            <a:r>
              <a:rPr lang="en-US" dirty="0" err="1" smtClean="0"/>
              <a:t>y_t</a:t>
            </a:r>
            <a:r>
              <a:rPr lang="en-US" dirty="0" smtClean="0"/>
              <a:t>-d == </a:t>
            </a:r>
            <a:r>
              <a:rPr lang="en-US" dirty="0" err="1" smtClean="0"/>
              <a:t>L^d</a:t>
            </a:r>
            <a:r>
              <a:rPr lang="en-US" dirty="0" smtClean="0"/>
              <a:t> </a:t>
            </a:r>
            <a:r>
              <a:rPr lang="en-US" dirty="0" err="1" smtClean="0"/>
              <a:t>y_t</a:t>
            </a:r>
            <a:r>
              <a:rPr lang="en-US" dirty="0" smtClean="0"/>
              <a:t>), find the roots and see whether they are greater than 1. </a:t>
            </a:r>
          </a:p>
          <a:p>
            <a:r>
              <a:rPr lang="en-US" dirty="0" smtClean="0"/>
              <a:t>This corresponds to a damped negative feedback system.</a:t>
            </a:r>
          </a:p>
        </p:txBody>
      </p:sp>
    </p:spTree>
    <p:extLst>
      <p:ext uri="{BB962C8B-B14F-4D97-AF65-F5344CB8AC3E}">
        <p14:creationId xmlns:p14="http://schemas.microsoft.com/office/powerpoint/2010/main" val="381062781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Stationarity</a:t>
            </a:r>
            <a:r>
              <a:rPr lang="en-US" dirty="0" smtClean="0"/>
              <a:t> and Auto-correlation</a:t>
            </a:r>
            <a:endParaRPr lang="en-US" dirty="0"/>
          </a:p>
        </p:txBody>
      </p:sp>
      <p:sp>
        <p:nvSpPr>
          <p:cNvPr id="3" name="Content Placeholder 2"/>
          <p:cNvSpPr>
            <a:spLocks noGrp="1"/>
          </p:cNvSpPr>
          <p:nvPr>
            <p:ph idx="1"/>
          </p:nvPr>
        </p:nvSpPr>
        <p:spPr/>
        <p:txBody>
          <a:bodyPr/>
          <a:lstStyle/>
          <a:p>
            <a:r>
              <a:rPr lang="en-US" dirty="0" smtClean="0"/>
              <a:t>Note that there is potentially auto-correlation because </a:t>
            </a:r>
            <a:r>
              <a:rPr lang="en-US" dirty="0" err="1" smtClean="0"/>
              <a:t>y_t</a:t>
            </a:r>
            <a:r>
              <a:rPr lang="en-US" dirty="0" smtClean="0"/>
              <a:t> is a function of y_t-1, y_t-2 etc. </a:t>
            </a:r>
          </a:p>
          <a:p>
            <a:r>
              <a:rPr lang="en-US" dirty="0" smtClean="0"/>
              <a:t>Auto-correlation is independent of particular value of t, so y_50 is a function of y_49, y_48 etc. and y_68 is the same function of y_67, y_66, etc.</a:t>
            </a:r>
          </a:p>
          <a:p>
            <a:endParaRPr lang="en-US" dirty="0"/>
          </a:p>
        </p:txBody>
      </p:sp>
    </p:spTree>
    <p:extLst>
      <p:ext uri="{BB962C8B-B14F-4D97-AF65-F5344CB8AC3E}">
        <p14:creationId xmlns:p14="http://schemas.microsoft.com/office/powerpoint/2010/main" val="309043264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Stability and roots</a:t>
            </a:r>
            <a:endParaRPr lang="en-US" dirty="0"/>
          </a:p>
        </p:txBody>
      </p:sp>
      <p:sp>
        <p:nvSpPr>
          <p:cNvPr id="3" name="Content Placeholder 2"/>
          <p:cNvSpPr>
            <a:spLocks noGrp="1"/>
          </p:cNvSpPr>
          <p:nvPr>
            <p:ph idx="1"/>
          </p:nvPr>
        </p:nvSpPr>
        <p:spPr/>
        <p:txBody>
          <a:bodyPr>
            <a:normAutofit/>
          </a:bodyPr>
          <a:lstStyle/>
          <a:p>
            <a:r>
              <a:rPr lang="en-US" dirty="0" smtClean="0"/>
              <a:t>So, stability/</a:t>
            </a:r>
            <a:r>
              <a:rPr lang="en-US" dirty="0" err="1" smtClean="0"/>
              <a:t>stationarity</a:t>
            </a:r>
            <a:r>
              <a:rPr lang="en-US" dirty="0" smtClean="0"/>
              <a:t> and roots outside of the unit circle are related.</a:t>
            </a:r>
          </a:p>
          <a:p>
            <a:r>
              <a:rPr lang="en-US" dirty="0" smtClean="0"/>
              <a:t>Note: 1. these root tests work only on the non-noise terms. 2. there is </a:t>
            </a:r>
            <a:r>
              <a:rPr lang="en-US" i="1" dirty="0" smtClean="0"/>
              <a:t>never</a:t>
            </a:r>
            <a:r>
              <a:rPr lang="en-US" dirty="0" smtClean="0"/>
              <a:t> an attempt to predict the noise terms.</a:t>
            </a:r>
          </a:p>
          <a:p>
            <a:r>
              <a:rPr lang="en-US" dirty="0" smtClean="0"/>
              <a:t>We want the noise terms to be small to control risk.</a:t>
            </a:r>
            <a:endParaRPr lang="en-US" dirty="0"/>
          </a:p>
        </p:txBody>
      </p:sp>
    </p:spTree>
    <p:extLst>
      <p:ext uri="{BB962C8B-B14F-4D97-AF65-F5344CB8AC3E}">
        <p14:creationId xmlns:p14="http://schemas.microsoft.com/office/powerpoint/2010/main" val="72790295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(from </a:t>
            </a:r>
            <a:r>
              <a:rPr lang="en-US" dirty="0" err="1" smtClean="0"/>
              <a:t>Sandeep’s</a:t>
            </a:r>
            <a:r>
              <a:rPr lang="en-US" dirty="0" smtClean="0"/>
              <a:t> list)</a:t>
            </a:r>
            <a:endParaRPr lang="en-US" dirty="0"/>
          </a:p>
        </p:txBody>
      </p:sp>
      <p:sp>
        <p:nvSpPr>
          <p:cNvPr id="3" name="Content Placeholder 2"/>
          <p:cNvSpPr>
            <a:spLocks noGrp="1"/>
          </p:cNvSpPr>
          <p:nvPr>
            <p:ph idx="1"/>
          </p:nvPr>
        </p:nvSpPr>
        <p:spPr/>
        <p:txBody>
          <a:bodyPr/>
          <a:lstStyle/>
          <a:p>
            <a:r>
              <a:rPr lang="en-US" dirty="0" smtClean="0"/>
              <a:t>Unit root and ADF – intuition and limitations</a:t>
            </a:r>
          </a:p>
          <a:p>
            <a:r>
              <a:rPr lang="en-US" dirty="0" smtClean="0"/>
              <a:t>Johansen</a:t>
            </a:r>
          </a:p>
          <a:p>
            <a:r>
              <a:rPr lang="en-US" dirty="0" smtClean="0"/>
              <a:t>Stochastic gradient descent and non-linear machine learning techniques.</a:t>
            </a:r>
          </a:p>
          <a:p>
            <a:r>
              <a:rPr lang="en-US" dirty="0" smtClean="0"/>
              <a:t>Non-parametric ways to see whether the models make sense.</a:t>
            </a:r>
            <a:endParaRPr lang="en-US" dirty="0"/>
          </a:p>
        </p:txBody>
      </p:sp>
    </p:spTree>
    <p:extLst>
      <p:ext uri="{BB962C8B-B14F-4D97-AF65-F5344CB8AC3E}">
        <p14:creationId xmlns:p14="http://schemas.microsoft.com/office/powerpoint/2010/main" val="366206979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Co-integration</a:t>
            </a:r>
            <a:endParaRPr lang="en-US" dirty="0"/>
          </a:p>
        </p:txBody>
      </p:sp>
      <p:sp>
        <p:nvSpPr>
          <p:cNvPr id="3" name="Content Placeholder 2"/>
          <p:cNvSpPr>
            <a:spLocks noGrp="1"/>
          </p:cNvSpPr>
          <p:nvPr>
            <p:ph idx="1"/>
          </p:nvPr>
        </p:nvSpPr>
        <p:spPr/>
        <p:txBody>
          <a:bodyPr/>
          <a:lstStyle/>
          <a:p>
            <a:r>
              <a:rPr lang="en-US" dirty="0" smtClean="0"/>
              <a:t>Now, we can ask whether a particular linear combination of variables is stationary.</a:t>
            </a:r>
          </a:p>
          <a:p>
            <a:r>
              <a:rPr lang="en-US" dirty="0" smtClean="0"/>
              <a:t>That is co-integration.</a:t>
            </a:r>
          </a:p>
        </p:txBody>
      </p:sp>
    </p:spTree>
    <p:extLst>
      <p:ext uri="{BB962C8B-B14F-4D97-AF65-F5344CB8AC3E}">
        <p14:creationId xmlns:p14="http://schemas.microsoft.com/office/powerpoint/2010/main" val="285040201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Extended example of </a:t>
            </a:r>
            <a:r>
              <a:rPr lang="en-US" dirty="0" err="1" smtClean="0"/>
              <a:t>cointegration</a:t>
            </a:r>
            <a:endParaRPr lang="en-US" dirty="0"/>
          </a:p>
        </p:txBody>
      </p:sp>
      <p:sp>
        <p:nvSpPr>
          <p:cNvPr id="3" name="Content Placeholder 2"/>
          <p:cNvSpPr>
            <a:spLocks noGrp="1"/>
          </p:cNvSpPr>
          <p:nvPr>
            <p:ph idx="1"/>
          </p:nvPr>
        </p:nvSpPr>
        <p:spPr/>
        <p:txBody>
          <a:bodyPr>
            <a:normAutofit lnSpcReduction="10000"/>
          </a:bodyPr>
          <a:lstStyle/>
          <a:p>
            <a:r>
              <a:rPr lang="en-US" dirty="0"/>
              <a:t>Look at </a:t>
            </a:r>
            <a:r>
              <a:rPr lang="en-US" dirty="0">
                <a:hlinkClick r:id="rId2"/>
              </a:rPr>
              <a:t>http://www.bauer.uh.edu/rsusmel/phd/ec2-7.</a:t>
            </a:r>
            <a:r>
              <a:rPr lang="en-US" dirty="0" smtClean="0">
                <a:hlinkClick r:id="rId2"/>
              </a:rPr>
              <a:t>pdf</a:t>
            </a:r>
            <a:r>
              <a:rPr lang="en-US" dirty="0" smtClean="0"/>
              <a:t> </a:t>
            </a:r>
            <a:r>
              <a:rPr lang="en-US" dirty="0" err="1" smtClean="0"/>
              <a:t>pdf</a:t>
            </a:r>
            <a:r>
              <a:rPr lang="en-US" dirty="0" smtClean="0"/>
              <a:t> page 6 “</a:t>
            </a:r>
            <a:r>
              <a:rPr lang="en-US" dirty="0" err="1" smtClean="0"/>
              <a:t>Cointegration</a:t>
            </a:r>
            <a:r>
              <a:rPr lang="en-US" dirty="0" smtClean="0"/>
              <a:t>-example”</a:t>
            </a:r>
          </a:p>
          <a:p>
            <a:r>
              <a:rPr lang="en-US" dirty="0" smtClean="0"/>
              <a:t>The </a:t>
            </a:r>
            <a:r>
              <a:rPr lang="en-US" dirty="0" err="1" smtClean="0"/>
              <a:t>y_t</a:t>
            </a:r>
            <a:r>
              <a:rPr lang="en-US" dirty="0" smtClean="0"/>
              <a:t> is the vector x_1t, x_2t, x_3t. If we look at the gamma term, we want x_1t – beta1*x_2t – beta2*x_3t is just a noise term and so is I(0). Do the calculation and see cancellation.</a:t>
            </a:r>
          </a:p>
          <a:p>
            <a:r>
              <a:rPr lang="en-US" dirty="0"/>
              <a:t>x</a:t>
            </a:r>
            <a:r>
              <a:rPr lang="en-US" dirty="0" smtClean="0"/>
              <a:t>_2t and x_3t also </a:t>
            </a:r>
            <a:r>
              <a:rPr lang="en-US" dirty="0" err="1" smtClean="0"/>
              <a:t>cointegrated</a:t>
            </a:r>
            <a:r>
              <a:rPr lang="en-US" dirty="0" smtClean="0"/>
              <a:t>.</a:t>
            </a:r>
          </a:p>
          <a:p>
            <a:endParaRPr lang="en-US" dirty="0"/>
          </a:p>
        </p:txBody>
      </p:sp>
    </p:spTree>
    <p:extLst>
      <p:ext uri="{BB962C8B-B14F-4D97-AF65-F5344CB8AC3E}">
        <p14:creationId xmlns:p14="http://schemas.microsoft.com/office/powerpoint/2010/main" val="51913518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Nobel Prize Method for </a:t>
            </a:r>
            <a:r>
              <a:rPr lang="en-US" dirty="0" err="1" smtClean="0"/>
              <a:t>cointegration</a:t>
            </a:r>
            <a:endParaRPr lang="en-US" dirty="0"/>
          </a:p>
        </p:txBody>
      </p:sp>
      <p:sp>
        <p:nvSpPr>
          <p:cNvPr id="3" name="Content Placeholder 2"/>
          <p:cNvSpPr>
            <a:spLocks noGrp="1"/>
          </p:cNvSpPr>
          <p:nvPr>
            <p:ph idx="1"/>
          </p:nvPr>
        </p:nvSpPr>
        <p:spPr/>
        <p:txBody>
          <a:bodyPr/>
          <a:lstStyle/>
          <a:p>
            <a:r>
              <a:rPr lang="en-US" dirty="0" smtClean="0"/>
              <a:t>Calculate best linear regression between y_1t and y_2t and then see whether the error term is I(0) using the augmented dickey-fuller test.</a:t>
            </a:r>
          </a:p>
          <a:p>
            <a:r>
              <a:rPr lang="en-US" dirty="0" smtClean="0"/>
              <a:t>This is the Engle-Granger two step method.</a:t>
            </a:r>
          </a:p>
          <a:p>
            <a:r>
              <a:rPr lang="en-US" dirty="0"/>
              <a:t>Ref: </a:t>
            </a:r>
            <a:r>
              <a:rPr lang="en-US" dirty="0">
                <a:hlinkClick r:id="rId2"/>
              </a:rPr>
              <a:t>http://www.bauer.uh.edu/rsusmel/phd/ec2-7.</a:t>
            </a:r>
            <a:r>
              <a:rPr lang="en-US" dirty="0" smtClean="0">
                <a:hlinkClick r:id="rId2"/>
              </a:rPr>
              <a:t>pdf</a:t>
            </a:r>
            <a:r>
              <a:rPr lang="en-US" dirty="0" smtClean="0"/>
              <a:t> p.  9 in the </a:t>
            </a:r>
            <a:r>
              <a:rPr lang="en-US" dirty="0" err="1" smtClean="0"/>
              <a:t>pdf</a:t>
            </a:r>
            <a:r>
              <a:rPr lang="en-US" dirty="0" smtClean="0"/>
              <a:t>.</a:t>
            </a:r>
            <a:endParaRPr lang="en-US" dirty="0"/>
          </a:p>
        </p:txBody>
      </p:sp>
    </p:spTree>
    <p:extLst>
      <p:ext uri="{BB962C8B-B14F-4D97-AF65-F5344CB8AC3E}">
        <p14:creationId xmlns:p14="http://schemas.microsoft.com/office/powerpoint/2010/main" val="295637606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Improvements to Engle-Granger</a:t>
            </a:r>
            <a:endParaRPr lang="en-US" dirty="0"/>
          </a:p>
        </p:txBody>
      </p:sp>
      <p:sp>
        <p:nvSpPr>
          <p:cNvPr id="3" name="Content Placeholder 2"/>
          <p:cNvSpPr>
            <a:spLocks noGrp="1"/>
          </p:cNvSpPr>
          <p:nvPr>
            <p:ph idx="1"/>
          </p:nvPr>
        </p:nvSpPr>
        <p:spPr/>
        <p:txBody>
          <a:bodyPr/>
          <a:lstStyle/>
          <a:p>
            <a:r>
              <a:rPr lang="en-US" dirty="0" smtClean="0"/>
              <a:t>Engle-Granger is easy to understand, but there have been some improvements due to Phillips and </a:t>
            </a:r>
            <a:r>
              <a:rPr lang="en-US" dirty="0" err="1" smtClean="0"/>
              <a:t>Ouliaris</a:t>
            </a:r>
            <a:r>
              <a:rPr lang="en-US" dirty="0" smtClean="0"/>
              <a:t> to test for </a:t>
            </a:r>
            <a:r>
              <a:rPr lang="en-US" dirty="0" err="1" smtClean="0"/>
              <a:t>cointegration</a:t>
            </a:r>
            <a:r>
              <a:rPr lang="en-US" dirty="0"/>
              <a:t> </a:t>
            </a:r>
            <a:r>
              <a:rPr lang="en-US" dirty="0" smtClean="0"/>
              <a:t>of the result. Ref: ibid p. 10</a:t>
            </a:r>
          </a:p>
          <a:p>
            <a:r>
              <a:rPr lang="en-US" dirty="0" smtClean="0"/>
              <a:t>Also, Stock and Watson showed that ordinary least squares regression can lead to biases if the error term is not white noise. Ref: ibid p. 11</a:t>
            </a:r>
            <a:endParaRPr lang="en-US" dirty="0"/>
          </a:p>
        </p:txBody>
      </p:sp>
    </p:spTree>
    <p:extLst>
      <p:ext uri="{BB962C8B-B14F-4D97-AF65-F5344CB8AC3E}">
        <p14:creationId xmlns:p14="http://schemas.microsoft.com/office/powerpoint/2010/main" val="63971287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Johansen Method Preliminaries</a:t>
            </a:r>
            <a:endParaRPr lang="en-US" dirty="0"/>
          </a:p>
        </p:txBody>
      </p:sp>
      <p:sp>
        <p:nvSpPr>
          <p:cNvPr id="3" name="Content Placeholder 2"/>
          <p:cNvSpPr>
            <a:spLocks noGrp="1"/>
          </p:cNvSpPr>
          <p:nvPr>
            <p:ph idx="1"/>
          </p:nvPr>
        </p:nvSpPr>
        <p:spPr/>
        <p:txBody>
          <a:bodyPr/>
          <a:lstStyle/>
          <a:p>
            <a:r>
              <a:rPr lang="en-US" dirty="0" err="1" smtClean="0"/>
              <a:t>Cointegrating</a:t>
            </a:r>
            <a:r>
              <a:rPr lang="en-US" dirty="0" smtClean="0"/>
              <a:t> </a:t>
            </a:r>
            <a:r>
              <a:rPr lang="en-US" dirty="0" err="1" smtClean="0"/>
              <a:t>var</a:t>
            </a:r>
            <a:r>
              <a:rPr lang="en-US" dirty="0" smtClean="0"/>
              <a:t> model to </a:t>
            </a:r>
            <a:r>
              <a:rPr lang="en-US" dirty="0" err="1" smtClean="0"/>
              <a:t>differenes</a:t>
            </a:r>
            <a:r>
              <a:rPr lang="en-US" dirty="0" smtClean="0"/>
              <a:t> model (</a:t>
            </a:r>
            <a:r>
              <a:rPr lang="en-US" dirty="0" err="1" smtClean="0"/>
              <a:t>vecm</a:t>
            </a:r>
            <a:r>
              <a:rPr lang="en-US" dirty="0" smtClean="0"/>
              <a:t>): </a:t>
            </a:r>
            <a:r>
              <a:rPr lang="en-US" dirty="0" err="1" smtClean="0"/>
              <a:t>CointegratedVARmodel.pdf</a:t>
            </a:r>
            <a:r>
              <a:rPr lang="en-US" dirty="0" smtClean="0"/>
              <a:t> p. 8ff</a:t>
            </a:r>
          </a:p>
          <a:p>
            <a:r>
              <a:rPr lang="en-US" dirty="0" smtClean="0"/>
              <a:t>Assume a </a:t>
            </a:r>
            <a:r>
              <a:rPr lang="en-US" dirty="0" err="1" smtClean="0"/>
              <a:t>cointegration</a:t>
            </a:r>
            <a:r>
              <a:rPr lang="en-US" dirty="0" smtClean="0"/>
              <a:t> linear equation with the betas. That relates the y_1t and y_2t but does not reflect the time dependence.</a:t>
            </a:r>
          </a:p>
          <a:p>
            <a:r>
              <a:rPr lang="en-US" dirty="0" smtClean="0"/>
              <a:t>For time dependence, we need the pi.</a:t>
            </a:r>
          </a:p>
          <a:p>
            <a:endParaRPr lang="en-US" dirty="0" smtClean="0"/>
          </a:p>
          <a:p>
            <a:endParaRPr lang="en-US" dirty="0" smtClean="0"/>
          </a:p>
          <a:p>
            <a:endParaRPr lang="en-US" dirty="0"/>
          </a:p>
        </p:txBody>
      </p:sp>
    </p:spTree>
    <p:extLst>
      <p:ext uri="{BB962C8B-B14F-4D97-AF65-F5344CB8AC3E}">
        <p14:creationId xmlns:p14="http://schemas.microsoft.com/office/powerpoint/2010/main" val="343429082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Johansen continued</a:t>
            </a:r>
            <a:endParaRPr lang="en-US" dirty="0"/>
          </a:p>
        </p:txBody>
      </p:sp>
      <p:sp>
        <p:nvSpPr>
          <p:cNvPr id="3" name="Content Placeholder 2"/>
          <p:cNvSpPr>
            <a:spLocks noGrp="1"/>
          </p:cNvSpPr>
          <p:nvPr>
            <p:ph idx="1"/>
          </p:nvPr>
        </p:nvSpPr>
        <p:spPr/>
        <p:txBody>
          <a:bodyPr>
            <a:normAutofit fontScale="92500"/>
          </a:bodyPr>
          <a:lstStyle/>
          <a:p>
            <a:r>
              <a:rPr lang="en-US" dirty="0" smtClean="0"/>
              <a:t>P. </a:t>
            </a:r>
            <a:r>
              <a:rPr lang="en-US" dirty="0" smtClean="0"/>
              <a:t>8, 9 </a:t>
            </a:r>
            <a:r>
              <a:rPr lang="en-US" dirty="0" smtClean="0"/>
              <a:t>of </a:t>
            </a:r>
            <a:r>
              <a:rPr lang="en-US" dirty="0" err="1" smtClean="0"/>
              <a:t>CointegratedVARmodel</a:t>
            </a:r>
            <a:r>
              <a:rPr lang="en-US" dirty="0" smtClean="0"/>
              <a:t>. We have the individual delta y_1t and delta y_2t. They are a function of the </a:t>
            </a:r>
            <a:r>
              <a:rPr lang="en-US" dirty="0" err="1" smtClean="0"/>
              <a:t>cointegration</a:t>
            </a:r>
            <a:r>
              <a:rPr lang="en-US" dirty="0" smtClean="0"/>
              <a:t> relationship and different constants.</a:t>
            </a:r>
          </a:p>
          <a:p>
            <a:r>
              <a:rPr lang="en-US" dirty="0" smtClean="0"/>
              <a:t>P. 10 of ibid we go back to </a:t>
            </a:r>
            <a:r>
              <a:rPr lang="en-US" dirty="0" err="1" smtClean="0"/>
              <a:t>Y_t</a:t>
            </a:r>
            <a:r>
              <a:rPr lang="en-US" dirty="0" smtClean="0"/>
              <a:t> model instead of delta </a:t>
            </a:r>
            <a:r>
              <a:rPr lang="en-US" dirty="0" err="1" smtClean="0"/>
              <a:t>Y_t</a:t>
            </a:r>
            <a:r>
              <a:rPr lang="en-US" dirty="0" smtClean="0"/>
              <a:t>.</a:t>
            </a:r>
          </a:p>
          <a:p>
            <a:r>
              <a:rPr lang="en-US" dirty="0" smtClean="0"/>
              <a:t>Just doing the calculation. Pi_1 = pi + I.</a:t>
            </a:r>
          </a:p>
          <a:p>
            <a:r>
              <a:rPr lang="en-US" dirty="0"/>
              <a:t>E</a:t>
            </a:r>
            <a:r>
              <a:rPr lang="en-US" dirty="0" smtClean="0"/>
              <a:t>xpression for phi is the coefficient  of the Y_t-1 term. Want that to have abs value less than 1.</a:t>
            </a:r>
            <a:endParaRPr lang="en-US" dirty="0"/>
          </a:p>
        </p:txBody>
      </p:sp>
    </p:spTree>
    <p:extLst>
      <p:ext uri="{BB962C8B-B14F-4D97-AF65-F5344CB8AC3E}">
        <p14:creationId xmlns:p14="http://schemas.microsoft.com/office/powerpoint/2010/main" val="161559065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Rank of Matrices and </a:t>
            </a:r>
            <a:r>
              <a:rPr lang="en-US" dirty="0" err="1" smtClean="0"/>
              <a:t>Cointegration</a:t>
            </a:r>
            <a:endParaRPr lang="en-US" dirty="0"/>
          </a:p>
        </p:txBody>
      </p:sp>
      <p:sp>
        <p:nvSpPr>
          <p:cNvPr id="3" name="Content Placeholder 2"/>
          <p:cNvSpPr>
            <a:spLocks noGrp="1"/>
          </p:cNvSpPr>
          <p:nvPr>
            <p:ph idx="1"/>
          </p:nvPr>
        </p:nvSpPr>
        <p:spPr/>
        <p:txBody>
          <a:bodyPr>
            <a:normAutofit/>
          </a:bodyPr>
          <a:lstStyle/>
          <a:p>
            <a:r>
              <a:rPr lang="en-US" dirty="0" smtClean="0"/>
              <a:t>Go back to p. 5 of </a:t>
            </a:r>
            <a:r>
              <a:rPr lang="en-US" dirty="0" err="1" smtClean="0"/>
              <a:t>CointegratedVARmodel.pdf</a:t>
            </a:r>
            <a:r>
              <a:rPr lang="en-US" dirty="0" smtClean="0"/>
              <a:t>.</a:t>
            </a:r>
          </a:p>
          <a:p>
            <a:r>
              <a:rPr lang="en-US" dirty="0" smtClean="0"/>
              <a:t>If the rank of pi is 0, then pi is 0 and hence (p. 4)  the coefficient of Y_t-1 is 0, which means that all roots are unit and therefore we have no stability.</a:t>
            </a:r>
          </a:p>
          <a:p>
            <a:r>
              <a:rPr lang="en-US" dirty="0" smtClean="0"/>
              <a:t>If matrix is of rank r, then we have r </a:t>
            </a:r>
            <a:r>
              <a:rPr lang="en-US" dirty="0" err="1" smtClean="0"/>
              <a:t>cointegrating</a:t>
            </a:r>
            <a:r>
              <a:rPr lang="en-US" dirty="0" smtClean="0"/>
              <a:t> time series and possibly other factors that are just random.</a:t>
            </a:r>
            <a:endParaRPr lang="en-US" dirty="0"/>
          </a:p>
        </p:txBody>
      </p:sp>
    </p:spTree>
    <p:extLst>
      <p:ext uri="{BB962C8B-B14F-4D97-AF65-F5344CB8AC3E}">
        <p14:creationId xmlns:p14="http://schemas.microsoft.com/office/powerpoint/2010/main" val="1619047856"/>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 of </a:t>
            </a:r>
            <a:r>
              <a:rPr lang="en-US" dirty="0" err="1" smtClean="0"/>
              <a:t>cointegrating</a:t>
            </a:r>
            <a:r>
              <a:rPr lang="en-US" dirty="0" smtClean="0"/>
              <a:t> vectors</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err="1" smtClean="0"/>
              <a:t>LR_trace</a:t>
            </a:r>
            <a:r>
              <a:rPr lang="en-US" dirty="0" smtClean="0"/>
              <a:t>(r_0) is </a:t>
            </a:r>
            <a:r>
              <a:rPr lang="en-US" dirty="0"/>
              <a:t>0</a:t>
            </a:r>
            <a:r>
              <a:rPr lang="en-US" dirty="0" smtClean="0"/>
              <a:t> </a:t>
            </a:r>
            <a:r>
              <a:rPr lang="en-US" dirty="0" smtClean="0"/>
              <a:t>means first r_0 eigenvectors are </a:t>
            </a:r>
            <a:r>
              <a:rPr lang="en-US" dirty="0" err="1" smtClean="0"/>
              <a:t>cointegrated</a:t>
            </a:r>
            <a:r>
              <a:rPr lang="en-US" dirty="0" smtClean="0"/>
              <a:t>. </a:t>
            </a:r>
            <a:r>
              <a:rPr lang="en-US" dirty="0" smtClean="0"/>
              <a:t>if all eigenvalues after the first r_0 are 0. Otherwise, the </a:t>
            </a:r>
            <a:r>
              <a:rPr lang="en-US" dirty="0" err="1" smtClean="0"/>
              <a:t>LR_trace</a:t>
            </a:r>
            <a:r>
              <a:rPr lang="en-US" dirty="0" smtClean="0"/>
              <a:t> value could be quite large. Ref:  P. 14 of </a:t>
            </a:r>
            <a:r>
              <a:rPr lang="en-US" dirty="0" err="1" smtClean="0"/>
              <a:t>CointegratedVARmodel</a:t>
            </a:r>
            <a:endParaRPr lang="en-US" dirty="0" smtClean="0"/>
          </a:p>
          <a:p>
            <a:r>
              <a:rPr lang="en-US" dirty="0" smtClean="0"/>
              <a:t>Basic Johansen trace test is to repeat this eigenvalue test by eigenvalue </a:t>
            </a:r>
            <a:r>
              <a:rPr lang="en-US" dirty="0" smtClean="0"/>
              <a:t>for different r_0 values.</a:t>
            </a:r>
            <a:endParaRPr lang="en-US" dirty="0" smtClean="0"/>
          </a:p>
          <a:p>
            <a:pPr marL="0" indent="0">
              <a:buNone/>
            </a:pPr>
            <a:endParaRPr lang="en-US" dirty="0"/>
          </a:p>
        </p:txBody>
      </p:sp>
    </p:spTree>
    <p:extLst>
      <p:ext uri="{BB962C8B-B14F-4D97-AF65-F5344CB8AC3E}">
        <p14:creationId xmlns:p14="http://schemas.microsoft.com/office/powerpoint/2010/main" val="139112619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Examples on p. 24 of </a:t>
            </a:r>
            <a:r>
              <a:rPr lang="en-US" dirty="0" err="1" smtClean="0"/>
              <a:t>CointegratedVARmodel</a:t>
            </a:r>
            <a:r>
              <a:rPr lang="en-US" dirty="0" smtClean="0"/>
              <a:t>: shows how to specify the series  P. 25 says how to interpret (want test column less than other columns).  </a:t>
            </a:r>
          </a:p>
          <a:p>
            <a:r>
              <a:rPr lang="en-US" dirty="0" smtClean="0"/>
              <a:t>Conclude </a:t>
            </a:r>
            <a:r>
              <a:rPr lang="en-US" dirty="0"/>
              <a:t>1 because the 0 test has too high a test statistic (too many non-zeros</a:t>
            </a:r>
            <a:r>
              <a:rPr lang="en-US" dirty="0" smtClean="0"/>
              <a:t>). </a:t>
            </a:r>
          </a:p>
          <a:p>
            <a:r>
              <a:rPr lang="en-US" dirty="0"/>
              <a:t>L</a:t>
            </a:r>
            <a:r>
              <a:rPr lang="en-US" dirty="0" smtClean="0"/>
              <a:t>ook at p. 30 for more than one.</a:t>
            </a:r>
          </a:p>
          <a:p>
            <a:endParaRPr lang="en-US" dirty="0"/>
          </a:p>
        </p:txBody>
      </p:sp>
    </p:spTree>
    <p:extLst>
      <p:ext uri="{BB962C8B-B14F-4D97-AF65-F5344CB8AC3E}">
        <p14:creationId xmlns:p14="http://schemas.microsoft.com/office/powerpoint/2010/main" val="89590238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Johansen Estimate of Regression</a:t>
            </a:r>
            <a:endParaRPr lang="en-US" dirty="0"/>
          </a:p>
        </p:txBody>
      </p:sp>
      <p:sp>
        <p:nvSpPr>
          <p:cNvPr id="3" name="Content Placeholder 2"/>
          <p:cNvSpPr>
            <a:spLocks noGrp="1"/>
          </p:cNvSpPr>
          <p:nvPr>
            <p:ph idx="1"/>
          </p:nvPr>
        </p:nvSpPr>
        <p:spPr/>
        <p:txBody>
          <a:bodyPr/>
          <a:lstStyle/>
          <a:p>
            <a:r>
              <a:rPr lang="en-US" dirty="0" smtClean="0"/>
              <a:t>See the example of how to get the coefficients of regression model  on p. 35 of </a:t>
            </a:r>
            <a:r>
              <a:rPr lang="en-US" dirty="0" err="1" smtClean="0"/>
              <a:t>CointegratedVARmodel</a:t>
            </a:r>
            <a:r>
              <a:rPr lang="en-US" dirty="0" smtClean="0"/>
              <a:t>.</a:t>
            </a:r>
          </a:p>
          <a:p>
            <a:r>
              <a:rPr lang="en-US" dirty="0"/>
              <a:t>N</a:t>
            </a:r>
            <a:r>
              <a:rPr lang="en-US" dirty="0" smtClean="0"/>
              <a:t>ote that alpha * beta are coefficients for the VECM model while beta alone for the VAR model.</a:t>
            </a:r>
            <a:endParaRPr lang="en-US" dirty="0"/>
          </a:p>
        </p:txBody>
      </p:sp>
    </p:spTree>
    <p:extLst>
      <p:ext uri="{BB962C8B-B14F-4D97-AF65-F5344CB8AC3E}">
        <p14:creationId xmlns:p14="http://schemas.microsoft.com/office/powerpoint/2010/main" val="302729896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Preliminaries</a:t>
            </a:r>
            <a:endParaRPr lang="en-US" dirty="0"/>
          </a:p>
        </p:txBody>
      </p:sp>
      <p:sp>
        <p:nvSpPr>
          <p:cNvPr id="3" name="Content Placeholder 2"/>
          <p:cNvSpPr>
            <a:spLocks noGrp="1"/>
          </p:cNvSpPr>
          <p:nvPr>
            <p:ph idx="1"/>
          </p:nvPr>
        </p:nvSpPr>
        <p:spPr/>
        <p:txBody>
          <a:bodyPr>
            <a:normAutofit lnSpcReduction="10000"/>
          </a:bodyPr>
          <a:lstStyle/>
          <a:p>
            <a:r>
              <a:rPr lang="en-US" dirty="0" smtClean="0"/>
              <a:t>If we think of a random walk as a drunken person walking out from a bar into a narrow but infinitely long street, then we model that as “at any moment the drunk can walk in either direction”</a:t>
            </a:r>
          </a:p>
          <a:p>
            <a:r>
              <a:rPr lang="en-US" dirty="0" smtClean="0"/>
              <a:t>No particular reason to believe the drunk will return to the bar entrance often or even ever.</a:t>
            </a:r>
          </a:p>
          <a:p>
            <a:r>
              <a:rPr lang="en-US" dirty="0" smtClean="0"/>
              <a:t>Prices in a trendless market are like random walks</a:t>
            </a:r>
          </a:p>
        </p:txBody>
      </p:sp>
    </p:spTree>
    <p:extLst>
      <p:ext uri="{BB962C8B-B14F-4D97-AF65-F5344CB8AC3E}">
        <p14:creationId xmlns:p14="http://schemas.microsoft.com/office/powerpoint/2010/main" val="144736427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Alternatives to </a:t>
            </a:r>
            <a:r>
              <a:rPr lang="en-US" dirty="0" err="1" smtClean="0"/>
              <a:t>Cointegration</a:t>
            </a:r>
            <a:endParaRPr lang="en-US" dirty="0"/>
          </a:p>
        </p:txBody>
      </p:sp>
      <p:sp>
        <p:nvSpPr>
          <p:cNvPr id="3" name="Content Placeholder 2"/>
          <p:cNvSpPr>
            <a:spLocks noGrp="1"/>
          </p:cNvSpPr>
          <p:nvPr>
            <p:ph idx="1"/>
          </p:nvPr>
        </p:nvSpPr>
        <p:spPr/>
        <p:txBody>
          <a:bodyPr/>
          <a:lstStyle/>
          <a:p>
            <a:r>
              <a:rPr lang="en-US" dirty="0" smtClean="0"/>
              <a:t>If we use returns (if you haven’t convinced me by now that this is a terrible idea), then because returns are I(0) by their nature, we can simply use a regression method.</a:t>
            </a:r>
          </a:p>
          <a:p>
            <a:r>
              <a:rPr lang="en-US" dirty="0" smtClean="0"/>
              <a:t>Want a method that doesn’t </a:t>
            </a:r>
            <a:r>
              <a:rPr lang="en-US" dirty="0" err="1" smtClean="0"/>
              <a:t>overfit</a:t>
            </a:r>
            <a:r>
              <a:rPr lang="en-US" dirty="0" smtClean="0"/>
              <a:t> and that is online.</a:t>
            </a:r>
          </a:p>
        </p:txBody>
      </p:sp>
    </p:spTree>
    <p:extLst>
      <p:ext uri="{BB962C8B-B14F-4D97-AF65-F5344CB8AC3E}">
        <p14:creationId xmlns:p14="http://schemas.microsoft.com/office/powerpoint/2010/main" val="83007224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Stochastic Gradient Descent</a:t>
            </a:r>
            <a:endParaRPr lang="en-US" dirty="0"/>
          </a:p>
        </p:txBody>
      </p:sp>
      <p:sp>
        <p:nvSpPr>
          <p:cNvPr id="3" name="Content Placeholder 2"/>
          <p:cNvSpPr>
            <a:spLocks noGrp="1"/>
          </p:cNvSpPr>
          <p:nvPr>
            <p:ph idx="1"/>
          </p:nvPr>
        </p:nvSpPr>
        <p:spPr/>
        <p:txBody>
          <a:bodyPr>
            <a:normAutofit lnSpcReduction="10000"/>
          </a:bodyPr>
          <a:lstStyle/>
          <a:p>
            <a:r>
              <a:rPr lang="en-US" dirty="0" smtClean="0"/>
              <a:t>Stochastic gradient descent is an online method for producing regression equations. It can be used in two ways: </a:t>
            </a:r>
          </a:p>
          <a:p>
            <a:pPr lvl="1"/>
            <a:r>
              <a:rPr lang="en-US" dirty="0" smtClean="0"/>
              <a:t>try to predict the return in the next time unit of stock s based on predictors for s</a:t>
            </a:r>
          </a:p>
          <a:p>
            <a:pPr lvl="1"/>
            <a:r>
              <a:rPr lang="en-US" dirty="0" smtClean="0"/>
              <a:t>Keep things co-</a:t>
            </a:r>
            <a:r>
              <a:rPr lang="en-US" dirty="0" err="1" smtClean="0"/>
              <a:t>temporous</a:t>
            </a:r>
            <a:r>
              <a:rPr lang="en-US" dirty="0" smtClean="0"/>
              <a:t> and if dependent stock s disagrees with the regression, then assume it will  fall back inline so buy/sell it and hedge with the predictor stocks, just as with normal regression.</a:t>
            </a:r>
            <a:endParaRPr lang="en-US" dirty="0"/>
          </a:p>
        </p:txBody>
      </p:sp>
    </p:spTree>
    <p:extLst>
      <p:ext uri="{BB962C8B-B14F-4D97-AF65-F5344CB8AC3E}">
        <p14:creationId xmlns:p14="http://schemas.microsoft.com/office/powerpoint/2010/main" val="2553677004"/>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Stochastic Gradient Descent Virtues</a:t>
            </a:r>
            <a:endParaRPr lang="en-US" dirty="0"/>
          </a:p>
        </p:txBody>
      </p:sp>
      <p:sp>
        <p:nvSpPr>
          <p:cNvPr id="3" name="Content Placeholder 2"/>
          <p:cNvSpPr>
            <a:spLocks noGrp="1"/>
          </p:cNvSpPr>
          <p:nvPr>
            <p:ph idx="1"/>
          </p:nvPr>
        </p:nvSpPr>
        <p:spPr/>
        <p:txBody>
          <a:bodyPr/>
          <a:lstStyle/>
          <a:p>
            <a:r>
              <a:rPr lang="en-US" dirty="0" smtClean="0"/>
              <a:t>By its </a:t>
            </a:r>
            <a:r>
              <a:rPr lang="en-US" dirty="0" smtClean="0"/>
              <a:t>nature, </a:t>
            </a:r>
            <a:r>
              <a:rPr lang="en-US" dirty="0" smtClean="0"/>
              <a:t>stochastic gradient descent takes  data points and computes new coefficients based on feedback. That makes it online.</a:t>
            </a:r>
          </a:p>
          <a:p>
            <a:r>
              <a:rPr lang="en-US" dirty="0" smtClean="0"/>
              <a:t>Because of regularization it tends not to </a:t>
            </a:r>
            <a:r>
              <a:rPr lang="en-US" dirty="0" err="1" smtClean="0"/>
              <a:t>overfit</a:t>
            </a:r>
            <a:r>
              <a:rPr lang="en-US" dirty="0" smtClean="0"/>
              <a:t>.</a:t>
            </a:r>
            <a:endParaRPr lang="en-US" dirty="0"/>
          </a:p>
        </p:txBody>
      </p:sp>
    </p:spTree>
    <p:extLst>
      <p:ext uri="{BB962C8B-B14F-4D97-AF65-F5344CB8AC3E}">
        <p14:creationId xmlns:p14="http://schemas.microsoft.com/office/powerpoint/2010/main" val="3398294038"/>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Robustness of Models</a:t>
            </a:r>
            <a:endParaRPr lang="en-US" dirty="0"/>
          </a:p>
        </p:txBody>
      </p:sp>
      <p:sp>
        <p:nvSpPr>
          <p:cNvPr id="3" name="Content Placeholder 2"/>
          <p:cNvSpPr>
            <a:spLocks noGrp="1"/>
          </p:cNvSpPr>
          <p:nvPr>
            <p:ph idx="1"/>
          </p:nvPr>
        </p:nvSpPr>
        <p:spPr/>
        <p:txBody>
          <a:bodyPr>
            <a:normAutofit lnSpcReduction="10000"/>
          </a:bodyPr>
          <a:lstStyle/>
          <a:p>
            <a:r>
              <a:rPr lang="en-US" dirty="0" smtClean="0"/>
              <a:t>My bias: I vastly prefer to avoid assuming anything about distributions.</a:t>
            </a:r>
          </a:p>
          <a:p>
            <a:r>
              <a:rPr lang="en-US" dirty="0" smtClean="0"/>
              <a:t>So I like a resampling approach (separate lecture and my book Statistics is Easy).</a:t>
            </a:r>
          </a:p>
          <a:p>
            <a:r>
              <a:rPr lang="en-US" dirty="0" smtClean="0"/>
              <a:t>In our case, the approach would mean that we do two things: (</a:t>
            </a:r>
            <a:r>
              <a:rPr lang="en-US" dirty="0" err="1" smtClean="0"/>
              <a:t>i</a:t>
            </a:r>
            <a:r>
              <a:rPr lang="en-US" dirty="0" smtClean="0"/>
              <a:t>) check that the regression coefficients (however obtained) are stable over time and over time intervals. (ii) confirm that the noise is I(0) and small.</a:t>
            </a:r>
            <a:endParaRPr lang="en-US" dirty="0"/>
          </a:p>
        </p:txBody>
      </p:sp>
    </p:spTree>
    <p:extLst>
      <p:ext uri="{BB962C8B-B14F-4D97-AF65-F5344CB8AC3E}">
        <p14:creationId xmlns:p14="http://schemas.microsoft.com/office/powerpoint/2010/main" val="1479362326"/>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Quantifying the robustness</a:t>
            </a:r>
            <a:endParaRPr lang="en-US" dirty="0"/>
          </a:p>
        </p:txBody>
      </p:sp>
      <p:sp>
        <p:nvSpPr>
          <p:cNvPr id="3" name="Content Placeholder 2"/>
          <p:cNvSpPr>
            <a:spLocks noGrp="1"/>
          </p:cNvSpPr>
          <p:nvPr>
            <p:ph idx="1"/>
          </p:nvPr>
        </p:nvSpPr>
        <p:spPr/>
        <p:txBody>
          <a:bodyPr>
            <a:normAutofit lnSpcReduction="10000"/>
          </a:bodyPr>
          <a:lstStyle/>
          <a:p>
            <a:r>
              <a:rPr lang="en-US" dirty="0" smtClean="0"/>
              <a:t>In much of science, we’d ask the question is this set of objects more inter-related (e.g. co-integrated) than a random one. That would give us a p-value. We could do that, but to me that’s academic.</a:t>
            </a:r>
          </a:p>
          <a:p>
            <a:r>
              <a:rPr lang="en-US" dirty="0" smtClean="0"/>
              <a:t>For our purposes, we want to see whether we could trade with the strategy, steadily earn money using historical data and find a confidence interval for our earnings.</a:t>
            </a:r>
            <a:endParaRPr lang="en-US" dirty="0"/>
          </a:p>
        </p:txBody>
      </p:sp>
    </p:spTree>
    <p:extLst>
      <p:ext uri="{BB962C8B-B14F-4D97-AF65-F5344CB8AC3E}">
        <p14:creationId xmlns:p14="http://schemas.microsoft.com/office/powerpoint/2010/main" val="249171855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Confidence Interval</a:t>
            </a:r>
            <a:endParaRPr lang="en-US" dirty="0"/>
          </a:p>
        </p:txBody>
      </p:sp>
      <p:sp>
        <p:nvSpPr>
          <p:cNvPr id="3" name="Content Placeholder 2"/>
          <p:cNvSpPr>
            <a:spLocks noGrp="1"/>
          </p:cNvSpPr>
          <p:nvPr>
            <p:ph idx="1"/>
          </p:nvPr>
        </p:nvSpPr>
        <p:spPr/>
        <p:txBody>
          <a:bodyPr/>
          <a:lstStyle/>
          <a:p>
            <a:r>
              <a:rPr lang="en-US" dirty="0" smtClean="0"/>
              <a:t>Make predictions using whichever modeling approach we choose for some time period P1, for a disjoint time period P2, then P3, …. Pk.</a:t>
            </a:r>
          </a:p>
          <a:p>
            <a:r>
              <a:rPr lang="en-US" dirty="0" smtClean="0"/>
              <a:t>Look at the profit/loss for each of the k disjoint time periods. K should be 200 if possible.</a:t>
            </a:r>
          </a:p>
          <a:p>
            <a:r>
              <a:rPr lang="en-US" dirty="0" smtClean="0"/>
              <a:t>Sort and then find the 90% confidence interval.</a:t>
            </a:r>
            <a:endParaRPr lang="en-US" dirty="0"/>
          </a:p>
        </p:txBody>
      </p:sp>
    </p:spTree>
    <p:extLst>
      <p:ext uri="{BB962C8B-B14F-4D97-AF65-F5344CB8AC3E}">
        <p14:creationId xmlns:p14="http://schemas.microsoft.com/office/powerpoint/2010/main" val="4042582601"/>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Adaptive Random Forests</a:t>
            </a:r>
            <a:endParaRPr lang="en-US" dirty="0"/>
          </a:p>
        </p:txBody>
      </p:sp>
      <p:sp>
        <p:nvSpPr>
          <p:cNvPr id="3" name="Content Placeholder 2"/>
          <p:cNvSpPr>
            <a:spLocks noGrp="1"/>
          </p:cNvSpPr>
          <p:nvPr>
            <p:ph idx="1"/>
          </p:nvPr>
        </p:nvSpPr>
        <p:spPr/>
        <p:txBody>
          <a:bodyPr/>
          <a:lstStyle/>
          <a:p>
            <a:r>
              <a:rPr lang="en-US" dirty="0" smtClean="0"/>
              <a:t>Random forests produces a set of decision trees. They offer a non-linear prediction mechanism. </a:t>
            </a:r>
          </a:p>
          <a:p>
            <a:r>
              <a:rPr lang="en-US" dirty="0" smtClean="0"/>
              <a:t>They can be made adaptive.</a:t>
            </a:r>
          </a:p>
          <a:p>
            <a:r>
              <a:rPr lang="en-US" dirty="0" smtClean="0"/>
              <a:t>They would mostly be used to predict the movement of a particular stock, so would require substantial </a:t>
            </a:r>
            <a:r>
              <a:rPr lang="en-US" dirty="0" err="1" smtClean="0"/>
              <a:t>backtesting</a:t>
            </a:r>
            <a:r>
              <a:rPr lang="en-US" dirty="0" smtClean="0"/>
              <a:t> and would have to be hedged. Not sure how yet.</a:t>
            </a:r>
            <a:endParaRPr lang="en-US" dirty="0"/>
          </a:p>
        </p:txBody>
      </p:sp>
    </p:spTree>
    <p:extLst>
      <p:ext uri="{BB962C8B-B14F-4D97-AF65-F5344CB8AC3E}">
        <p14:creationId xmlns:p14="http://schemas.microsoft.com/office/powerpoint/2010/main" val="307201453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Preliminaries II</a:t>
            </a:r>
            <a:endParaRPr lang="en-US" dirty="0"/>
          </a:p>
        </p:txBody>
      </p:sp>
      <p:sp>
        <p:nvSpPr>
          <p:cNvPr id="3" name="Content Placeholder 2"/>
          <p:cNvSpPr>
            <a:spLocks noGrp="1"/>
          </p:cNvSpPr>
          <p:nvPr>
            <p:ph idx="1"/>
          </p:nvPr>
        </p:nvSpPr>
        <p:spPr/>
        <p:txBody>
          <a:bodyPr/>
          <a:lstStyle/>
          <a:p>
            <a:r>
              <a:rPr lang="en-US" dirty="0" smtClean="0"/>
              <a:t>If the drunk has a dog that he keeps on a leash, then the two of them will be close together even though one can’t predict the location of either. Their relationship is I(0)</a:t>
            </a:r>
          </a:p>
          <a:p>
            <a:r>
              <a:rPr lang="en-US" dirty="0" smtClean="0"/>
              <a:t>Returns are also I(0)</a:t>
            </a:r>
          </a:p>
        </p:txBody>
      </p:sp>
    </p:spTree>
    <p:extLst>
      <p:ext uri="{BB962C8B-B14F-4D97-AF65-F5344CB8AC3E}">
        <p14:creationId xmlns:p14="http://schemas.microsoft.com/office/powerpoint/2010/main" val="270604983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Preliminaries III</a:t>
            </a:r>
            <a:endParaRPr lang="en-US" dirty="0"/>
          </a:p>
        </p:txBody>
      </p:sp>
      <p:sp>
        <p:nvSpPr>
          <p:cNvPr id="3" name="Content Placeholder 2"/>
          <p:cNvSpPr>
            <a:spLocks noGrp="1"/>
          </p:cNvSpPr>
          <p:nvPr>
            <p:ph idx="1"/>
          </p:nvPr>
        </p:nvSpPr>
        <p:spPr/>
        <p:txBody>
          <a:bodyPr>
            <a:normAutofit lnSpcReduction="10000"/>
          </a:bodyPr>
          <a:lstStyle/>
          <a:p>
            <a:r>
              <a:rPr lang="en-US" dirty="0" smtClean="0"/>
              <a:t>We are interested in predicting the future, but not every prediction is useful. </a:t>
            </a:r>
          </a:p>
          <a:p>
            <a:r>
              <a:rPr lang="en-US" dirty="0" smtClean="0"/>
              <a:t>If we know the drunk is a position p, then in the next time point, he’ll be near p. That’s useful if we want to arrest him.</a:t>
            </a:r>
          </a:p>
          <a:p>
            <a:r>
              <a:rPr lang="en-US" dirty="0" smtClean="0"/>
              <a:t>However if we know a price is at p, then in the next time point it will be near p, but we don’t make money from that. We make money if we know it will go up or down.</a:t>
            </a:r>
          </a:p>
        </p:txBody>
      </p:sp>
    </p:spTree>
    <p:extLst>
      <p:ext uri="{BB962C8B-B14F-4D97-AF65-F5344CB8AC3E}">
        <p14:creationId xmlns:p14="http://schemas.microsoft.com/office/powerpoint/2010/main" val="325862346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Preliminaries IV</a:t>
            </a:r>
            <a:endParaRPr lang="en-US" dirty="0"/>
          </a:p>
        </p:txBody>
      </p:sp>
      <p:sp>
        <p:nvSpPr>
          <p:cNvPr id="3" name="Content Placeholder 2"/>
          <p:cNvSpPr>
            <a:spLocks noGrp="1"/>
          </p:cNvSpPr>
          <p:nvPr>
            <p:ph idx="1"/>
          </p:nvPr>
        </p:nvSpPr>
        <p:spPr/>
        <p:txBody>
          <a:bodyPr>
            <a:normAutofit lnSpcReduction="10000"/>
          </a:bodyPr>
          <a:lstStyle/>
          <a:p>
            <a:r>
              <a:rPr lang="en-US" dirty="0" smtClean="0"/>
              <a:t>Now consider the drunk and the dog. Their relationships is very close to constant, so</a:t>
            </a:r>
            <a:br>
              <a:rPr lang="en-US" dirty="0" smtClean="0"/>
            </a:br>
            <a:r>
              <a:rPr lang="en-US" dirty="0" smtClean="0"/>
              <a:t> 0 = drunk(time t) - dog(time t) + error</a:t>
            </a:r>
          </a:p>
          <a:p>
            <a:r>
              <a:rPr lang="en-US" dirty="0" smtClean="0"/>
              <a:t>If these are two stock prices, then all profit or loss is in the error term even though they are an I(0) process when put together. </a:t>
            </a:r>
            <a:r>
              <a:rPr lang="en-US" dirty="0" err="1" smtClean="0"/>
              <a:t>Ankush</a:t>
            </a:r>
            <a:r>
              <a:rPr lang="en-US" dirty="0" smtClean="0"/>
              <a:t> made this point in an email this week.</a:t>
            </a:r>
          </a:p>
          <a:p>
            <a:r>
              <a:rPr lang="en-US" dirty="0" smtClean="0"/>
              <a:t>But if the error  term is white noise, that is by nature unpredictable. </a:t>
            </a:r>
          </a:p>
        </p:txBody>
      </p:sp>
    </p:spTree>
    <p:extLst>
      <p:ext uri="{BB962C8B-B14F-4D97-AF65-F5344CB8AC3E}">
        <p14:creationId xmlns:p14="http://schemas.microsoft.com/office/powerpoint/2010/main" val="86780234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Preliminaries V</a:t>
            </a:r>
            <a:endParaRPr lang="en-US" dirty="0"/>
          </a:p>
        </p:txBody>
      </p:sp>
      <p:sp>
        <p:nvSpPr>
          <p:cNvPr id="3" name="Content Placeholder 2"/>
          <p:cNvSpPr>
            <a:spLocks noGrp="1"/>
          </p:cNvSpPr>
          <p:nvPr>
            <p:ph idx="1"/>
          </p:nvPr>
        </p:nvSpPr>
        <p:spPr/>
        <p:txBody>
          <a:bodyPr>
            <a:normAutofit/>
          </a:bodyPr>
          <a:lstStyle/>
          <a:p>
            <a:r>
              <a:rPr lang="en-US" dirty="0" smtClean="0"/>
              <a:t>Contrast this with a relationship in which you know the returns of two stocks are correlated. 0 = return(stock1) – return(stock2) + epsilon</a:t>
            </a:r>
          </a:p>
          <a:p>
            <a:r>
              <a:rPr lang="en-US" dirty="0" smtClean="0"/>
              <a:t>As long as epsilon is small, if these diverge, one can trade based on temporary dislocations of returns. </a:t>
            </a:r>
          </a:p>
        </p:txBody>
      </p:sp>
    </p:spTree>
    <p:extLst>
      <p:ext uri="{BB962C8B-B14F-4D97-AF65-F5344CB8AC3E}">
        <p14:creationId xmlns:p14="http://schemas.microsoft.com/office/powerpoint/2010/main" val="162399203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Stationarity</a:t>
            </a:r>
            <a:endParaRPr lang="en-US" dirty="0"/>
          </a:p>
        </p:txBody>
      </p:sp>
      <p:sp>
        <p:nvSpPr>
          <p:cNvPr id="3" name="Content Placeholder 2"/>
          <p:cNvSpPr>
            <a:spLocks noGrp="1"/>
          </p:cNvSpPr>
          <p:nvPr>
            <p:ph idx="1"/>
          </p:nvPr>
        </p:nvSpPr>
        <p:spPr/>
        <p:txBody>
          <a:bodyPr>
            <a:normAutofit fontScale="92500"/>
          </a:bodyPr>
          <a:lstStyle/>
          <a:p>
            <a:r>
              <a:rPr lang="en-US" dirty="0" smtClean="0"/>
              <a:t>Many definitions, but key for us is that the process stays around the mean (normalized to 0) with constant standard deviation and higher moments. </a:t>
            </a:r>
          </a:p>
          <a:p>
            <a:r>
              <a:rPr lang="en-US" dirty="0" smtClean="0"/>
              <a:t>Clearly the drunk isn’t stationary. Trends aren’t stationary. </a:t>
            </a:r>
          </a:p>
          <a:p>
            <a:r>
              <a:rPr lang="en-US" dirty="0" smtClean="0"/>
              <a:t>Why do we care? Because we don’t believe we can’t predict trends or where a drunk goes but regression towards the mean is actionable.</a:t>
            </a:r>
            <a:endParaRPr lang="en-US" dirty="0"/>
          </a:p>
        </p:txBody>
      </p:sp>
    </p:spTree>
    <p:extLst>
      <p:ext uri="{BB962C8B-B14F-4D97-AF65-F5344CB8AC3E}">
        <p14:creationId xmlns:p14="http://schemas.microsoft.com/office/powerpoint/2010/main" val="198963142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Backing Up</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Please see the notes from</a:t>
            </a:r>
            <a:br>
              <a:rPr lang="en-US" dirty="0" smtClean="0"/>
            </a:br>
            <a:r>
              <a:rPr lang="en-US" dirty="0">
                <a:hlinkClick r:id="rId2"/>
              </a:rPr>
              <a:t>http://www.bauer.uh.edu/rsusmel/phd/ec2-3.</a:t>
            </a:r>
            <a:r>
              <a:rPr lang="en-US" dirty="0" smtClean="0">
                <a:hlinkClick r:id="rId2"/>
              </a:rPr>
              <a:t>pdf</a:t>
            </a:r>
            <a:endParaRPr lang="en-US" dirty="0" smtClean="0"/>
          </a:p>
          <a:p>
            <a:r>
              <a:rPr lang="en-US" dirty="0"/>
              <a:t>first order stationary if the </a:t>
            </a:r>
            <a:r>
              <a:rPr lang="en-US" dirty="0" err="1"/>
              <a:t>prob</a:t>
            </a:r>
            <a:r>
              <a:rPr lang="en-US" dirty="0"/>
              <a:t> distribution at time t is </a:t>
            </a:r>
            <a:r>
              <a:rPr lang="en-US" dirty="0" smtClean="0"/>
              <a:t>like that </a:t>
            </a:r>
            <a:r>
              <a:rPr lang="en-US" dirty="0"/>
              <a:t>at any other time.</a:t>
            </a:r>
          </a:p>
          <a:p>
            <a:endParaRPr lang="en-US" dirty="0"/>
          </a:p>
          <a:p>
            <a:r>
              <a:rPr lang="en-US" dirty="0"/>
              <a:t>Second order stationary if the joint </a:t>
            </a:r>
            <a:r>
              <a:rPr lang="en-US" dirty="0" err="1"/>
              <a:t>prob</a:t>
            </a:r>
            <a:r>
              <a:rPr lang="en-US" dirty="0"/>
              <a:t> distribution at time t1 and </a:t>
            </a:r>
            <a:r>
              <a:rPr lang="en-US" dirty="0" smtClean="0"/>
              <a:t>t2 is </a:t>
            </a:r>
            <a:r>
              <a:rPr lang="en-US" dirty="0"/>
              <a:t>like that at any offset t1 + k, t2 + k</a:t>
            </a:r>
          </a:p>
          <a:p>
            <a:endParaRPr lang="en-US" dirty="0"/>
          </a:p>
          <a:p>
            <a:r>
              <a:rPr lang="en-US" dirty="0"/>
              <a:t>n-order stationary if the joint </a:t>
            </a:r>
            <a:r>
              <a:rPr lang="en-US" dirty="0" err="1"/>
              <a:t>prob</a:t>
            </a:r>
            <a:r>
              <a:rPr lang="en-US" dirty="0"/>
              <a:t> distribution at t1, ... </a:t>
            </a:r>
            <a:r>
              <a:rPr lang="en-US" dirty="0" err="1" smtClean="0"/>
              <a:t>tnis</a:t>
            </a:r>
            <a:r>
              <a:rPr lang="en-US" dirty="0" smtClean="0"/>
              <a:t> </a:t>
            </a:r>
            <a:r>
              <a:rPr lang="en-US" dirty="0"/>
              <a:t>like that at any offset t1 + k, t2 + k, ..., </a:t>
            </a:r>
            <a:r>
              <a:rPr lang="en-US" dirty="0" err="1"/>
              <a:t>tn</a:t>
            </a:r>
            <a:r>
              <a:rPr lang="en-US" dirty="0"/>
              <a:t> + </a:t>
            </a:r>
            <a:r>
              <a:rPr lang="en-US" dirty="0" smtClean="0"/>
              <a:t>Process </a:t>
            </a:r>
            <a:r>
              <a:rPr lang="en-US" dirty="0"/>
              <a:t>is strongly stationary if this is true for all n.</a:t>
            </a:r>
          </a:p>
        </p:txBody>
      </p:sp>
    </p:spTree>
    <p:extLst>
      <p:ext uri="{BB962C8B-B14F-4D97-AF65-F5344CB8AC3E}">
        <p14:creationId xmlns:p14="http://schemas.microsoft.com/office/powerpoint/2010/main" val="248957798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2626</TotalTime>
  <Words>2191</Words>
  <Application>Microsoft Macintosh PowerPoint</Application>
  <PresentationFormat>On-screen Show (4:3)</PresentationFormat>
  <Paragraphs>146</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Presentation for Sandeep and Friends</vt:lpstr>
      <vt:lpstr>Outline (from Sandeep’s list)</vt:lpstr>
      <vt:lpstr>Preliminaries</vt:lpstr>
      <vt:lpstr>Preliminaries II</vt:lpstr>
      <vt:lpstr>Preliminaries III</vt:lpstr>
      <vt:lpstr>Preliminaries IV</vt:lpstr>
      <vt:lpstr>Preliminaries V</vt:lpstr>
      <vt:lpstr>Stationarity</vt:lpstr>
      <vt:lpstr>Backing Up</vt:lpstr>
      <vt:lpstr>Tests for Stationarity</vt:lpstr>
      <vt:lpstr>Stationarity and Control Theory</vt:lpstr>
      <vt:lpstr>Auto-regressive processes</vt:lpstr>
      <vt:lpstr>Auto-regressive continued</vt:lpstr>
      <vt:lpstr>Auto-regressive continued</vt:lpstr>
      <vt:lpstr>Change the example</vt:lpstr>
      <vt:lpstr>Lesson from this stuff</vt:lpstr>
      <vt:lpstr>Recap</vt:lpstr>
      <vt:lpstr>Stationarity and Auto-correlation</vt:lpstr>
      <vt:lpstr>Stability and roots</vt:lpstr>
      <vt:lpstr>Co-integration</vt:lpstr>
      <vt:lpstr>Extended example of cointegration</vt:lpstr>
      <vt:lpstr>Nobel Prize Method for cointegration</vt:lpstr>
      <vt:lpstr>Improvements to Engle-Granger</vt:lpstr>
      <vt:lpstr>Johansen Method Preliminaries</vt:lpstr>
      <vt:lpstr>Johansen continued</vt:lpstr>
      <vt:lpstr>Rank of Matrices and Cointegration</vt:lpstr>
      <vt:lpstr>Number of cointegrating vectors</vt:lpstr>
      <vt:lpstr>Examples</vt:lpstr>
      <vt:lpstr>Johansen Estimate of Regression</vt:lpstr>
      <vt:lpstr>Alternatives to Cointegration</vt:lpstr>
      <vt:lpstr>Stochastic Gradient Descent</vt:lpstr>
      <vt:lpstr>Stochastic Gradient Descent Virtues</vt:lpstr>
      <vt:lpstr>Testing Robustness of Models</vt:lpstr>
      <vt:lpstr>Quantifying the robustness</vt:lpstr>
      <vt:lpstr>Confidence Interval</vt:lpstr>
      <vt:lpstr>Adaptive Random Forests</vt:lpstr>
    </vt:vector>
  </TitlesOfParts>
  <Company>New York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for Sandeep and Friends</dc:title>
  <dc:creator>Dennis Shasha</dc:creator>
  <cp:lastModifiedBy>Dennis Shasha</cp:lastModifiedBy>
  <cp:revision>43</cp:revision>
  <dcterms:created xsi:type="dcterms:W3CDTF">2014-11-25T20:04:10Z</dcterms:created>
  <dcterms:modified xsi:type="dcterms:W3CDTF">2014-11-28T00:53:13Z</dcterms:modified>
</cp:coreProperties>
</file>