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11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3B35B2-8DC8-4E45-8099-B4CC21CE0AC3}" type="datetimeFigureOut">
              <a:rPr lang="en-US" smtClean="0"/>
              <a:t>06/07/19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F2CBCB-CB64-8D47-882F-6884BF36C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689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2973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8F7F-CEAA-3E42-AC2F-5CB03C659869}" type="datetimeFigureOut">
              <a:rPr lang="en-US" smtClean="0"/>
              <a:t>06/07/19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6913F-1595-0647-BEA8-268F83876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403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8F7F-CEAA-3E42-AC2F-5CB03C659869}" type="datetimeFigureOut">
              <a:rPr lang="en-US" smtClean="0"/>
              <a:t>06/07/19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6913F-1595-0647-BEA8-268F83876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790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8F7F-CEAA-3E42-AC2F-5CB03C659869}" type="datetimeFigureOut">
              <a:rPr lang="en-US" smtClean="0"/>
              <a:t>06/07/19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6913F-1595-0647-BEA8-268F83876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760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8F7F-CEAA-3E42-AC2F-5CB03C659869}" type="datetimeFigureOut">
              <a:rPr lang="en-US" smtClean="0"/>
              <a:t>06/07/19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6913F-1595-0647-BEA8-268F83876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278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8F7F-CEAA-3E42-AC2F-5CB03C659869}" type="datetimeFigureOut">
              <a:rPr lang="en-US" smtClean="0"/>
              <a:t>06/07/19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6913F-1595-0647-BEA8-268F83876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447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8F7F-CEAA-3E42-AC2F-5CB03C659869}" type="datetimeFigureOut">
              <a:rPr lang="en-US" smtClean="0"/>
              <a:t>06/07/19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6913F-1595-0647-BEA8-268F83876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334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8F7F-CEAA-3E42-AC2F-5CB03C659869}" type="datetimeFigureOut">
              <a:rPr lang="en-US" smtClean="0"/>
              <a:t>06/07/19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6913F-1595-0647-BEA8-268F83876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035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8F7F-CEAA-3E42-AC2F-5CB03C659869}" type="datetimeFigureOut">
              <a:rPr lang="en-US" smtClean="0"/>
              <a:t>06/07/19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6913F-1595-0647-BEA8-268F83876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030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8F7F-CEAA-3E42-AC2F-5CB03C659869}" type="datetimeFigureOut">
              <a:rPr lang="en-US" smtClean="0"/>
              <a:t>06/07/19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6913F-1595-0647-BEA8-268F83876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046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8F7F-CEAA-3E42-AC2F-5CB03C659869}" type="datetimeFigureOut">
              <a:rPr lang="en-US" smtClean="0"/>
              <a:t>06/07/19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6913F-1595-0647-BEA8-268F83876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617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8F7F-CEAA-3E42-AC2F-5CB03C659869}" type="datetimeFigureOut">
              <a:rPr lang="en-US" smtClean="0"/>
              <a:t>06/07/19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6913F-1595-0647-BEA8-268F83876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041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38F7F-CEAA-3E42-AC2F-5CB03C659869}" type="datetimeFigureOut">
              <a:rPr lang="en-US" smtClean="0"/>
              <a:t>06/07/19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6913F-1595-0647-BEA8-268F83876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5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Reliable Machine Learning through Refusals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Dennis Shasha</a:t>
            </a:r>
          </a:p>
          <a:p>
            <a:r>
              <a:rPr lang="en-US" dirty="0" smtClean="0"/>
              <a:t>New York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67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303300" y="548767"/>
            <a:ext cx="8520600" cy="852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 smtClean="0"/>
              <a:t>Meta-Algorithm for Machine Learning</a:t>
            </a:r>
            <a:endParaRPr lang="en" dirty="0"/>
          </a:p>
        </p:txBody>
      </p:sp>
      <p:sp>
        <p:nvSpPr>
          <p:cNvPr id="5" name="Shape 87"/>
          <p:cNvSpPr txBox="1">
            <a:spLocks/>
          </p:cNvSpPr>
          <p:nvPr/>
        </p:nvSpPr>
        <p:spPr>
          <a:xfrm>
            <a:off x="444499" y="1825021"/>
            <a:ext cx="8053500" cy="4003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Lato"/>
              <a:buNone/>
              <a:defRPr sz="18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457200" indent="-355600">
              <a:buFont typeface="Courier New" panose="02070309020205020404" pitchFamily="49" charset="0"/>
              <a:buChar char="o"/>
            </a:pPr>
            <a:r>
              <a:rPr lang="en" sz="2400" dirty="0"/>
              <a:t>Making a bad decision can be costly </a:t>
            </a:r>
          </a:p>
          <a:p>
            <a:pPr marL="914400" lvl="1" indent="-355600">
              <a:lnSpc>
                <a:spcPct val="150000"/>
              </a:lnSpc>
              <a:buSzPct val="100000"/>
              <a:buFont typeface="Courier New" panose="02070309020205020404" pitchFamily="49" charset="0"/>
              <a:buChar char="o"/>
            </a:pPr>
            <a:r>
              <a:rPr lang="en" sz="2400" dirty="0"/>
              <a:t>e.g. a</a:t>
            </a:r>
            <a:r>
              <a:rPr lang="en-US" sz="2400" dirty="0"/>
              <a:t>n unnecessary </a:t>
            </a:r>
            <a:r>
              <a:rPr lang="en" sz="2400" dirty="0"/>
              <a:t> medical operation,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" sz="2400" dirty="0"/>
              <a:t>a </a:t>
            </a:r>
            <a:r>
              <a:rPr lang="en-US" sz="2400" dirty="0"/>
              <a:t>bad trade </a:t>
            </a:r>
            <a:r>
              <a:rPr lang="en" sz="2400" dirty="0"/>
              <a:t>in finance. </a:t>
            </a:r>
          </a:p>
          <a:p>
            <a:pPr marL="457200" indent="-355600"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" sz="2400" dirty="0"/>
              <a:t>Our framework take</a:t>
            </a:r>
            <a:r>
              <a:rPr lang="en-US" sz="2400" dirty="0"/>
              <a:t>s</a:t>
            </a:r>
            <a:r>
              <a:rPr lang="en" sz="2400" dirty="0"/>
              <a:t> any machine learning algorithm and reduce</a:t>
            </a:r>
            <a:r>
              <a:rPr lang="en-US" sz="2400" dirty="0"/>
              <a:t>s</a:t>
            </a:r>
            <a:r>
              <a:rPr lang="en" sz="2400" dirty="0"/>
              <a:t> its error rate to any </a:t>
            </a:r>
            <a:r>
              <a:rPr lang="en-US" sz="2400" dirty="0"/>
              <a:t>target </a:t>
            </a:r>
            <a:r>
              <a:rPr lang="en" sz="2400" dirty="0"/>
              <a:t>value by </a:t>
            </a:r>
            <a:r>
              <a:rPr lang="en-US" sz="2400" dirty="0" smtClean="0"/>
              <a:t>refusing sometimes</a:t>
            </a:r>
            <a:endParaRPr lang="en" sz="2400" dirty="0"/>
          </a:p>
          <a:p>
            <a:pPr marL="457200" indent="-355600">
              <a:buFont typeface="Courier New" panose="02070309020205020404" pitchFamily="49" charset="0"/>
              <a:buChar char="o"/>
            </a:pPr>
            <a:r>
              <a:rPr lang="en-US" sz="2400" dirty="0" smtClean="0"/>
              <a:t>Analogous to refusing to accept advice if you don’t trust advisor.</a:t>
            </a:r>
          </a:p>
          <a:p>
            <a:pPr marL="457200" indent="-355600">
              <a:buFont typeface="Courier New" panose="02070309020205020404" pitchFamily="49" charset="0"/>
              <a:buChar char="o"/>
            </a:pPr>
            <a:r>
              <a:rPr lang="en-US" sz="2400" dirty="0" smtClean="0"/>
              <a:t>With Anil Mustafa, </a:t>
            </a:r>
            <a:r>
              <a:rPr lang="en-US" sz="2400" dirty="0" err="1" smtClean="0"/>
              <a:t>Elza</a:t>
            </a:r>
            <a:r>
              <a:rPr lang="en-US" sz="2400" dirty="0" smtClean="0"/>
              <a:t> </a:t>
            </a:r>
            <a:r>
              <a:rPr lang="en-US" sz="2400" dirty="0" err="1" smtClean="0"/>
              <a:t>Erkip</a:t>
            </a:r>
            <a:r>
              <a:rPr lang="en-US" sz="2400" dirty="0" smtClean="0"/>
              <a:t>, and David Ramirez</a:t>
            </a:r>
            <a:endParaRPr lang="en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2</a:t>
            </a:fld>
            <a:r>
              <a:rPr lang="en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1898731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366" t="6315" r="11264" b="1637"/>
          <a:stretch/>
        </p:blipFill>
        <p:spPr>
          <a:xfrm>
            <a:off x="3785383" y="3639141"/>
            <a:ext cx="4527429" cy="287493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-1" r="15601"/>
          <a:stretch/>
        </p:blipFill>
        <p:spPr>
          <a:xfrm>
            <a:off x="5373239" y="548768"/>
            <a:ext cx="3017169" cy="2874937"/>
          </a:xfrm>
          <a:prstGeom prst="rect">
            <a:avLst/>
          </a:prstGeom>
        </p:spPr>
      </p:pic>
      <p:sp>
        <p:nvSpPr>
          <p:cNvPr id="12" name="Shape 165"/>
          <p:cNvSpPr txBox="1">
            <a:spLocks noGrp="1"/>
          </p:cNvSpPr>
          <p:nvPr>
            <p:ph type="title"/>
          </p:nvPr>
        </p:nvSpPr>
        <p:spPr>
          <a:xfrm>
            <a:off x="303300" y="548767"/>
            <a:ext cx="8520600" cy="852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Overview of Results</a:t>
            </a:r>
          </a:p>
        </p:txBody>
      </p:sp>
      <p:sp>
        <p:nvSpPr>
          <p:cNvPr id="7" name="Shape 87"/>
          <p:cNvSpPr txBox="1">
            <a:spLocks/>
          </p:cNvSpPr>
          <p:nvPr/>
        </p:nvSpPr>
        <p:spPr>
          <a:xfrm>
            <a:off x="303301" y="1789468"/>
            <a:ext cx="3404487" cy="4003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Lato"/>
              <a:buNone/>
              <a:defRPr sz="18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101600"/>
            <a:r>
              <a:rPr lang="en" sz="2000" dirty="0"/>
              <a:t>Can cut the error rate</a:t>
            </a:r>
          </a:p>
          <a:p>
            <a:pPr marL="457200" indent="-355600">
              <a:buFont typeface="Courier New" panose="02070309020205020404" pitchFamily="49" charset="0"/>
              <a:buChar char="o"/>
            </a:pPr>
            <a:r>
              <a:rPr lang="en-US" sz="2000" dirty="0"/>
              <a:t>i</a:t>
            </a:r>
            <a:r>
              <a:rPr lang="en" sz="2000" dirty="0"/>
              <a:t>n half by refusing 6 -32% of the time.</a:t>
            </a:r>
          </a:p>
          <a:p>
            <a:pPr marL="457200" indent="-355600">
              <a:buFont typeface="Courier New" panose="02070309020205020404" pitchFamily="49" charset="0"/>
              <a:buChar char="o"/>
            </a:pPr>
            <a:r>
              <a:rPr lang="en-US" sz="2000" dirty="0"/>
              <a:t>to a q</a:t>
            </a:r>
            <a:r>
              <a:rPr lang="en" sz="2000" dirty="0"/>
              <a:t>uarter by refusing 12-57% of the time.</a:t>
            </a:r>
            <a:endParaRPr lang="en" sz="2000" dirty="0">
              <a:solidFill>
                <a:srgbClr val="FF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l="85436" t="24646" r="-605" b="25195"/>
          <a:stretch/>
        </p:blipFill>
        <p:spPr>
          <a:xfrm>
            <a:off x="8312812" y="2336734"/>
            <a:ext cx="831189" cy="2210396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3</a:t>
            </a:fld>
            <a:r>
              <a:rPr lang="en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3036341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303300" y="548767"/>
            <a:ext cx="8520600" cy="852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 smtClean="0"/>
              <a:t>Guarantees</a:t>
            </a:r>
            <a:endParaRPr lang="en" dirty="0"/>
          </a:p>
        </p:txBody>
      </p:sp>
      <p:sp>
        <p:nvSpPr>
          <p:cNvPr id="5" name="Shape 87"/>
          <p:cNvSpPr txBox="1">
            <a:spLocks/>
          </p:cNvSpPr>
          <p:nvPr/>
        </p:nvSpPr>
        <p:spPr>
          <a:xfrm>
            <a:off x="444499" y="1825021"/>
            <a:ext cx="8053500" cy="4003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Lato"/>
              <a:buNone/>
              <a:defRPr sz="18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457200" indent="-355600">
              <a:buFont typeface="Courier New" panose="02070309020205020404" pitchFamily="49" charset="0"/>
              <a:buChar char="o"/>
            </a:pPr>
            <a:r>
              <a:rPr lang="en-US" sz="2400" dirty="0" smtClean="0"/>
              <a:t>If the base predictor </a:t>
            </a:r>
            <a:r>
              <a:rPr lang="en-US" sz="2400" dirty="0" smtClean="0"/>
              <a:t>meets the error bound, then refuse at most constant number of times.</a:t>
            </a:r>
          </a:p>
          <a:p>
            <a:pPr marL="457200" indent="-355600">
              <a:buFont typeface="Courier New" panose="02070309020205020404" pitchFamily="49" charset="0"/>
              <a:buChar char="o"/>
            </a:pPr>
            <a:r>
              <a:rPr lang="en-US" sz="2400" dirty="0" smtClean="0"/>
              <a:t>When </a:t>
            </a:r>
            <a:r>
              <a:rPr lang="en-US" sz="2400" dirty="0" err="1" smtClean="0"/>
              <a:t>i.i.d</a:t>
            </a:r>
            <a:r>
              <a:rPr lang="en-US" sz="2400" dirty="0" smtClean="0"/>
              <a:t>. can do better.</a:t>
            </a:r>
          </a:p>
          <a:p>
            <a:pPr marL="457200" indent="-355600">
              <a:buFont typeface="Courier New" panose="02070309020205020404" pitchFamily="49" charset="0"/>
              <a:buChar char="o"/>
            </a:pPr>
            <a:r>
              <a:rPr lang="en-US" sz="2400" dirty="0" smtClean="0"/>
              <a:t>Algorithm is online, so applies to time series.</a:t>
            </a:r>
          </a:p>
          <a:p>
            <a:pPr marL="457200" indent="-355600">
              <a:buFont typeface="Courier New" panose="02070309020205020404" pitchFamily="49" charset="0"/>
              <a:buChar char="o"/>
            </a:pPr>
            <a:r>
              <a:rPr lang="en-US" sz="2400" dirty="0" smtClean="0"/>
              <a:t>But</a:t>
            </a:r>
            <a:r>
              <a:rPr lang="mr-IN" sz="2400" dirty="0" smtClean="0"/>
              <a:t>…</a:t>
            </a:r>
            <a:r>
              <a:rPr lang="en-US" sz="2400" dirty="0" smtClean="0"/>
              <a:t> we </a:t>
            </a:r>
            <a:r>
              <a:rPr lang="en-US" sz="2400" dirty="0" err="1" smtClean="0"/>
              <a:t>ain’t</a:t>
            </a:r>
            <a:r>
              <a:rPr lang="en-US" sz="2400" dirty="0" smtClean="0"/>
              <a:t> rich yet</a:t>
            </a:r>
            <a:r>
              <a:rPr lang="en-US" sz="2400" dirty="0" smtClean="0">
                <a:sym typeface="Wingdings"/>
              </a:rPr>
              <a:t></a:t>
            </a:r>
            <a:endParaRPr lang="en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4</a:t>
            </a:fld>
            <a:r>
              <a:rPr lang="en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490193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303300" y="548767"/>
            <a:ext cx="8520600" cy="852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 smtClean="0"/>
              <a:t>Other Work: Nearest Neighbor Search in Time Series</a:t>
            </a:r>
            <a:endParaRPr lang="en" dirty="0"/>
          </a:p>
        </p:txBody>
      </p:sp>
      <p:sp>
        <p:nvSpPr>
          <p:cNvPr id="5" name="Shape 87"/>
          <p:cNvSpPr txBox="1">
            <a:spLocks/>
          </p:cNvSpPr>
          <p:nvPr/>
        </p:nvSpPr>
        <p:spPr>
          <a:xfrm>
            <a:off x="444499" y="1825021"/>
            <a:ext cx="8053500" cy="4003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Lato"/>
              <a:buNone/>
              <a:defRPr sz="18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457200" indent="-355600">
              <a:buFont typeface="Courier New" panose="02070309020205020404" pitchFamily="49" charset="0"/>
              <a:buChar char="o"/>
            </a:pPr>
            <a:r>
              <a:rPr lang="en-US" sz="2400" dirty="0" smtClean="0"/>
              <a:t>Given a database of time series, and a query time series which may be short or long, find nearest neighbor in the database.</a:t>
            </a:r>
          </a:p>
          <a:p>
            <a:pPr marL="457200" indent="-355600">
              <a:buFont typeface="Courier New" panose="02070309020205020404" pitchFamily="49" charset="0"/>
              <a:buChar char="o"/>
            </a:pPr>
            <a:r>
              <a:rPr lang="en-US" sz="2400" dirty="0" smtClean="0"/>
              <a:t>Study to show when </a:t>
            </a:r>
            <a:r>
              <a:rPr lang="en-US" sz="2400" dirty="0" err="1" smtClean="0"/>
              <a:t>iSAX</a:t>
            </a:r>
            <a:r>
              <a:rPr lang="en-US" sz="2400" dirty="0" smtClean="0"/>
              <a:t> works well and when a sketch approach </a:t>
            </a:r>
            <a:r>
              <a:rPr lang="en-US" sz="2400" smtClean="0"/>
              <a:t>works well.</a:t>
            </a:r>
            <a:endParaRPr lang="en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5</a:t>
            </a:fld>
            <a:r>
              <a:rPr lang="en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2997172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4695</TotalTime>
  <Words>160</Words>
  <Application>Microsoft Macintosh PowerPoint</Application>
  <PresentationFormat>On-screen Show (4:3)</PresentationFormat>
  <Paragraphs>25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More Reliable Machine Learning through Refusals</vt:lpstr>
      <vt:lpstr>Meta-Algorithm for Machine Learning</vt:lpstr>
      <vt:lpstr>Overview of Results</vt:lpstr>
      <vt:lpstr>Guarantees</vt:lpstr>
      <vt:lpstr>Other Work: Nearest Neighbor Search in Time Series</vt:lpstr>
    </vt:vector>
  </TitlesOfParts>
  <Company>New York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Learning, Comp Bio, Concurrency, Astronomy, Blockchain</dc:title>
  <dc:creator>Dennis Shasha</dc:creator>
  <cp:lastModifiedBy>Dennis Shasha</cp:lastModifiedBy>
  <cp:revision>12</cp:revision>
  <dcterms:created xsi:type="dcterms:W3CDTF">2018-11-07T09:50:33Z</dcterms:created>
  <dcterms:modified xsi:type="dcterms:W3CDTF">2019-07-06T11:04:14Z</dcterms:modified>
</cp:coreProperties>
</file>