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6" r:id="rId2"/>
    <p:sldId id="265" r:id="rId3"/>
    <p:sldId id="266" r:id="rId4"/>
    <p:sldId id="257" r:id="rId5"/>
    <p:sldId id="258" r:id="rId6"/>
    <p:sldId id="259" r:id="rId7"/>
    <p:sldId id="260" r:id="rId8"/>
    <p:sldId id="261" r:id="rId9"/>
    <p:sldId id="311" r:id="rId10"/>
    <p:sldId id="262" r:id="rId11"/>
    <p:sldId id="271" r:id="rId12"/>
    <p:sldId id="272" r:id="rId13"/>
    <p:sldId id="273" r:id="rId14"/>
    <p:sldId id="274" r:id="rId15"/>
    <p:sldId id="268" r:id="rId16"/>
    <p:sldId id="278" r:id="rId17"/>
    <p:sldId id="276" r:id="rId18"/>
    <p:sldId id="277" r:id="rId19"/>
    <p:sldId id="310"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9" r:id="rId34"/>
    <p:sldId id="300" r:id="rId35"/>
    <p:sldId id="301" r:id="rId36"/>
    <p:sldId id="303" r:id="rId37"/>
    <p:sldId id="305" r:id="rId38"/>
    <p:sldId id="307" r:id="rId39"/>
    <p:sldId id="304" r:id="rId40"/>
    <p:sldId id="306" r:id="rId41"/>
    <p:sldId id="308" r:id="rId42"/>
    <p:sldId id="312" r:id="rId43"/>
    <p:sldId id="30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3" d="100"/>
          <a:sy n="43" d="100"/>
        </p:scale>
        <p:origin x="-12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87E40D-12F1-E546-9C58-C59AE882DB77}" type="datetimeFigureOut">
              <a:rPr lang="en-US" smtClean="0"/>
              <a:t>5/14/15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C33BB7-3F69-DA48-949C-8424B684C35F}" type="slidenum">
              <a:rPr lang="en-US" smtClean="0"/>
              <a:t>‹#›</a:t>
            </a:fld>
            <a:endParaRPr lang="en-US"/>
          </a:p>
        </p:txBody>
      </p:sp>
    </p:spTree>
    <p:extLst>
      <p:ext uri="{BB962C8B-B14F-4D97-AF65-F5344CB8AC3E}">
        <p14:creationId xmlns:p14="http://schemas.microsoft.com/office/powerpoint/2010/main" val="23559262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A508B3-A2C6-D843-8A06-3D3B5FA0D4A2}" type="datetimeFigureOut">
              <a:rPr lang="en-US" smtClean="0"/>
              <a:t>5/14/15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977B3-048A-9F47-979D-A6EFD91EEA51}" type="slidenum">
              <a:rPr lang="en-US" smtClean="0"/>
              <a:t>‹#›</a:t>
            </a:fld>
            <a:endParaRPr lang="en-US"/>
          </a:p>
        </p:txBody>
      </p:sp>
    </p:spTree>
    <p:extLst>
      <p:ext uri="{BB962C8B-B14F-4D97-AF65-F5344CB8AC3E}">
        <p14:creationId xmlns:p14="http://schemas.microsoft.com/office/powerpoint/2010/main" val="10669356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http://</a:t>
            </a:r>
            <a:r>
              <a:rPr lang="en-US" sz="1200" dirty="0" err="1" smtClean="0"/>
              <a:t>en.wikipedia.org</a:t>
            </a:r>
            <a:r>
              <a:rPr lang="en-US" sz="1200" dirty="0" smtClean="0"/>
              <a:t>/wiki/</a:t>
            </a:r>
            <a:r>
              <a:rPr lang="en-US" sz="1200" dirty="0" err="1" smtClean="0"/>
              <a:t>Scientific_misconduct</a:t>
            </a:r>
            <a:endParaRPr lang="en-US" sz="120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http://</a:t>
            </a:r>
            <a:r>
              <a:rPr lang="en-US" sz="1200" dirty="0" err="1" smtClean="0"/>
              <a:t>ori.dhhs.gov</a:t>
            </a:r>
            <a:r>
              <a:rPr lang="en-US" sz="1200" dirty="0" smtClean="0"/>
              <a:t>/misconduct/cases/</a:t>
            </a:r>
          </a:p>
          <a:p>
            <a:endParaRPr lang="en-US" dirty="0"/>
          </a:p>
        </p:txBody>
      </p:sp>
      <p:sp>
        <p:nvSpPr>
          <p:cNvPr id="4" name="Slide Number Placeholder 3"/>
          <p:cNvSpPr>
            <a:spLocks noGrp="1"/>
          </p:cNvSpPr>
          <p:nvPr>
            <p:ph type="sldNum" sz="quarter" idx="10"/>
          </p:nvPr>
        </p:nvSpPr>
        <p:spPr/>
        <p:txBody>
          <a:bodyPr/>
          <a:lstStyle/>
          <a:p>
            <a:pPr>
              <a:defRPr/>
            </a:pPr>
            <a:fld id="{BB05E266-74C8-F949-8543-7BDC10B657BC}" type="slidenum">
              <a:rPr lang="en-US" smtClean="0"/>
              <a:pPr>
                <a:defRPr/>
              </a:pPr>
              <a:t>4</a:t>
            </a:fld>
            <a:endParaRPr lang="en-US"/>
          </a:p>
        </p:txBody>
      </p:sp>
    </p:spTree>
    <p:extLst>
      <p:ext uri="{BB962C8B-B14F-4D97-AF65-F5344CB8AC3E}">
        <p14:creationId xmlns:p14="http://schemas.microsoft.com/office/powerpoint/2010/main" val="408519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17</a:t>
            </a:fld>
            <a:endParaRPr lang="en-US"/>
          </a:p>
        </p:txBody>
      </p:sp>
    </p:spTree>
    <p:extLst>
      <p:ext uri="{BB962C8B-B14F-4D97-AF65-F5344CB8AC3E}">
        <p14:creationId xmlns:p14="http://schemas.microsoft.com/office/powerpoint/2010/main" val="1178273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some heuristics</a:t>
            </a:r>
            <a:r>
              <a:rPr lang="en-US" baseline="0" dirty="0" smtClean="0"/>
              <a:t> for detecting files:</a:t>
            </a:r>
          </a:p>
          <a:p>
            <a:pPr marL="171450" indent="-171450">
              <a:buFontTx/>
              <a:buChar char="-"/>
            </a:pPr>
            <a:r>
              <a:rPr lang="en-US" baseline="0" dirty="0" smtClean="0"/>
              <a:t>Input Files: files that are read but that do not belong to any software package + files mentioned in command line</a:t>
            </a:r>
          </a:p>
          <a:p>
            <a:pPr marL="171450" indent="-171450">
              <a:buFontTx/>
              <a:buChar char="-"/>
            </a:pPr>
            <a:r>
              <a:rPr lang="en-US" baseline="0" dirty="0" smtClean="0"/>
              <a:t>Log Files: files that are read and written afterwards (logs, database files, etc.)</a:t>
            </a:r>
          </a:p>
          <a:p>
            <a:pPr marL="171450" indent="-171450">
              <a:buFontTx/>
              <a:buChar char="-"/>
            </a:pPr>
            <a:r>
              <a:rPr lang="en-US" baseline="0" dirty="0" smtClean="0"/>
              <a:t>Output files: files that are only written</a:t>
            </a:r>
          </a:p>
          <a:p>
            <a:pPr marL="0" indent="0">
              <a:buFontTx/>
              <a:buNone/>
            </a:pPr>
            <a:endParaRPr lang="en-US" baseline="0" dirty="0" smtClean="0"/>
          </a:p>
          <a:p>
            <a:pPr marL="0" indent="0">
              <a:buFontTx/>
              <a:buNone/>
            </a:pPr>
            <a:r>
              <a:rPr lang="en-US" baseline="0" dirty="0" smtClean="0"/>
              <a:t>If an input file was hardcoded, we can also identify it.</a:t>
            </a:r>
          </a:p>
          <a:p>
            <a:pPr marL="0" indent="0">
              <a:buFontTx/>
              <a:buNone/>
            </a:pPr>
            <a:endParaRPr lang="en-US" baseline="0" dirty="0" smtClean="0"/>
          </a:p>
          <a:p>
            <a:pPr marL="0" indent="0">
              <a:buFontTx/>
              <a:buNone/>
            </a:pPr>
            <a:r>
              <a:rPr lang="en-US" baseline="0" dirty="0" smtClean="0"/>
              <a:t>If E is </a:t>
            </a:r>
            <a:r>
              <a:rPr lang="en-US" baseline="0" dirty="0" err="1" smtClean="0"/>
              <a:t>Debian</a:t>
            </a:r>
            <a:r>
              <a:rPr lang="en-US" baseline="0" dirty="0" smtClean="0"/>
              <a:t>-based, we use the package manager to automatically identify the software packages being used in the experiment (including the version).</a:t>
            </a:r>
          </a:p>
          <a:p>
            <a:pPr marL="0" indent="0">
              <a:buFontTx/>
              <a:buNone/>
            </a:pPr>
            <a:r>
              <a:rPr lang="en-US" baseline="0" dirty="0" smtClean="0"/>
              <a:t>The author can then excluded it from the package, if necessary, and the reviewer can request </a:t>
            </a:r>
            <a:r>
              <a:rPr lang="en-US" baseline="0" dirty="0" err="1" smtClean="0"/>
              <a:t>ReproZip</a:t>
            </a:r>
            <a:r>
              <a:rPr lang="en-US" baseline="0" dirty="0" smtClean="0"/>
              <a:t> to install it when unpacking. However, note that if a different version is installed for some reason, the experiment may not be reproducible anymore.</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22</a:t>
            </a:fld>
            <a:endParaRPr lang="en-US"/>
          </a:p>
        </p:txBody>
      </p:sp>
    </p:spTree>
    <p:extLst>
      <p:ext uri="{BB962C8B-B14F-4D97-AF65-F5344CB8AC3E}">
        <p14:creationId xmlns:p14="http://schemas.microsoft.com/office/powerpoint/2010/main" val="3483314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files</a:t>
            </a:r>
            <a:r>
              <a:rPr lang="en-US" baseline="0" dirty="0" smtClean="0"/>
              <a:t> are packed in the same structure they are found in the original environment.</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24</a:t>
            </a:fld>
            <a:endParaRPr lang="en-US"/>
          </a:p>
        </p:txBody>
      </p:sp>
    </p:spTree>
    <p:extLst>
      <p:ext uri="{BB962C8B-B14F-4D97-AF65-F5344CB8AC3E}">
        <p14:creationId xmlns:p14="http://schemas.microsoft.com/office/powerpoint/2010/main" val="59103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directory </a:t>
            </a:r>
            <a:r>
              <a:rPr lang="en-US" dirty="0" err="1" smtClean="0"/>
              <a:t>unpacker</a:t>
            </a:r>
            <a:r>
              <a:rPr lang="en-US" dirty="0" smtClean="0"/>
              <a:t> (</a:t>
            </a:r>
            <a:r>
              <a:rPr lang="en-US" dirty="0" err="1" smtClean="0"/>
              <a:t>reprounzip</a:t>
            </a:r>
            <a:r>
              <a:rPr lang="en-US" dirty="0" smtClean="0"/>
              <a:t> directory) allows users to unpack the entire experiment (including library dependencies) in a single directory, and to reproduce the experiment directly from that directory. It does so by automatically setting up environment variables (e.g.: PATH, HOME, and LD_LIBRARY_PATH) that point the experiment execution to the created directory, which has the same structure as in the packing environment.</a:t>
            </a:r>
          </a:p>
          <a:p>
            <a:endParaRPr lang="en-US" dirty="0" smtClean="0"/>
          </a:p>
          <a:p>
            <a:r>
              <a:rPr lang="en-US" dirty="0" smtClean="0"/>
              <a:t>This is unreliable if the application</a:t>
            </a:r>
            <a:r>
              <a:rPr lang="en-US" baseline="0" dirty="0" smtClean="0"/>
              <a:t> cannot be trusted, since it can point outside the unpacked directory.</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28</a:t>
            </a:fld>
            <a:endParaRPr lang="en-US"/>
          </a:p>
        </p:txBody>
      </p:sp>
    </p:spTree>
    <p:extLst>
      <p:ext uri="{BB962C8B-B14F-4D97-AF65-F5344CB8AC3E}">
        <p14:creationId xmlns:p14="http://schemas.microsoft.com/office/powerpoint/2010/main" val="985727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t>
            </a:r>
            <a:r>
              <a:rPr lang="en-US" dirty="0" err="1" smtClean="0"/>
              <a:t>chroot</a:t>
            </a:r>
            <a:r>
              <a:rPr lang="en-US" dirty="0" smtClean="0"/>
              <a:t> </a:t>
            </a:r>
            <a:r>
              <a:rPr lang="en-US" dirty="0" err="1" smtClean="0"/>
              <a:t>unpacker</a:t>
            </a:r>
            <a:r>
              <a:rPr lang="en-US" dirty="0" smtClean="0"/>
              <a:t> (</a:t>
            </a:r>
            <a:r>
              <a:rPr lang="en-US" dirty="0" err="1" smtClean="0"/>
              <a:t>reprounzip</a:t>
            </a:r>
            <a:r>
              <a:rPr lang="en-US" dirty="0" smtClean="0"/>
              <a:t> </a:t>
            </a:r>
            <a:r>
              <a:rPr lang="en-US" dirty="0" err="1" smtClean="0"/>
              <a:t>chroot</a:t>
            </a:r>
            <a:r>
              <a:rPr lang="en-US" dirty="0" smtClean="0"/>
              <a:t>), similar to </a:t>
            </a:r>
            <a:r>
              <a:rPr lang="en-US" dirty="0" err="1" smtClean="0"/>
              <a:t>reprounzip</a:t>
            </a:r>
            <a:r>
              <a:rPr lang="en-US" dirty="0" smtClean="0"/>
              <a:t> directory, a directory is created from the experiment package; however, a full system environment is also built, which can then be run with </a:t>
            </a:r>
            <a:r>
              <a:rPr lang="en-US" dirty="0" err="1" smtClean="0"/>
              <a:t>chroot</a:t>
            </a:r>
            <a:r>
              <a:rPr lang="en-US" dirty="0" smtClean="0"/>
              <a:t>(2), a Linux mechanism that changes the root directory / for the experiment to the experiment directory. Therefore, this </a:t>
            </a:r>
            <a:r>
              <a:rPr lang="en-US" dirty="0" err="1" smtClean="0"/>
              <a:t>unpacker</a:t>
            </a:r>
            <a:r>
              <a:rPr lang="en-US" dirty="0" smtClean="0"/>
              <a:t> addresses the limitation of the directory </a:t>
            </a:r>
            <a:r>
              <a:rPr lang="en-US" dirty="0" err="1" smtClean="0"/>
              <a:t>unpacker</a:t>
            </a:r>
            <a:r>
              <a:rPr lang="en-US" dirty="0" smtClean="0"/>
              <a:t> and does not fail in the presence of hardcoded absolute paths. Note as well that it does not interfere with the current environment since the experiment is isolated in that single directory.</a:t>
            </a:r>
          </a:p>
          <a:p>
            <a:endParaRPr lang="en-US" dirty="0" smtClean="0"/>
          </a:p>
          <a:p>
            <a:r>
              <a:rPr lang="en-US" dirty="0" smtClean="0"/>
              <a:t>Although </a:t>
            </a:r>
            <a:r>
              <a:rPr lang="en-US" dirty="0" err="1" smtClean="0"/>
              <a:t>chroot</a:t>
            </a:r>
            <a:r>
              <a:rPr lang="en-US" dirty="0" smtClean="0"/>
              <a:t> offers pretty good isolation, it is not considered completely safe: it is possible for processes owned by root to “escape” to the outer system.</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29</a:t>
            </a:fld>
            <a:endParaRPr lang="en-US"/>
          </a:p>
        </p:txBody>
      </p:sp>
    </p:spTree>
    <p:extLst>
      <p:ext uri="{BB962C8B-B14F-4D97-AF65-F5344CB8AC3E}">
        <p14:creationId xmlns:p14="http://schemas.microsoft.com/office/powerpoint/2010/main" val="3968036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vagrant </a:t>
            </a:r>
            <a:r>
              <a:rPr lang="en-US" dirty="0" err="1" smtClean="0"/>
              <a:t>unpacker</a:t>
            </a:r>
            <a:r>
              <a:rPr lang="en-US" dirty="0" smtClean="0"/>
              <a:t> (</a:t>
            </a:r>
            <a:r>
              <a:rPr lang="en-US" dirty="0" err="1" smtClean="0"/>
              <a:t>reprounzip</a:t>
            </a:r>
            <a:r>
              <a:rPr lang="en-US" dirty="0" smtClean="0"/>
              <a:t> vagrant) allows an experiment to be unpacked and reproduced using a virtual machine created through Vagrant. Therefore, the experiment can be reproduced in any environment supported by this tool, i.e., Linux, Mac OS X, and Windows.</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30</a:t>
            </a:fld>
            <a:endParaRPr lang="en-US"/>
          </a:p>
        </p:txBody>
      </p:sp>
    </p:spTree>
    <p:extLst>
      <p:ext uri="{BB962C8B-B14F-4D97-AF65-F5344CB8AC3E}">
        <p14:creationId xmlns:p14="http://schemas.microsoft.com/office/powerpoint/2010/main" val="3910334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ReproZip</a:t>
            </a:r>
            <a:r>
              <a:rPr lang="en-US" dirty="0" smtClean="0"/>
              <a:t> can also extract and reproduce experiments as </a:t>
            </a:r>
            <a:r>
              <a:rPr lang="en-US" dirty="0" err="1" smtClean="0"/>
              <a:t>Docker</a:t>
            </a:r>
            <a:r>
              <a:rPr lang="en-US" dirty="0" smtClean="0"/>
              <a:t> containers. The </a:t>
            </a:r>
            <a:r>
              <a:rPr lang="en-US" dirty="0" err="1" smtClean="0"/>
              <a:t>docker</a:t>
            </a:r>
            <a:r>
              <a:rPr lang="en-US" dirty="0" smtClean="0"/>
              <a:t> </a:t>
            </a:r>
            <a:r>
              <a:rPr lang="en-US" dirty="0" err="1" smtClean="0"/>
              <a:t>unpacker</a:t>
            </a:r>
            <a:r>
              <a:rPr lang="en-US" dirty="0" smtClean="0"/>
              <a:t> (</a:t>
            </a:r>
            <a:r>
              <a:rPr lang="en-US" dirty="0" err="1" smtClean="0"/>
              <a:t>reprounzip</a:t>
            </a:r>
            <a:r>
              <a:rPr lang="en-US" dirty="0" smtClean="0"/>
              <a:t> </a:t>
            </a:r>
            <a:r>
              <a:rPr lang="en-US" dirty="0" err="1" smtClean="0"/>
              <a:t>docker</a:t>
            </a:r>
            <a:r>
              <a:rPr lang="en-US" dirty="0" smtClean="0"/>
              <a:t>) is responsible for such integration.</a:t>
            </a:r>
          </a:p>
          <a:p>
            <a:endParaRPr lang="en-US" dirty="0" smtClean="0"/>
          </a:p>
          <a:p>
            <a:r>
              <a:rPr lang="en-US" dirty="0" err="1" smtClean="0"/>
              <a:t>Docker</a:t>
            </a:r>
            <a:r>
              <a:rPr lang="en-US" dirty="0" smtClean="0"/>
              <a:t> implements a high-level API to provide lightweight containers that run processes in isolation. A </a:t>
            </a:r>
            <a:r>
              <a:rPr lang="en-US" dirty="0" err="1" smtClean="0"/>
              <a:t>Docker</a:t>
            </a:r>
            <a:r>
              <a:rPr lang="en-US" dirty="0" smtClean="0"/>
              <a:t> container, as opposed to a traditional virtual machine, does not require or include a separate operating system. Instead, it relies on the kernel's functionality and uses resource isolation (CPU, memory, block I/O, network, etc.) and separate namespaces to isolate the application's view of the operating system.</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31</a:t>
            </a:fld>
            <a:endParaRPr lang="en-US"/>
          </a:p>
        </p:txBody>
      </p:sp>
    </p:spTree>
    <p:extLst>
      <p:ext uri="{BB962C8B-B14F-4D97-AF65-F5344CB8AC3E}">
        <p14:creationId xmlns:p14="http://schemas.microsoft.com/office/powerpoint/2010/main" val="1264104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 general information</a:t>
            </a:r>
            <a:r>
              <a:rPr lang="en-US" baseline="0" dirty="0" smtClean="0"/>
              <a:t> about package (size, original OS, number of input and output files, command line, </a:t>
            </a:r>
            <a:r>
              <a:rPr lang="en-US" baseline="0" dirty="0" err="1" smtClean="0"/>
              <a:t>etc</a:t>
            </a:r>
            <a:r>
              <a:rPr lang="en-US" baseline="0" dirty="0" smtClean="0"/>
              <a:t>) and shows which </a:t>
            </a:r>
            <a:r>
              <a:rPr lang="en-US" baseline="0" dirty="0" err="1" smtClean="0"/>
              <a:t>unpackers</a:t>
            </a:r>
            <a:r>
              <a:rPr lang="en-US" baseline="0" dirty="0" smtClean="0"/>
              <a:t> are compatible with current OS</a:t>
            </a:r>
          </a:p>
          <a:p>
            <a:r>
              <a:rPr lang="en-US" baseline="0" dirty="0" err="1" smtClean="0"/>
              <a:t>showfiles</a:t>
            </a:r>
            <a:r>
              <a:rPr lang="en-US" baseline="0" dirty="0" smtClean="0"/>
              <a:t>: details on input and output files</a:t>
            </a:r>
          </a:p>
          <a:p>
            <a:r>
              <a:rPr lang="en-US" baseline="0" dirty="0" smtClean="0"/>
              <a:t>graph: creates a provenance graph showing the relationships between files, library dependencies, and binaries</a:t>
            </a:r>
            <a:endParaRPr lang="en-US" dirty="0" smtClean="0"/>
          </a:p>
          <a:p>
            <a:endParaRPr lang="en-US" dirty="0" smtClean="0"/>
          </a:p>
          <a:p>
            <a:r>
              <a:rPr lang="en-US" dirty="0" smtClean="0"/>
              <a:t>setup: setup experiment using the desire </a:t>
            </a:r>
            <a:r>
              <a:rPr lang="en-US" dirty="0" err="1" smtClean="0"/>
              <a:t>unpacker</a:t>
            </a:r>
            <a:endParaRPr lang="en-US" dirty="0" smtClean="0"/>
          </a:p>
          <a:p>
            <a:r>
              <a:rPr lang="en-US" dirty="0" smtClean="0"/>
              <a:t>run:</a:t>
            </a:r>
            <a:r>
              <a:rPr lang="en-US" baseline="0" dirty="0" smtClean="0"/>
              <a:t> reproduce the experiment</a:t>
            </a:r>
          </a:p>
          <a:p>
            <a:r>
              <a:rPr lang="en-US" baseline="0" dirty="0" smtClean="0"/>
              <a:t>destroy: turn off the </a:t>
            </a:r>
            <a:r>
              <a:rPr lang="en-US" baseline="0" dirty="0" err="1" smtClean="0"/>
              <a:t>unpacker</a:t>
            </a:r>
            <a:r>
              <a:rPr lang="en-US" baseline="0" dirty="0" smtClean="0"/>
              <a:t>; deletes the directory for </a:t>
            </a:r>
            <a:r>
              <a:rPr lang="en-US" baseline="0" dirty="0" err="1" smtClean="0"/>
              <a:t>reprounzip</a:t>
            </a:r>
            <a:r>
              <a:rPr lang="en-US" baseline="0" dirty="0" smtClean="0"/>
              <a:t>-directory, and deletes the </a:t>
            </a:r>
            <a:r>
              <a:rPr lang="en-US" baseline="0" dirty="0" err="1" smtClean="0"/>
              <a:t>vm</a:t>
            </a:r>
            <a:r>
              <a:rPr lang="en-US" baseline="0" dirty="0" smtClean="0"/>
              <a:t> for </a:t>
            </a:r>
            <a:r>
              <a:rPr lang="en-US" baseline="0" dirty="0" err="1" smtClean="0"/>
              <a:t>reprounzip</a:t>
            </a:r>
            <a:r>
              <a:rPr lang="en-US" baseline="0" dirty="0" smtClean="0"/>
              <a:t>-vagrant, for instance</a:t>
            </a:r>
          </a:p>
          <a:p>
            <a:r>
              <a:rPr lang="en-US" baseline="0" dirty="0" smtClean="0"/>
              <a:t>upload and download: change input files and see output files, as I’ll show later</a:t>
            </a:r>
          </a:p>
          <a:p>
            <a:endParaRPr lang="en-US" baseline="0" dirty="0" smtClean="0"/>
          </a:p>
          <a:p>
            <a:r>
              <a:rPr lang="en-US" dirty="0" err="1" smtClean="0"/>
              <a:t>installpkgs</a:t>
            </a:r>
            <a:r>
              <a:rPr lang="en-US" dirty="0" smtClean="0"/>
              <a:t>: if version installed</a:t>
            </a:r>
            <a:r>
              <a:rPr lang="en-US" baseline="0" dirty="0" smtClean="0"/>
              <a:t> is different than original one, experiment may not be reproducible anymore</a:t>
            </a:r>
          </a:p>
          <a:p>
            <a:endParaRPr lang="en-US" baseline="0" dirty="0" smtClean="0"/>
          </a:p>
          <a:p>
            <a:r>
              <a:rPr lang="en-US" baseline="0" dirty="0" err="1" smtClean="0"/>
              <a:t>vistrails</a:t>
            </a:r>
            <a:r>
              <a:rPr lang="en-US" baseline="0" dirty="0" smtClean="0"/>
              <a:t>: for all </a:t>
            </a:r>
            <a:r>
              <a:rPr lang="en-US" baseline="0" dirty="0" err="1" smtClean="0"/>
              <a:t>unpackers</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32</a:t>
            </a:fld>
            <a:endParaRPr lang="en-US"/>
          </a:p>
        </p:txBody>
      </p:sp>
    </p:spTree>
    <p:extLst>
      <p:ext uri="{BB962C8B-B14F-4D97-AF65-F5344CB8AC3E}">
        <p14:creationId xmlns:p14="http://schemas.microsoft.com/office/powerpoint/2010/main" val="2547668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Bonneau</a:t>
            </a:r>
            <a:r>
              <a:rPr lang="en-US" dirty="0" smtClean="0"/>
              <a:t> lab – not only to</a:t>
            </a:r>
            <a:r>
              <a:rPr lang="en-US" baseline="0" dirty="0" smtClean="0"/>
              <a:t> share their experiment with others, but also to create snapshots of their experiments.</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33</a:t>
            </a:fld>
            <a:endParaRPr lang="en-US"/>
          </a:p>
        </p:txBody>
      </p:sp>
    </p:spTree>
    <p:extLst>
      <p:ext uri="{BB962C8B-B14F-4D97-AF65-F5344CB8AC3E}">
        <p14:creationId xmlns:p14="http://schemas.microsoft.com/office/powerpoint/2010/main" val="117827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result is not reproducible,</a:t>
            </a:r>
            <a:r>
              <a:rPr lang="en-US" baseline="0" dirty="0" smtClean="0"/>
              <a:t> it is questionable whether it is actually science</a:t>
            </a:r>
          </a:p>
          <a:p>
            <a:r>
              <a:rPr lang="en-US" baseline="0" dirty="0" smtClean="0"/>
              <a:t>The lack of reproducibility can have dire consequences</a:t>
            </a:r>
          </a:p>
          <a:p>
            <a:r>
              <a:rPr lang="en-US" dirty="0" smtClean="0"/>
              <a:t>http://</a:t>
            </a:r>
            <a:r>
              <a:rPr lang="en-US" dirty="0" err="1" smtClean="0"/>
              <a:t>www.nytimes.com</a:t>
            </a:r>
            <a:r>
              <a:rPr lang="en-US" dirty="0" smtClean="0"/>
              <a:t>/2011/07/08/health/research/08genes.html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http://</a:t>
            </a:r>
            <a:r>
              <a:rPr lang="en-US" sz="1200" dirty="0" err="1" smtClean="0"/>
              <a:t>en.wikipedia.org</a:t>
            </a:r>
            <a:r>
              <a:rPr lang="en-US" sz="1200" dirty="0" smtClean="0"/>
              <a:t>/wiki/</a:t>
            </a:r>
            <a:r>
              <a:rPr lang="en-US" sz="1200" dirty="0" err="1" smtClean="0"/>
              <a:t>Scientific_misconduct</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http://</a:t>
            </a:r>
            <a:r>
              <a:rPr lang="en-US" sz="1200" dirty="0" err="1" smtClean="0"/>
              <a:t>ori.dhhs.gov</a:t>
            </a:r>
            <a:r>
              <a:rPr lang="en-US" sz="1200" dirty="0" smtClean="0"/>
              <a:t>/misconduct/cases/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Some seemed careless — moving a row or a column over by one in a giant spreadsheet — while others seemed inexplicable. The Duke team shrugged them off as “clerical errors.” </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Nobel Laureate Retracts Two Papers, </a:t>
            </a:r>
            <a:r>
              <a:rPr lang="en-US" sz="1200" dirty="0" err="1" smtClean="0"/>
              <a:t>NYTimes</a:t>
            </a:r>
            <a:r>
              <a:rPr lang="en-US" sz="1200" dirty="0" smtClean="0"/>
              <a:t> 09/24/2010</a:t>
            </a:r>
          </a:p>
          <a:p>
            <a:endParaRPr lang="en-US" dirty="0" smtClean="0"/>
          </a:p>
          <a:p>
            <a:endParaRPr lang="en-US" i="1" dirty="0" smtClean="0"/>
          </a:p>
          <a:p>
            <a:r>
              <a:rPr lang="en-US" i="1" dirty="0" smtClean="0"/>
              <a:t>But the research at Duke turned out to be wrong. Its gene-based tests proved</a:t>
            </a:r>
            <a:r>
              <a:rPr lang="en-US" i="1" baseline="0" dirty="0" smtClean="0"/>
              <a:t> </a:t>
            </a:r>
            <a:r>
              <a:rPr lang="en-US" i="1" dirty="0" smtClean="0"/>
              <a:t>worthless, and the research behind them was discredited.</a:t>
            </a:r>
            <a:endParaRPr lang="en-US" i="1" dirty="0"/>
          </a:p>
        </p:txBody>
      </p:sp>
      <p:sp>
        <p:nvSpPr>
          <p:cNvPr id="4" name="Slide Number Placeholder 3"/>
          <p:cNvSpPr>
            <a:spLocks noGrp="1"/>
          </p:cNvSpPr>
          <p:nvPr>
            <p:ph type="sldNum" sz="quarter" idx="10"/>
          </p:nvPr>
        </p:nvSpPr>
        <p:spPr/>
        <p:txBody>
          <a:bodyPr/>
          <a:lstStyle/>
          <a:p>
            <a:pPr>
              <a:defRPr/>
            </a:pPr>
            <a:fld id="{BB05E266-74C8-F949-8543-7BDC10B657BC}" type="slidenum">
              <a:rPr lang="en-US" smtClean="0"/>
              <a:pPr>
                <a:defRPr/>
              </a:pPr>
              <a:t>5</a:t>
            </a:fld>
            <a:endParaRPr lang="en-US"/>
          </a:p>
        </p:txBody>
      </p:sp>
    </p:spTree>
    <p:extLst>
      <p:ext uri="{BB962C8B-B14F-4D97-AF65-F5344CB8AC3E}">
        <p14:creationId xmlns:p14="http://schemas.microsoft.com/office/powerpoint/2010/main" val="108531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Longevity: not claiming data preservation,</a:t>
            </a:r>
            <a:r>
              <a:rPr lang="en-US" baseline="0" dirty="0" smtClean="0"/>
              <a:t> but it helps maintain an entire experiment so it can be reproduced long after if was created – library versions change, dependencies change, but the package remains the same</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34</a:t>
            </a:fld>
            <a:endParaRPr lang="en-US"/>
          </a:p>
        </p:txBody>
      </p:sp>
    </p:spTree>
    <p:extLst>
      <p:ext uri="{BB962C8B-B14F-4D97-AF65-F5344CB8AC3E}">
        <p14:creationId xmlns:p14="http://schemas.microsoft.com/office/powerpoint/2010/main" val="1178273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Distributed applications: s</a:t>
            </a:r>
            <a:r>
              <a:rPr lang="en-US" baseline="0" dirty="0" smtClean="0"/>
              <a:t>till an open research problem -- you can make these applications reproducible in your own environment, but making them available for others is harder. </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35</a:t>
            </a:fld>
            <a:endParaRPr lang="en-US"/>
          </a:p>
        </p:txBody>
      </p:sp>
    </p:spTree>
    <p:extLst>
      <p:ext uri="{BB962C8B-B14F-4D97-AF65-F5344CB8AC3E}">
        <p14:creationId xmlns:p14="http://schemas.microsoft.com/office/powerpoint/2010/main" val="1178273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36</a:t>
            </a:fld>
            <a:endParaRPr lang="en-US"/>
          </a:p>
        </p:txBody>
      </p:sp>
    </p:spTree>
    <p:extLst>
      <p:ext uri="{BB962C8B-B14F-4D97-AF65-F5344CB8AC3E}">
        <p14:creationId xmlns:p14="http://schemas.microsoft.com/office/powerpoint/2010/main" val="117827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977B3-048A-9F47-979D-A6EFD91EEA51}" type="slidenum">
              <a:rPr lang="en-US" smtClean="0"/>
              <a:t>37</a:t>
            </a:fld>
            <a:endParaRPr lang="en-US"/>
          </a:p>
        </p:txBody>
      </p:sp>
    </p:spTree>
    <p:extLst>
      <p:ext uri="{BB962C8B-B14F-4D97-AF65-F5344CB8AC3E}">
        <p14:creationId xmlns:p14="http://schemas.microsoft.com/office/powerpoint/2010/main" val="3233448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Take original computation: record with </a:t>
            </a:r>
            <a:r>
              <a:rPr lang="en-US" sz="1200" kern="1200" dirty="0" err="1" smtClean="0">
                <a:solidFill>
                  <a:schemeClr val="tx1"/>
                </a:solidFill>
                <a:latin typeface="+mn-lt"/>
                <a:ea typeface="+mn-ea"/>
                <a:cs typeface="+mn-cs"/>
              </a:rPr>
              <a:t>reprozip</a:t>
            </a:r>
            <a:r>
              <a:rPr lang="en-US" sz="1200" kern="1200" dirty="0" smtClean="0">
                <a:solidFill>
                  <a:schemeClr val="tx1"/>
                </a:solidFill>
                <a:latin typeface="+mn-lt"/>
                <a:ea typeface="+mn-ea"/>
                <a:cs typeface="+mn-cs"/>
              </a:rPr>
              <a:t>, capture package</a:t>
            </a:r>
          </a:p>
          <a:p>
            <a:r>
              <a:rPr lang="en-US" sz="1200" kern="1200" dirty="0" smtClean="0">
                <a:solidFill>
                  <a:schemeClr val="tx1"/>
                </a:solidFill>
                <a:latin typeface="+mn-lt"/>
                <a:ea typeface="+mn-ea"/>
                <a:cs typeface="+mn-cs"/>
              </a:rPr>
              <a:t>dependencies, create "frozen" virtual machine.</a:t>
            </a:r>
          </a:p>
          <a:p>
            <a:r>
              <a:rPr lang="en-US" sz="1200" kern="1200" dirty="0" smtClean="0">
                <a:solidFill>
                  <a:schemeClr val="tx1"/>
                </a:solidFill>
                <a:latin typeface="+mn-lt"/>
                <a:ea typeface="+mn-ea"/>
                <a:cs typeface="+mn-cs"/>
              </a:rPr>
              <a:t>Abstract from package-versions to just packages creating "liquid"</a:t>
            </a:r>
          </a:p>
          <a:p>
            <a:r>
              <a:rPr lang="en-US" sz="1200" kern="1200" dirty="0" smtClean="0">
                <a:solidFill>
                  <a:schemeClr val="tx1"/>
                </a:solidFill>
                <a:latin typeface="+mn-lt"/>
                <a:ea typeface="+mn-ea"/>
                <a:cs typeface="+mn-cs"/>
              </a:rPr>
              <a:t>virtual machine.</a:t>
            </a:r>
          </a:p>
          <a:p>
            <a:r>
              <a:rPr lang="en-US" sz="1200" kern="1200" dirty="0" smtClean="0">
                <a:solidFill>
                  <a:schemeClr val="tx1"/>
                </a:solidFill>
                <a:latin typeface="+mn-lt"/>
                <a:ea typeface="+mn-ea"/>
                <a:cs typeface="+mn-cs"/>
              </a:rPr>
              <a:t>Then based on an algorithm to efficiently explore version space,</a:t>
            </a:r>
          </a:p>
          <a:p>
            <a:r>
              <a:rPr lang="en-US" sz="1200" kern="1200" dirty="0" smtClean="0">
                <a:solidFill>
                  <a:schemeClr val="tx1"/>
                </a:solidFill>
                <a:latin typeface="+mn-lt"/>
                <a:ea typeface="+mn-ea"/>
                <a:cs typeface="+mn-cs"/>
              </a:rPr>
              <a:t>upgrade the software package versions.</a:t>
            </a:r>
            <a:endParaRPr lang="en-US" dirty="0"/>
          </a:p>
        </p:txBody>
      </p:sp>
      <p:sp>
        <p:nvSpPr>
          <p:cNvPr id="4" name="Slide Number Placeholder 3"/>
          <p:cNvSpPr>
            <a:spLocks noGrp="1"/>
          </p:cNvSpPr>
          <p:nvPr>
            <p:ph type="sldNum" sz="quarter" idx="10"/>
          </p:nvPr>
        </p:nvSpPr>
        <p:spPr/>
        <p:txBody>
          <a:bodyPr/>
          <a:lstStyle/>
          <a:p>
            <a:fld id="{AC7977B3-048A-9F47-979D-A6EFD91EEA51}" type="slidenum">
              <a:rPr lang="en-US" smtClean="0"/>
              <a:t>39</a:t>
            </a:fld>
            <a:endParaRPr lang="en-US"/>
          </a:p>
        </p:txBody>
      </p:sp>
    </p:spTree>
    <p:extLst>
      <p:ext uri="{BB962C8B-B14F-4D97-AF65-F5344CB8AC3E}">
        <p14:creationId xmlns:p14="http://schemas.microsoft.com/office/powerpoint/2010/main" val="220448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Simulation, analysis and visualization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Journal of Biostatistics has a reproducibility editor</a:t>
            </a:r>
          </a:p>
          <a:p>
            <a:pPr lvl="1"/>
            <a:r>
              <a:rPr lang="en-US" dirty="0" smtClean="0"/>
              <a:t>science now requires code since Feb 2011</a:t>
            </a:r>
          </a:p>
        </p:txBody>
      </p:sp>
      <p:sp>
        <p:nvSpPr>
          <p:cNvPr id="4" name="Slide Number Placeholder 3"/>
          <p:cNvSpPr>
            <a:spLocks noGrp="1"/>
          </p:cNvSpPr>
          <p:nvPr>
            <p:ph type="sldNum" sz="quarter" idx="10"/>
          </p:nvPr>
        </p:nvSpPr>
        <p:spPr/>
        <p:txBody>
          <a:bodyPr/>
          <a:lstStyle/>
          <a:p>
            <a:pPr>
              <a:defRPr/>
            </a:pPr>
            <a:fld id="{BB05E266-74C8-F949-8543-7BDC10B657BC}" type="slidenum">
              <a:rPr lang="en-US" smtClean="0"/>
              <a:pPr>
                <a:defRPr/>
              </a:pPr>
              <a:t>6</a:t>
            </a:fld>
            <a:endParaRPr lang="en-US"/>
          </a:p>
        </p:txBody>
      </p:sp>
    </p:spTree>
    <p:extLst>
      <p:ext uri="{BB962C8B-B14F-4D97-AF65-F5344CB8AC3E}">
        <p14:creationId xmlns:p14="http://schemas.microsoft.com/office/powerpoint/2010/main" val="10853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Simulation, analysis and visualization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Journal of Biostatistics has a reproducibility editor</a:t>
            </a:r>
          </a:p>
          <a:p>
            <a:pPr lvl="1"/>
            <a:r>
              <a:rPr lang="en-US" dirty="0" smtClean="0"/>
              <a:t>science now requires code since Feb 2011</a:t>
            </a:r>
          </a:p>
        </p:txBody>
      </p:sp>
      <p:sp>
        <p:nvSpPr>
          <p:cNvPr id="4" name="Slide Number Placeholder 3"/>
          <p:cNvSpPr>
            <a:spLocks noGrp="1"/>
          </p:cNvSpPr>
          <p:nvPr>
            <p:ph type="sldNum" sz="quarter" idx="10"/>
          </p:nvPr>
        </p:nvSpPr>
        <p:spPr/>
        <p:txBody>
          <a:bodyPr/>
          <a:lstStyle/>
          <a:p>
            <a:pPr>
              <a:defRPr/>
            </a:pPr>
            <a:fld id="{BB05E266-74C8-F949-8543-7BDC10B657BC}" type="slidenum">
              <a:rPr lang="en-US" smtClean="0"/>
              <a:pPr>
                <a:defRPr/>
              </a:pPr>
              <a:t>7</a:t>
            </a:fld>
            <a:endParaRPr lang="en-US"/>
          </a:p>
        </p:txBody>
      </p:sp>
    </p:spTree>
    <p:extLst>
      <p:ext uri="{BB962C8B-B14F-4D97-AF65-F5344CB8AC3E}">
        <p14:creationId xmlns:p14="http://schemas.microsoft.com/office/powerpoint/2010/main" val="10853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322CE159-1D53-F943-8910-BBEDAF9760FB}" type="slidenum">
              <a:rPr lang="en-US">
                <a:latin typeface="Arial" pitchFamily="-65" charset="0"/>
                <a:ea typeface="ＭＳ Ｐゴシック" pitchFamily="-65" charset="-128"/>
                <a:cs typeface="ＭＳ Ｐゴシック" pitchFamily="-65" charset="-128"/>
              </a:rPr>
              <a:pPr/>
              <a:t>10</a:t>
            </a:fld>
            <a:endParaRPr lang="en-US">
              <a:latin typeface="Arial" pitchFamily="-65" charset="0"/>
              <a:ea typeface="ＭＳ Ｐゴシック" pitchFamily="-65" charset="-128"/>
              <a:cs typeface="ＭＳ Ｐゴシック" pitchFamily="-65" charset="-128"/>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In natural science, It’s routine for results to fail to be reproducible across labs: biological variation.</a:t>
            </a:r>
            <a:br>
              <a:rPr lang="en-US" b="1" dirty="0" smtClean="0"/>
            </a:br>
            <a:r>
              <a:rPr lang="en-US" b="1" dirty="0" smtClean="0"/>
              <a:t>It’s Science, but Not Necessarily Right, people can solve more complex problems</a:t>
            </a:r>
          </a:p>
          <a:p>
            <a:pPr eaLnBrk="1" hangingPunct="1"/>
            <a:endParaRPr lang="en-US" dirty="0" smtClean="0">
              <a:latin typeface="Arial" pitchFamily="-65" charset="0"/>
              <a:ea typeface="ＭＳ Ｐゴシック" pitchFamily="-65" charset="-128"/>
              <a:cs typeface="ＭＳ Ｐゴシック" pitchFamily="-65"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i="1" dirty="0" smtClean="0">
                <a:solidFill>
                  <a:srgbClr val="000000"/>
                </a:solidFill>
                <a:ea typeface="ＭＳ Ｐゴシック" pitchFamily="-65" charset="-128"/>
                <a:cs typeface="ＭＳ Ｐゴシック" pitchFamily="-65" charset="-128"/>
              </a:rPr>
              <a:t>Free online availability substantially increases a paper's impact  S. Lawrence, Nature 2001 </a:t>
            </a:r>
          </a:p>
          <a:p>
            <a:pPr eaLnBrk="1" hangingPunct="1"/>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data used</a:t>
            </a:r>
            <a:r>
              <a:rPr lang="en-US" baseline="0" dirty="0" smtClean="0"/>
              <a:t> by the experiment (input files, parameters, </a:t>
            </a:r>
            <a:r>
              <a:rPr lang="en-US" baseline="0" dirty="0" err="1" smtClean="0"/>
              <a:t>etc</a:t>
            </a:r>
            <a:r>
              <a:rPr lang="en-US" baseline="0" dirty="0" smtClean="0"/>
              <a:t>)</a:t>
            </a:r>
          </a:p>
          <a:p>
            <a:r>
              <a:rPr lang="en-US" baseline="0" dirty="0" smtClean="0"/>
              <a:t>Workflow: all the processes and activities involved in the experiment (source code, binaries, software, </a:t>
            </a:r>
            <a:r>
              <a:rPr lang="en-US" baseline="0" dirty="0" err="1" smtClean="0"/>
              <a:t>etc</a:t>
            </a:r>
            <a:r>
              <a:rPr lang="en-US" baseline="0" dirty="0" smtClean="0"/>
              <a:t>)</a:t>
            </a:r>
          </a:p>
          <a:p>
            <a:r>
              <a:rPr lang="en-US" baseline="0" dirty="0" smtClean="0"/>
              <a:t>Environment: information about platform (library dependencies, OS information, hardware information, </a:t>
            </a:r>
            <a:r>
              <a:rPr lang="en-US" baseline="0" dirty="0" err="1" smtClean="0"/>
              <a:t>etc</a:t>
            </a:r>
            <a:r>
              <a:rPr lang="en-US" baseline="0" dirty="0" smtClean="0"/>
              <a:t>)</a:t>
            </a:r>
          </a:p>
          <a:p>
            <a:endParaRPr lang="en-US" baseline="0" dirty="0" smtClean="0"/>
          </a:p>
          <a:p>
            <a:r>
              <a:rPr lang="en-US" baseline="0" dirty="0" smtClean="0"/>
              <a:t>Therefore, we need to capture the provenance of the experiment: record of every step taken by the experiment, including all the files and dependencies it made use to derive the output data.</a:t>
            </a:r>
            <a:endParaRPr lang="en-US" dirty="0" smtClean="0"/>
          </a:p>
          <a:p>
            <a:endParaRPr lang="en-US" dirty="0" smtClean="0"/>
          </a:p>
          <a:p>
            <a:r>
              <a:rPr lang="en-US" dirty="0" smtClean="0"/>
              <a:t>Two main issues: identifying all the</a:t>
            </a:r>
            <a:r>
              <a:rPr lang="en-US" baseline="0" dirty="0" smtClean="0"/>
              <a:t> dependencies, and compiling and installing all the required software.</a:t>
            </a:r>
            <a:endParaRPr lang="en-US" dirty="0" smtClean="0"/>
          </a:p>
          <a:p>
            <a:r>
              <a:rPr lang="en-US" dirty="0" smtClean="0"/>
              <a:t>Experiment</a:t>
            </a:r>
            <a:r>
              <a:rPr lang="en-US" baseline="0" dirty="0" smtClean="0"/>
              <a:t> may have many library dependencies and files to keep track, which can be a daunting task – where (and which) are all the data and libraries ?</a:t>
            </a:r>
          </a:p>
          <a:p>
            <a:endParaRPr lang="en-US" baseline="0" dirty="0" smtClean="0"/>
          </a:p>
          <a:p>
            <a:r>
              <a:rPr lang="en-US" baseline="0" dirty="0" smtClean="0"/>
              <a:t>For authors, it is hard to track and find all the dependencies (software and data) and the exact configuration used. They even need to remember how all the libraries used were compiled and installed!</a:t>
            </a:r>
          </a:p>
          <a:p>
            <a:r>
              <a:rPr lang="en-US" baseline="0" dirty="0" smtClean="0"/>
              <a:t>For reviewers (users), it is hard to install all the required software! How to compile ? Which dependencies to install?</a:t>
            </a:r>
          </a:p>
          <a:p>
            <a:endParaRPr lang="en-US" baseline="0" dirty="0" smtClean="0"/>
          </a:p>
          <a:p>
            <a:r>
              <a:rPr lang="en-US" dirty="0" smtClean="0"/>
              <a:t>Dependency hell problem – it is hard for researchers to identify all the packages</a:t>
            </a:r>
            <a:r>
              <a:rPr lang="en-US" baseline="0" dirty="0" smtClean="0"/>
              <a:t> needed for their experiments, and it is hard for a user that will reproduce the experiment to install all the required software</a:t>
            </a:r>
            <a:r>
              <a:rPr lang="en-US" dirty="0" smtClean="0"/>
              <a:t>!</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11</a:t>
            </a:fld>
            <a:endParaRPr lang="en-US"/>
          </a:p>
        </p:txBody>
      </p:sp>
    </p:spTree>
    <p:extLst>
      <p:ext uri="{BB962C8B-B14F-4D97-AF65-F5344CB8AC3E}">
        <p14:creationId xmlns:p14="http://schemas.microsoft.com/office/powerpoint/2010/main" val="165293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Libraries that work in one OS do not work in another – authors</a:t>
            </a:r>
            <a:r>
              <a:rPr lang="en-US" baseline="0" dirty="0" smtClean="0"/>
              <a:t> may try making their experiment to work in other OS, which may be a daunting task!</a:t>
            </a:r>
          </a:p>
          <a:p>
            <a:r>
              <a:rPr lang="en-US" baseline="0" dirty="0" smtClean="0"/>
              <a:t>Reviewers (users) may try </a:t>
            </a:r>
            <a:r>
              <a:rPr lang="en-US" dirty="0" smtClean="0"/>
              <a:t>installing dependencies in another</a:t>
            </a:r>
            <a:r>
              <a:rPr lang="en-US" baseline="0" dirty="0" smtClean="0"/>
              <a:t> OS to use it, but it may be also a daunting task.</a:t>
            </a:r>
          </a:p>
          <a:p>
            <a:endParaRPr lang="en-US" baseline="0" dirty="0" smtClean="0"/>
          </a:p>
          <a:p>
            <a:r>
              <a:rPr lang="en-US" baseline="0" dirty="0" smtClean="0"/>
              <a:t>All these tasks involving many dependencies and different operating systems are time-consuming and error-prone (too much work), and people claim that they do not have enough time !</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12</a:t>
            </a:fld>
            <a:endParaRPr lang="en-US"/>
          </a:p>
        </p:txBody>
      </p:sp>
    </p:spTree>
    <p:extLst>
      <p:ext uri="{BB962C8B-B14F-4D97-AF65-F5344CB8AC3E}">
        <p14:creationId xmlns:p14="http://schemas.microsoft.com/office/powerpoint/2010/main" val="1652932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Needless to say,</a:t>
            </a:r>
            <a:r>
              <a:rPr lang="en-US" baseline="0" dirty="0" smtClean="0"/>
              <a:t> tracking dependencies and files, making sure the experiment works in different platforms, etc. are not an issue if you think about reproducibility since the beginning of your project – no time need to be dedicated for those things later. This is what happens when you actually perform reproducible research, and you plan for reproducibility, and you can make use of a plethora of different tools for that.</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13</a:t>
            </a:fld>
            <a:endParaRPr lang="en-US"/>
          </a:p>
        </p:txBody>
      </p:sp>
    </p:spTree>
    <p:extLst>
      <p:ext uri="{BB962C8B-B14F-4D97-AF65-F5344CB8AC3E}">
        <p14:creationId xmlns:p14="http://schemas.microsoft.com/office/powerpoint/2010/main" val="165293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tools available when</a:t>
            </a:r>
            <a:r>
              <a:rPr lang="en-US" baseline="0" dirty="0" smtClean="0"/>
              <a:t> you plan for reproducibility.</a:t>
            </a:r>
          </a:p>
          <a:p>
            <a:endParaRPr lang="en-US" baseline="0" dirty="0" smtClean="0"/>
          </a:p>
          <a:p>
            <a:r>
              <a:rPr lang="en-US" baseline="0" dirty="0" smtClean="0"/>
              <a:t>But what happens when you do not plan for reproducibility, but after publishing your paper, you want to publish your experiment as well (“reproducibility after the fact”)?</a:t>
            </a:r>
          </a:p>
          <a:p>
            <a:r>
              <a:rPr lang="en-US" baseline="0" dirty="0" smtClean="0"/>
              <a:t>(and let’s face it, this is the most common scenario nowadays… few people actually plan for reproducibility!)</a:t>
            </a:r>
          </a:p>
          <a:p>
            <a:r>
              <a:rPr lang="en-US" baseline="0" dirty="0" smtClean="0"/>
              <a:t>Then it is, again, too time-consuming to port the experiment to any of these tools !</a:t>
            </a:r>
            <a:endParaRPr lang="en-US" dirty="0"/>
          </a:p>
        </p:txBody>
      </p:sp>
      <p:sp>
        <p:nvSpPr>
          <p:cNvPr id="4" name="Slide Number Placeholder 3"/>
          <p:cNvSpPr>
            <a:spLocks noGrp="1"/>
          </p:cNvSpPr>
          <p:nvPr>
            <p:ph type="sldNum" sz="quarter" idx="10"/>
          </p:nvPr>
        </p:nvSpPr>
        <p:spPr/>
        <p:txBody>
          <a:bodyPr/>
          <a:lstStyle/>
          <a:p>
            <a:fld id="{6CD4C0F1-E00F-864B-9F79-1EC5C5681DEB}" type="slidenum">
              <a:rPr lang="en-US" smtClean="0"/>
              <a:t>14</a:t>
            </a:fld>
            <a:endParaRPr lang="en-US"/>
          </a:p>
        </p:txBody>
      </p:sp>
    </p:spTree>
    <p:extLst>
      <p:ext uri="{BB962C8B-B14F-4D97-AF65-F5344CB8AC3E}">
        <p14:creationId xmlns:p14="http://schemas.microsoft.com/office/powerpoint/2010/main" val="117827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AA6844-678B-7C46-B3C5-A1F4AB4B2E7B}" type="datetime1">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130232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DEA3F-2A56-A24F-855D-A7F9528D8E61}" type="datetime1">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316544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34592D-6E68-934D-9030-C6959D25A8A8}" type="datetime1">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757239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p:nvPr/>
        </p:nvSpPr>
        <p:spPr>
          <a:xfrm rot="10800000" flipH="1">
            <a:off x="-348182" y="-21899"/>
            <a:ext cx="1723519"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17" name="Shape 17"/>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p:nvPr/>
        </p:nvSpPr>
        <p:spPr>
          <a:xfrm rot="10800000" flipH="1">
            <a:off x="-1118653" y="1032"/>
            <a:ext cx="310065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19" name="Shape 19"/>
          <p:cNvSpPr/>
          <p:nvPr/>
        </p:nvSpPr>
        <p:spPr>
          <a:xfrm rot="10800000">
            <a:off x="8088847" y="-12733"/>
            <a:ext cx="1100667"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lIns="91425" tIns="45700" rIns="91425" bIns="45700" anchor="ctr" anchorCtr="0">
            <a:noAutofit/>
          </a:bodyPr>
          <a:lstStyle/>
          <a:p>
            <a:pPr>
              <a:spcBef>
                <a:spcPts val="0"/>
              </a:spcBef>
              <a:buNone/>
            </a:pPr>
            <a:endParaRPr/>
          </a:p>
        </p:txBody>
      </p:sp>
      <p:sp>
        <p:nvSpPr>
          <p:cNvPr id="20" name="Shape 20"/>
          <p:cNvSpPr txBox="1">
            <a:spLocks noGrp="1"/>
          </p:cNvSpPr>
          <p:nvPr>
            <p:ph type="title"/>
          </p:nvPr>
        </p:nvSpPr>
        <p:spPr>
          <a:xfrm>
            <a:off x="457200" y="274637"/>
            <a:ext cx="8229600" cy="13256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4FC50-7438-C847-A5A0-17FEDAE13DA2}" type="datetime1">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187623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D50B3E-6453-0842-A8A5-EAF11A6B0BB4}" type="datetime1">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126646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76A674-95B5-3244-A47B-C8E6CFCE2701}" type="datetime1">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1029743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0CE77A-08C1-E543-873A-803BB521094B}" type="datetime1">
              <a:rPr lang="en-US" smtClean="0"/>
              <a:t>5/14/15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3313142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12A48E-8D28-4B46-A36B-474A016EFB21}" type="datetime1">
              <a:rPr lang="en-US" smtClean="0"/>
              <a:t>5/14/15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856438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96ABC-9D5F-A14A-BABB-E380DA369461}" type="datetime1">
              <a:rPr lang="en-US" smtClean="0"/>
              <a:t>5/14/15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274585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1E36C-93DC-844F-A890-3888BE556F3B}" type="datetime1">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231129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F5C662-75A2-A140-B280-A006E05E3415}" type="datetime1">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9774E-8938-3D46-BA81-D8804DB853FB}" type="slidenum">
              <a:rPr lang="en-US" smtClean="0"/>
              <a:t>‹#›</a:t>
            </a:fld>
            <a:endParaRPr lang="en-US"/>
          </a:p>
        </p:txBody>
      </p:sp>
    </p:spTree>
    <p:extLst>
      <p:ext uri="{BB962C8B-B14F-4D97-AF65-F5344CB8AC3E}">
        <p14:creationId xmlns:p14="http://schemas.microsoft.com/office/powerpoint/2010/main" val="16249617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2F96B-86D1-5949-BB0E-A653CBFD18BA}" type="datetime1">
              <a:rPr lang="en-US" smtClean="0"/>
              <a:t>5/14/15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9774E-8938-3D46-BA81-D8804DB853FB}" type="slidenum">
              <a:rPr lang="en-US" smtClean="0"/>
              <a:t>‹#›</a:t>
            </a:fld>
            <a:endParaRPr lang="en-US"/>
          </a:p>
        </p:txBody>
      </p:sp>
    </p:spTree>
    <p:extLst>
      <p:ext uri="{BB962C8B-B14F-4D97-AF65-F5344CB8AC3E}">
        <p14:creationId xmlns:p14="http://schemas.microsoft.com/office/powerpoint/2010/main" val="3583689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www.vistrails.org/index.php/Main_Page%23Screen_Sho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journals.elsevier.com/information-system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hyperlink" Target="mailto:reprozip-dev@vgc.poly.edu" TargetMode="External"/><Relationship Id="rId4" Type="http://schemas.openxmlformats.org/officeDocument/2006/relationships/hyperlink" Target="http://cs.nyu.edu/courses/fall15/CSCI-GA.2434-001/IntroductiontoReprozip.pptx" TargetMode="External"/><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5CUsers%5Cjuliana%5CWork%5CPapers%5CSubmitted%5CcrowdLabs%5Cp.pdf" TargetMode="External"/><Relationship Id="rId4" Type="http://schemas.openxmlformats.org/officeDocument/2006/relationships/image" Target="../media/image4.tiff"/><Relationship Id="rId5" Type="http://schemas.openxmlformats.org/officeDocument/2006/relationships/image" Target="../media/image5.png"/><Relationship Id="rId6" Type="http://schemas.openxmlformats.org/officeDocument/2006/relationships/image" Target="../media/image6.tiff"/><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www.vpf.ethz.ch/services/researchethics/Broschure" TargetMode="External"/><Relationship Id="rId4" Type="http://schemas.openxmlformats.org/officeDocument/2006/relationships/hyperlink" Target="http://www.nsf.gov/nsb/committees/dp/principles.pdf" TargetMode="External"/><Relationship Id="rId5"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1759"/>
            <a:ext cx="7772400" cy="2518691"/>
          </a:xfrm>
        </p:spPr>
        <p:txBody>
          <a:bodyPr>
            <a:normAutofit/>
          </a:bodyPr>
          <a:lstStyle/>
          <a:p>
            <a:r>
              <a:rPr lang="en-US" dirty="0" smtClean="0"/>
              <a:t>Computational Reproducibility:</a:t>
            </a:r>
            <a:br>
              <a:rPr lang="en-US" dirty="0" smtClean="0"/>
            </a:br>
            <a:r>
              <a:rPr lang="en-US" dirty="0" smtClean="0"/>
              <a:t>why needed, first tools, open problems</a:t>
            </a:r>
            <a:endParaRPr lang="en-US" dirty="0"/>
          </a:p>
        </p:txBody>
      </p:sp>
      <p:sp>
        <p:nvSpPr>
          <p:cNvPr id="3" name="Subtitle 2"/>
          <p:cNvSpPr>
            <a:spLocks noGrp="1"/>
          </p:cNvSpPr>
          <p:nvPr>
            <p:ph type="subTitle" idx="1"/>
          </p:nvPr>
        </p:nvSpPr>
        <p:spPr/>
        <p:txBody>
          <a:bodyPr>
            <a:normAutofit fontScale="55000" lnSpcReduction="20000"/>
          </a:bodyPr>
          <a:lstStyle/>
          <a:p>
            <a:endParaRPr lang="en-US" dirty="0" smtClean="0"/>
          </a:p>
          <a:p>
            <a:r>
              <a:rPr lang="en-US" dirty="0" smtClean="0"/>
              <a:t>Dennis Shasha</a:t>
            </a:r>
          </a:p>
          <a:p>
            <a:r>
              <a:rPr lang="en-US" dirty="0" smtClean="0"/>
              <a:t>Joint work with: </a:t>
            </a:r>
            <a:br>
              <a:rPr lang="en-US" dirty="0" smtClean="0"/>
            </a:br>
            <a:r>
              <a:rPr lang="en-US" dirty="0" smtClean="0"/>
              <a:t>Philippe Bonnet, </a:t>
            </a:r>
            <a:r>
              <a:rPr lang="en-US" u="sng" dirty="0" smtClean="0"/>
              <a:t>Fernando </a:t>
            </a:r>
            <a:r>
              <a:rPr lang="en-US" u="sng" dirty="0" err="1" smtClean="0"/>
              <a:t>Chirigati</a:t>
            </a:r>
            <a:r>
              <a:rPr lang="en-US" dirty="0" smtClean="0"/>
              <a:t>, Juliana </a:t>
            </a:r>
            <a:r>
              <a:rPr lang="en-US" dirty="0" err="1" smtClean="0"/>
              <a:t>Freire</a:t>
            </a:r>
            <a:r>
              <a:rPr lang="en-US" dirty="0" smtClean="0"/>
              <a:t>, </a:t>
            </a:r>
            <a:br>
              <a:rPr lang="en-US" dirty="0" smtClean="0"/>
            </a:br>
            <a:r>
              <a:rPr lang="en-US" dirty="0" smtClean="0"/>
              <a:t>and  </a:t>
            </a:r>
            <a:r>
              <a:rPr lang="en-US" u="sng" dirty="0" err="1" smtClean="0"/>
              <a:t>Remi</a:t>
            </a:r>
            <a:r>
              <a:rPr lang="en-US" u="sng" dirty="0" smtClean="0"/>
              <a:t> </a:t>
            </a:r>
            <a:r>
              <a:rPr lang="en-US" u="sng" dirty="0" err="1" smtClean="0"/>
              <a:t>Rampin</a:t>
            </a:r>
            <a:r>
              <a:rPr lang="en-US" dirty="0" smtClean="0"/>
              <a:t>.</a:t>
            </a:r>
            <a:br>
              <a:rPr lang="en-US" dirty="0" smtClean="0"/>
            </a:br>
            <a:r>
              <a:rPr lang="en-US" dirty="0" smtClean="0"/>
              <a:t> Earlier collaborators: </a:t>
            </a:r>
            <a:r>
              <a:rPr lang="en-US" dirty="0" err="1" smtClean="0"/>
              <a:t>Ioana</a:t>
            </a:r>
            <a:r>
              <a:rPr lang="en-US" dirty="0" smtClean="0"/>
              <a:t> </a:t>
            </a:r>
            <a:r>
              <a:rPr lang="en-US" dirty="0" err="1" smtClean="0"/>
              <a:t>Manolescu</a:t>
            </a:r>
            <a:r>
              <a:rPr lang="en-US" dirty="0" smtClean="0"/>
              <a:t>,   Stefan </a:t>
            </a:r>
            <a:r>
              <a:rPr lang="en-US" dirty="0" err="1" smtClean="0"/>
              <a:t>Manigold</a:t>
            </a:r>
            <a:r>
              <a:rPr lang="en-US" dirty="0" smtClean="0"/>
              <a:t>, and </a:t>
            </a:r>
            <a:r>
              <a:rPr lang="en-US" dirty="0" err="1" smtClean="0"/>
              <a:t>Sigmod</a:t>
            </a:r>
            <a:r>
              <a:rPr lang="en-US" dirty="0" smtClean="0"/>
              <a:t> Reproducibility Committee</a:t>
            </a:r>
            <a:endParaRPr lang="en-US" dirty="0"/>
          </a:p>
        </p:txBody>
      </p:sp>
      <p:sp>
        <p:nvSpPr>
          <p:cNvPr id="4" name="TextBox 3"/>
          <p:cNvSpPr txBox="1"/>
          <p:nvPr/>
        </p:nvSpPr>
        <p:spPr>
          <a:xfrm>
            <a:off x="6985898" y="6608137"/>
            <a:ext cx="184666" cy="369332"/>
          </a:xfrm>
          <a:prstGeom prst="rect">
            <a:avLst/>
          </a:prstGeom>
          <a:noFill/>
        </p:spPr>
        <p:txBody>
          <a:bodyPr wrap="none" rtlCol="0">
            <a:spAutoFit/>
          </a:bodyPr>
          <a:lstStyle/>
          <a:p>
            <a:endParaRPr lang="en-US" dirty="0"/>
          </a:p>
        </p:txBody>
      </p:sp>
      <p:sp>
        <p:nvSpPr>
          <p:cNvPr id="5" name="Slide Number Placeholder 4"/>
          <p:cNvSpPr>
            <a:spLocks noGrp="1"/>
          </p:cNvSpPr>
          <p:nvPr>
            <p:ph type="sldNum" sz="quarter" idx="12"/>
          </p:nvPr>
        </p:nvSpPr>
        <p:spPr/>
        <p:txBody>
          <a:bodyPr/>
          <a:lstStyle/>
          <a:p>
            <a:fld id="{F859774E-8938-3D46-BA81-D8804DB853FB}" type="slidenum">
              <a:rPr lang="en-US" smtClean="0"/>
              <a:t>1</a:t>
            </a:fld>
            <a:endParaRPr lang="en-US"/>
          </a:p>
        </p:txBody>
      </p:sp>
    </p:spTree>
    <p:extLst>
      <p:ext uri="{BB962C8B-B14F-4D97-AF65-F5344CB8AC3E}">
        <p14:creationId xmlns:p14="http://schemas.microsoft.com/office/powerpoint/2010/main" val="30765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fontScale="90000"/>
          </a:bodyPr>
          <a:lstStyle/>
          <a:p>
            <a:r>
              <a:rPr lang="en-US" dirty="0" smtClean="0">
                <a:ea typeface="ＭＳ Ｐゴシック" pitchFamily="-65" charset="-128"/>
                <a:cs typeface="ＭＳ Ｐゴシック" pitchFamily="-65" charset="-128"/>
              </a:rPr>
              <a:t>Reproducibility – what does it mean?</a:t>
            </a:r>
            <a:endParaRPr lang="en-US" dirty="0">
              <a:ea typeface="ＭＳ Ｐゴシック" pitchFamily="-65" charset="-128"/>
              <a:cs typeface="ＭＳ Ｐゴシック" pitchFamily="-65" charset="-128"/>
            </a:endParaRPr>
          </a:p>
        </p:txBody>
      </p:sp>
      <p:sp>
        <p:nvSpPr>
          <p:cNvPr id="204803" name="Rectangle 3"/>
          <p:cNvSpPr>
            <a:spLocks noGrp="1" noChangeArrowheads="1"/>
          </p:cNvSpPr>
          <p:nvPr>
            <p:ph type="body" idx="1"/>
          </p:nvPr>
        </p:nvSpPr>
        <p:spPr>
          <a:xfrm>
            <a:off x="76200" y="1143000"/>
            <a:ext cx="9144000" cy="5029200"/>
          </a:xfrm>
        </p:spPr>
        <p:txBody>
          <a:bodyPr/>
          <a:lstStyle/>
          <a:p>
            <a:r>
              <a:rPr lang="en-US" sz="3200" dirty="0" smtClean="0">
                <a:ea typeface="ＭＳ Ｐゴシック" pitchFamily="-65" charset="-128"/>
                <a:cs typeface="ＭＳ Ｐゴシック" pitchFamily="-65" charset="-128"/>
              </a:rPr>
              <a:t>Computational reproducibility:</a:t>
            </a:r>
            <a:br>
              <a:rPr lang="en-US" sz="3200" dirty="0" smtClean="0">
                <a:ea typeface="ＭＳ Ｐゴシック" pitchFamily="-65" charset="-128"/>
                <a:cs typeface="ＭＳ Ｐゴシック" pitchFamily="-65" charset="-128"/>
              </a:rPr>
            </a:br>
            <a:r>
              <a:rPr lang="en-US" dirty="0">
                <a:ea typeface="ＭＳ Ｐゴシック" pitchFamily="-65" charset="-128"/>
                <a:cs typeface="ＭＳ Ｐゴシック" pitchFamily="-65" charset="-128"/>
              </a:rPr>
              <a:t>E</a:t>
            </a:r>
            <a:r>
              <a:rPr lang="en-US" sz="3200" dirty="0" smtClean="0">
                <a:ea typeface="ＭＳ Ｐゴシック" pitchFamily="-65" charset="-128"/>
                <a:cs typeface="ＭＳ Ｐゴシック" pitchFamily="-65" charset="-128"/>
              </a:rPr>
              <a:t>xperiment at time</a:t>
            </a:r>
            <a:r>
              <a:rPr lang="en-US" sz="3200" dirty="0" smtClean="0">
                <a:solidFill>
                  <a:srgbClr val="FF0000"/>
                </a:solidFill>
                <a:ea typeface="ＭＳ Ｐゴシック" pitchFamily="-65" charset="-128"/>
                <a:cs typeface="ＭＳ Ｐゴシック" pitchFamily="-65" charset="-128"/>
              </a:rPr>
              <a:t> t</a:t>
            </a:r>
            <a:r>
              <a:rPr lang="en-US" sz="3200" dirty="0" smtClean="0">
                <a:ea typeface="ＭＳ Ｐゴシック" pitchFamily="-65" charset="-128"/>
                <a:cs typeface="ＭＳ Ｐゴシック" pitchFamily="-65" charset="-128"/>
              </a:rPr>
              <a:t>, done on system </a:t>
            </a:r>
            <a:r>
              <a:rPr lang="en-US" sz="3200" dirty="0" smtClean="0">
                <a:solidFill>
                  <a:srgbClr val="FF0000"/>
                </a:solidFill>
                <a:ea typeface="ＭＳ Ｐゴシック" pitchFamily="-65" charset="-128"/>
                <a:cs typeface="ＭＳ Ｐゴシック" pitchFamily="-65" charset="-128"/>
              </a:rPr>
              <a:t>s</a:t>
            </a:r>
            <a:r>
              <a:rPr lang="en-US" sz="3200" dirty="0" smtClean="0">
                <a:ea typeface="ＭＳ Ｐゴシック" pitchFamily="-65" charset="-128"/>
                <a:cs typeface="ＭＳ Ｐゴシック" pitchFamily="-65" charset="-128"/>
              </a:rPr>
              <a:t> and data </a:t>
            </a:r>
            <a:r>
              <a:rPr lang="en-US" sz="3200" dirty="0" smtClean="0">
                <a:solidFill>
                  <a:srgbClr val="FF0000"/>
                </a:solidFill>
                <a:ea typeface="ＭＳ Ｐゴシック" pitchFamily="-65" charset="-128"/>
                <a:cs typeface="ＭＳ Ｐゴシック" pitchFamily="-65" charset="-128"/>
              </a:rPr>
              <a:t>d</a:t>
            </a:r>
            <a:r>
              <a:rPr lang="en-US" sz="3200" dirty="0" smtClean="0">
                <a:ea typeface="ＭＳ Ｐゴシック" pitchFamily="-65" charset="-128"/>
                <a:cs typeface="ＭＳ Ｐゴシック" pitchFamily="-65" charset="-128"/>
              </a:rPr>
              <a:t> can be performed </a:t>
            </a:r>
            <a:br>
              <a:rPr lang="en-US" sz="3200" dirty="0" smtClean="0">
                <a:ea typeface="ＭＳ Ｐゴシック" pitchFamily="-65" charset="-128"/>
                <a:cs typeface="ＭＳ Ｐゴシック" pitchFamily="-65" charset="-128"/>
              </a:rPr>
            </a:br>
            <a:r>
              <a:rPr lang="en-US" sz="3200" dirty="0" smtClean="0">
                <a:ea typeface="ＭＳ Ｐゴシック" pitchFamily="-65" charset="-128"/>
                <a:cs typeface="ＭＳ Ｐゴシック" pitchFamily="-65" charset="-128"/>
              </a:rPr>
              <a:t>at time </a:t>
            </a:r>
            <a:r>
              <a:rPr lang="en-US" sz="3200" dirty="0" smtClean="0">
                <a:solidFill>
                  <a:srgbClr val="0000FF"/>
                </a:solidFill>
                <a:ea typeface="ＭＳ Ｐゴシック" pitchFamily="-65" charset="-128"/>
                <a:cs typeface="ＭＳ Ｐゴシック" pitchFamily="-65" charset="-128"/>
              </a:rPr>
              <a:t>t’ </a:t>
            </a:r>
            <a:r>
              <a:rPr lang="en-US" sz="3200" dirty="0" smtClean="0">
                <a:ea typeface="ＭＳ Ｐゴシック" pitchFamily="-65" charset="-128"/>
                <a:cs typeface="ＭＳ Ｐゴシック" pitchFamily="-65" charset="-128"/>
              </a:rPr>
              <a:t>on system </a:t>
            </a:r>
            <a:r>
              <a:rPr lang="en-US" sz="3200" dirty="0" smtClean="0">
                <a:solidFill>
                  <a:srgbClr val="0000FF"/>
                </a:solidFill>
                <a:ea typeface="ＭＳ Ｐゴシック" pitchFamily="-65" charset="-128"/>
                <a:cs typeface="ＭＳ Ｐゴシック" pitchFamily="-65" charset="-128"/>
              </a:rPr>
              <a:t>s’ </a:t>
            </a:r>
            <a:r>
              <a:rPr lang="en-US" sz="3200" dirty="0" smtClean="0">
                <a:ea typeface="ＭＳ Ｐゴシック" pitchFamily="-65" charset="-128"/>
                <a:cs typeface="ＭＳ Ｐゴシック" pitchFamily="-65" charset="-128"/>
              </a:rPr>
              <a:t>on data </a:t>
            </a:r>
            <a:r>
              <a:rPr lang="en-US" sz="3200" dirty="0" smtClean="0">
                <a:solidFill>
                  <a:srgbClr val="FF0000"/>
                </a:solidFill>
                <a:ea typeface="ＭＳ Ｐゴシック" pitchFamily="-65" charset="-128"/>
                <a:cs typeface="ＭＳ Ｐゴシック" pitchFamily="-65" charset="-128"/>
              </a:rPr>
              <a:t>d</a:t>
            </a:r>
            <a:r>
              <a:rPr lang="en-US" sz="3200" dirty="0" smtClean="0">
                <a:ea typeface="ＭＳ Ｐゴシック" pitchFamily="-65" charset="-128"/>
                <a:cs typeface="ＭＳ Ｐゴシック" pitchFamily="-65" charset="-128"/>
              </a:rPr>
              <a:t> to get the same result. </a:t>
            </a:r>
          </a:p>
          <a:p>
            <a:r>
              <a:rPr lang="en-US" sz="3200" dirty="0" smtClean="0">
                <a:ea typeface="ＭＳ Ｐゴシック" pitchFamily="-65" charset="-128"/>
                <a:cs typeface="ＭＳ Ｐゴシック" pitchFamily="-65" charset="-128"/>
              </a:rPr>
              <a:t>The experiment can also be performed on data </a:t>
            </a:r>
            <a:r>
              <a:rPr lang="en-US" sz="3200" dirty="0" smtClean="0">
                <a:solidFill>
                  <a:srgbClr val="0000FF"/>
                </a:solidFill>
                <a:ea typeface="ＭＳ Ｐゴシック" pitchFamily="-65" charset="-128"/>
                <a:cs typeface="ＭＳ Ｐゴシック" pitchFamily="-65" charset="-128"/>
              </a:rPr>
              <a:t>d’ </a:t>
            </a:r>
            <a:r>
              <a:rPr lang="en-US" sz="3200" dirty="0" smtClean="0">
                <a:ea typeface="ＭＳ Ｐゴシック" pitchFamily="-65" charset="-128"/>
                <a:cs typeface="ＭＳ Ｐゴシック" pitchFamily="-65" charset="-128"/>
              </a:rPr>
              <a:t>with “consistent” results.</a:t>
            </a:r>
          </a:p>
          <a:p>
            <a:r>
              <a:rPr lang="en-US" sz="3200" dirty="0" smtClean="0">
                <a:ea typeface="ＭＳ Ｐゴシック" pitchFamily="-65" charset="-128"/>
                <a:cs typeface="ＭＳ Ｐゴシック" pitchFamily="-65" charset="-128"/>
              </a:rPr>
              <a:t>Much higher standard than natural science.</a:t>
            </a:r>
            <a:r>
              <a:rPr lang="en-US" dirty="0" smtClean="0">
                <a:ea typeface="ＭＳ Ｐゴシック" pitchFamily="-65" charset="-128"/>
                <a:cs typeface="ＭＳ Ｐゴシック" pitchFamily="-65" charset="-128"/>
              </a:rPr>
              <a:t> </a:t>
            </a:r>
            <a:endParaRPr lang="en-US" dirty="0" smtClean="0"/>
          </a:p>
        </p:txBody>
      </p:sp>
      <p:sp>
        <p:nvSpPr>
          <p:cNvPr id="2" name="Slide Number Placeholder 1"/>
          <p:cNvSpPr>
            <a:spLocks noGrp="1"/>
          </p:cNvSpPr>
          <p:nvPr>
            <p:ph type="sldNum" sz="quarter" idx="12"/>
          </p:nvPr>
        </p:nvSpPr>
        <p:spPr/>
        <p:txBody>
          <a:bodyPr/>
          <a:lstStyle/>
          <a:p>
            <a:fld id="{F859774E-8938-3D46-BA81-D8804DB853FB}" type="slidenum">
              <a:rPr lang="en-US" smtClean="0"/>
              <a:t>10</a:t>
            </a:fld>
            <a:endParaRPr lang="en-US"/>
          </a:p>
        </p:txBody>
      </p:sp>
    </p:spTree>
    <p:extLst>
      <p:ext uri="{BB962C8B-B14F-4D97-AF65-F5344CB8AC3E}">
        <p14:creationId xmlns:p14="http://schemas.microsoft.com/office/powerpoint/2010/main" val="21455402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_p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839" y="1157112"/>
            <a:ext cx="5108322" cy="5700888"/>
          </a:xfrm>
          <a:prstGeom prst="rect">
            <a:avLst/>
          </a:prstGeom>
        </p:spPr>
      </p:pic>
      <p:sp>
        <p:nvSpPr>
          <p:cNvPr id="9" name="TextBox 8"/>
          <p:cNvSpPr txBox="1"/>
          <p:nvPr/>
        </p:nvSpPr>
        <p:spPr>
          <a:xfrm>
            <a:off x="3288772" y="3223026"/>
            <a:ext cx="2563823" cy="707886"/>
          </a:xfrm>
          <a:prstGeom prst="rect">
            <a:avLst/>
          </a:prstGeom>
          <a:noFill/>
        </p:spPr>
        <p:txBody>
          <a:bodyPr wrap="none" rtlCol="0">
            <a:spAutoFit/>
          </a:bodyPr>
          <a:lstStyle/>
          <a:p>
            <a:pPr algn="ctr"/>
            <a:r>
              <a:rPr lang="en-US" sz="4000" cap="small" dirty="0" smtClean="0">
                <a:effectLst>
                  <a:glow rad="101600">
                    <a:schemeClr val="bg1">
                      <a:alpha val="75000"/>
                    </a:schemeClr>
                  </a:glow>
                </a:effectLst>
              </a:rPr>
              <a:t>Provenance</a:t>
            </a:r>
            <a:endParaRPr lang="en-US" sz="4000" cap="small" dirty="0">
              <a:effectLst>
                <a:glow rad="101600">
                  <a:schemeClr val="bg1">
                    <a:alpha val="75000"/>
                  </a:schemeClr>
                </a:glow>
              </a:effectLst>
            </a:endParaRPr>
          </a:p>
        </p:txBody>
      </p:sp>
      <p:sp>
        <p:nvSpPr>
          <p:cNvPr id="5" name="Title 3"/>
          <p:cNvSpPr>
            <a:spLocks noGrp="1"/>
          </p:cNvSpPr>
          <p:nvPr>
            <p:ph type="title"/>
          </p:nvPr>
        </p:nvSpPr>
        <p:spPr>
          <a:xfrm>
            <a:off x="2286706" y="398637"/>
            <a:ext cx="4570589" cy="814211"/>
          </a:xfrm>
        </p:spPr>
        <p:txBody>
          <a:bodyPr>
            <a:normAutofit/>
          </a:bodyPr>
          <a:lstStyle/>
          <a:p>
            <a:pPr algn="ctr"/>
            <a:r>
              <a:rPr lang="en-US" sz="3200" b="0" cap="none" dirty="0" smtClean="0">
                <a:effectLst>
                  <a:outerShdw blurRad="28575" dist="38100" dir="2700000" algn="tl" rotWithShape="0">
                    <a:schemeClr val="bg1">
                      <a:alpha val="43000"/>
                    </a:schemeClr>
                  </a:outerShdw>
                </a:effectLst>
              </a:rPr>
              <a:t>Too many dependencies!</a:t>
            </a:r>
            <a:endParaRPr lang="en-US" sz="3200" b="0" cap="none" dirty="0">
              <a:effectLst>
                <a:outerShdw blurRad="28575" dist="38100" dir="2700000" algn="tl" rotWithShape="0">
                  <a:schemeClr val="bg1">
                    <a:alpha val="43000"/>
                  </a:schemeClr>
                </a:outerShdw>
              </a:effectLst>
            </a:endParaRPr>
          </a:p>
        </p:txBody>
      </p:sp>
      <p:sp>
        <p:nvSpPr>
          <p:cNvPr id="6" name="TextBox 5"/>
          <p:cNvSpPr txBox="1"/>
          <p:nvPr/>
        </p:nvSpPr>
        <p:spPr>
          <a:xfrm>
            <a:off x="5733101" y="6469944"/>
            <a:ext cx="1101239" cy="230832"/>
          </a:xfrm>
          <a:prstGeom prst="rect">
            <a:avLst/>
          </a:prstGeom>
          <a:noFill/>
        </p:spPr>
        <p:txBody>
          <a:bodyPr wrap="none" rtlCol="0">
            <a:spAutoFit/>
          </a:bodyPr>
          <a:lstStyle/>
          <a:p>
            <a:pPr algn="ctr"/>
            <a:r>
              <a:rPr lang="en-US" sz="900" i="1" dirty="0" smtClean="0"/>
              <a:t>From </a:t>
            </a:r>
            <a:r>
              <a:rPr lang="en-US" sz="900" i="1" dirty="0" err="1" smtClean="0"/>
              <a:t>pixshark.com</a:t>
            </a:r>
            <a:endParaRPr lang="en-US" sz="900" i="1" dirty="0"/>
          </a:p>
        </p:txBody>
      </p:sp>
      <p:sp>
        <p:nvSpPr>
          <p:cNvPr id="2" name="TextBox 1"/>
          <p:cNvSpPr txBox="1"/>
          <p:nvPr/>
        </p:nvSpPr>
        <p:spPr>
          <a:xfrm>
            <a:off x="3984440" y="2143181"/>
            <a:ext cx="1175121" cy="707886"/>
          </a:xfrm>
          <a:prstGeom prst="rect">
            <a:avLst/>
          </a:prstGeom>
          <a:noFill/>
        </p:spPr>
        <p:txBody>
          <a:bodyPr wrap="none" rtlCol="0">
            <a:spAutoFit/>
          </a:bodyPr>
          <a:lstStyle/>
          <a:p>
            <a:pPr algn="ctr"/>
            <a:r>
              <a:rPr lang="en-US" sz="4000" cap="small" dirty="0" smtClean="0">
                <a:effectLst>
                  <a:glow rad="101600">
                    <a:schemeClr val="bg1">
                      <a:alpha val="75000"/>
                    </a:schemeClr>
                  </a:glow>
                </a:effectLst>
              </a:rPr>
              <a:t>Data</a:t>
            </a:r>
            <a:endParaRPr lang="en-US" sz="4000" cap="small" dirty="0">
              <a:effectLst>
                <a:glow rad="101600">
                  <a:schemeClr val="bg1">
                    <a:alpha val="75000"/>
                  </a:schemeClr>
                </a:glow>
              </a:effectLst>
            </a:endParaRPr>
          </a:p>
        </p:txBody>
      </p:sp>
      <p:sp>
        <p:nvSpPr>
          <p:cNvPr id="7" name="TextBox 6"/>
          <p:cNvSpPr txBox="1"/>
          <p:nvPr/>
        </p:nvSpPr>
        <p:spPr>
          <a:xfrm>
            <a:off x="3398692" y="3223026"/>
            <a:ext cx="2346616" cy="707886"/>
          </a:xfrm>
          <a:prstGeom prst="rect">
            <a:avLst/>
          </a:prstGeom>
          <a:noFill/>
        </p:spPr>
        <p:txBody>
          <a:bodyPr wrap="none" rtlCol="0">
            <a:spAutoFit/>
          </a:bodyPr>
          <a:lstStyle/>
          <a:p>
            <a:pPr algn="ctr"/>
            <a:r>
              <a:rPr lang="en-US" sz="4000" cap="small" dirty="0" smtClean="0">
                <a:effectLst>
                  <a:glow rad="101600">
                    <a:schemeClr val="bg1">
                      <a:alpha val="75000"/>
                    </a:schemeClr>
                  </a:glow>
                </a:effectLst>
              </a:rPr>
              <a:t>Workflow</a:t>
            </a:r>
            <a:endParaRPr lang="en-US" sz="4000" cap="small" dirty="0">
              <a:effectLst>
                <a:glow rad="101600">
                  <a:schemeClr val="bg1">
                    <a:alpha val="75000"/>
                  </a:schemeClr>
                </a:glow>
              </a:effectLst>
            </a:endParaRPr>
          </a:p>
        </p:txBody>
      </p:sp>
      <p:sp>
        <p:nvSpPr>
          <p:cNvPr id="8" name="TextBox 7"/>
          <p:cNvSpPr txBox="1"/>
          <p:nvPr/>
        </p:nvSpPr>
        <p:spPr>
          <a:xfrm>
            <a:off x="3166107" y="4302872"/>
            <a:ext cx="2811787" cy="707886"/>
          </a:xfrm>
          <a:prstGeom prst="rect">
            <a:avLst/>
          </a:prstGeom>
          <a:noFill/>
        </p:spPr>
        <p:txBody>
          <a:bodyPr wrap="none" rtlCol="0">
            <a:spAutoFit/>
          </a:bodyPr>
          <a:lstStyle/>
          <a:p>
            <a:pPr algn="ctr"/>
            <a:r>
              <a:rPr lang="en-US" sz="4000" cap="small" dirty="0" smtClean="0">
                <a:effectLst>
                  <a:glow rad="101600">
                    <a:schemeClr val="bg1">
                      <a:alpha val="75000"/>
                    </a:schemeClr>
                  </a:glow>
                </a:effectLst>
              </a:rPr>
              <a:t>Environment</a:t>
            </a:r>
            <a:endParaRPr lang="en-US" sz="4000" cap="small" dirty="0">
              <a:effectLst>
                <a:glow rad="101600">
                  <a:schemeClr val="bg1">
                    <a:alpha val="75000"/>
                  </a:schemeClr>
                </a:glow>
              </a:effectLst>
            </a:endParaRPr>
          </a:p>
        </p:txBody>
      </p:sp>
      <p:sp>
        <p:nvSpPr>
          <p:cNvPr id="3" name="Slide Number Placeholder 2"/>
          <p:cNvSpPr>
            <a:spLocks noGrp="1"/>
          </p:cNvSpPr>
          <p:nvPr>
            <p:ph type="sldNum" sz="quarter" idx="12"/>
          </p:nvPr>
        </p:nvSpPr>
        <p:spPr/>
        <p:txBody>
          <a:bodyPr/>
          <a:lstStyle/>
          <a:p>
            <a:fld id="{F859774E-8938-3D46-BA81-D8804DB853FB}" type="slidenum">
              <a:rPr lang="en-US" smtClean="0"/>
              <a:t>11</a:t>
            </a:fld>
            <a:endParaRPr lang="en-US"/>
          </a:p>
        </p:txBody>
      </p:sp>
    </p:spTree>
    <p:extLst>
      <p:ext uri="{BB962C8B-B14F-4D97-AF65-F5344CB8AC3E}">
        <p14:creationId xmlns:p14="http://schemas.microsoft.com/office/powerpoint/2010/main" val="1624515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2" nodeType="clickEffect">
                                  <p:stCondLst>
                                    <p:cond delay="0"/>
                                  </p:stCondLst>
                                  <p:childTnLst>
                                    <p:animMotion origin="layout" path="M 3.17937E-6 9.77304E-7 L 3.17937E-6 0.16026 " pathEditMode="relative" rAng="0" ptsTypes="AA">
                                      <p:cBhvr>
                                        <p:cTn id="21" dur="1000" fill="hold"/>
                                        <p:tgtEl>
                                          <p:spTgt spid="2"/>
                                        </p:tgtEl>
                                        <p:attrNameLst>
                                          <p:attrName>ppt_x</p:attrName>
                                          <p:attrName>ppt_y</p:attrName>
                                        </p:attrNameLst>
                                      </p:cBhvr>
                                      <p:rCtr x="0" y="8013"/>
                                    </p:animMotion>
                                  </p:childTnLst>
                                </p:cTn>
                              </p:par>
                              <p:par>
                                <p:cTn id="22" presetID="0" presetClass="path" presetSubtype="0" accel="50000" decel="50000" fill="hold" grpId="2" nodeType="withEffect">
                                  <p:stCondLst>
                                    <p:cond delay="0"/>
                                  </p:stCondLst>
                                  <p:childTnLst>
                                    <p:animMotion origin="layout" path="M 3.17937E-6 3.47383E-7 L 3.17937E-6 -0.15447 " pathEditMode="relative" rAng="0" ptsTypes="AA">
                                      <p:cBhvr>
                                        <p:cTn id="23" dur="1000" fill="hold"/>
                                        <p:tgtEl>
                                          <p:spTgt spid="8"/>
                                        </p:tgtEl>
                                        <p:attrNameLst>
                                          <p:attrName>ppt_x</p:attrName>
                                          <p:attrName>ppt_y</p:attrName>
                                        </p:attrNameLst>
                                      </p:cBhvr>
                                      <p:rCtr x="0" y="-7735"/>
                                    </p:animMotion>
                                  </p:childTnLst>
                                </p:cTn>
                              </p:par>
                            </p:childTnLst>
                          </p:cTn>
                        </p:par>
                        <p:par>
                          <p:cTn id="24" fill="hold">
                            <p:stCondLst>
                              <p:cond delay="1000"/>
                            </p:stCondLst>
                            <p:childTnLst>
                              <p:par>
                                <p:cTn id="25" presetID="10" presetClass="exit" presetSubtype="0" fill="hold" grpId="1" nodeType="after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 grpId="1"/>
      <p:bldP spid="2" grpId="2"/>
      <p:bldP spid="7" grpId="0"/>
      <p:bldP spid="7" grpId="1"/>
      <p:bldP spid="8" grpId="0"/>
      <p:bldP spid="8" grpId="1"/>
      <p:bldP spid="8"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ars.jpg"/>
          <p:cNvPicPr>
            <a:picLocks noChangeAspect="1"/>
          </p:cNvPicPr>
          <p:nvPr/>
        </p:nvPicPr>
        <p:blipFill rotWithShape="1">
          <a:blip r:embed="rId3">
            <a:extLst>
              <a:ext uri="{28A0092B-C50C-407E-A947-70E740481C1C}">
                <a14:useLocalDpi xmlns:a14="http://schemas.microsoft.com/office/drawing/2010/main" val="0"/>
              </a:ext>
            </a:extLst>
          </a:blip>
          <a:srcRect r="11190"/>
          <a:stretch/>
        </p:blipFill>
        <p:spPr>
          <a:xfrm>
            <a:off x="-1" y="0"/>
            <a:ext cx="9144001" cy="6858000"/>
          </a:xfrm>
          <a:prstGeom prst="rect">
            <a:avLst/>
          </a:prstGeom>
        </p:spPr>
      </p:pic>
      <p:sp>
        <p:nvSpPr>
          <p:cNvPr id="5" name="Title 3"/>
          <p:cNvSpPr>
            <a:spLocks noGrp="1"/>
          </p:cNvSpPr>
          <p:nvPr>
            <p:ph type="title"/>
          </p:nvPr>
        </p:nvSpPr>
        <p:spPr>
          <a:xfrm>
            <a:off x="1750131" y="398637"/>
            <a:ext cx="5643738" cy="814211"/>
          </a:xfrm>
        </p:spPr>
        <p:txBody>
          <a:bodyPr>
            <a:normAutofit/>
          </a:bodyPr>
          <a:lstStyle/>
          <a:p>
            <a:pPr algn="ctr"/>
            <a:r>
              <a:rPr lang="en-US" sz="3200" b="0" cap="none" dirty="0" smtClean="0">
                <a:effectLst>
                  <a:outerShdw blurRad="28575" dist="38100" dir="2700000" algn="tl" rotWithShape="0">
                    <a:schemeClr val="bg1">
                      <a:alpha val="43000"/>
                    </a:schemeClr>
                  </a:outerShdw>
                </a:effectLst>
              </a:rPr>
              <a:t>Too many different platforms!</a:t>
            </a:r>
            <a:endParaRPr lang="en-US" sz="3200" b="0" cap="none" dirty="0">
              <a:effectLst>
                <a:outerShdw blurRad="28575" dist="38100" dir="2700000" algn="tl" rotWithShape="0">
                  <a:schemeClr val="bg1">
                    <a:alpha val="43000"/>
                  </a:schemeClr>
                </a:outerShdw>
              </a:effectLst>
            </a:endParaRPr>
          </a:p>
        </p:txBody>
      </p:sp>
      <p:sp>
        <p:nvSpPr>
          <p:cNvPr id="7" name="TextBox 6"/>
          <p:cNvSpPr txBox="1"/>
          <p:nvPr/>
        </p:nvSpPr>
        <p:spPr>
          <a:xfrm>
            <a:off x="7710975" y="6585360"/>
            <a:ext cx="1475835" cy="230832"/>
          </a:xfrm>
          <a:prstGeom prst="rect">
            <a:avLst/>
          </a:prstGeom>
          <a:noFill/>
        </p:spPr>
        <p:txBody>
          <a:bodyPr wrap="none" rtlCol="0">
            <a:spAutoFit/>
          </a:bodyPr>
          <a:lstStyle/>
          <a:p>
            <a:pPr algn="ctr"/>
            <a:r>
              <a:rPr lang="en-US" sz="900" i="1" dirty="0" smtClean="0">
                <a:effectLst>
                  <a:outerShdw blurRad="50800" dist="38100" dir="2700000" algn="tl" rotWithShape="0">
                    <a:schemeClr val="bg1">
                      <a:alpha val="43000"/>
                    </a:schemeClr>
                  </a:outerShdw>
                </a:effectLst>
              </a:rPr>
              <a:t>From </a:t>
            </a:r>
            <a:r>
              <a:rPr lang="en-US" sz="900" i="1" dirty="0" err="1" smtClean="0">
                <a:effectLst>
                  <a:outerShdw blurRad="50800" dist="38100" dir="2700000" algn="tl" rotWithShape="0">
                    <a:schemeClr val="bg1">
                      <a:alpha val="43000"/>
                    </a:schemeClr>
                  </a:outerShdw>
                </a:effectLst>
              </a:rPr>
              <a:t>intelerad-insider.com</a:t>
            </a:r>
            <a:endParaRPr lang="en-US" sz="900" i="1" dirty="0">
              <a:effectLst>
                <a:outerShdw blurRad="50800" dist="38100" dir="2700000" algn="tl" rotWithShape="0">
                  <a:schemeClr val="bg1">
                    <a:alpha val="43000"/>
                  </a:schemeClr>
                </a:outerShdw>
              </a:effectLst>
            </a:endParaRPr>
          </a:p>
        </p:txBody>
      </p:sp>
      <p:sp>
        <p:nvSpPr>
          <p:cNvPr id="3" name="Slide Number Placeholder 2"/>
          <p:cNvSpPr>
            <a:spLocks noGrp="1"/>
          </p:cNvSpPr>
          <p:nvPr>
            <p:ph type="sldNum" sz="quarter" idx="12"/>
          </p:nvPr>
        </p:nvSpPr>
        <p:spPr/>
        <p:txBody>
          <a:bodyPr/>
          <a:lstStyle/>
          <a:p>
            <a:fld id="{F859774E-8938-3D46-BA81-D8804DB853FB}" type="slidenum">
              <a:rPr lang="en-US" smtClean="0"/>
              <a:t>12</a:t>
            </a:fld>
            <a:endParaRPr lang="en-US"/>
          </a:p>
        </p:txBody>
      </p:sp>
    </p:spTree>
    <p:extLst>
      <p:ext uri="{BB962C8B-B14F-4D97-AF65-F5344CB8AC3E}">
        <p14:creationId xmlns:p14="http://schemas.microsoft.com/office/powerpoint/2010/main" val="34007871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jpg"/>
          <p:cNvPicPr>
            <a:picLocks noChangeAspect="1"/>
          </p:cNvPicPr>
          <p:nvPr/>
        </p:nvPicPr>
        <p:blipFill rotWithShape="1">
          <a:blip r:embed="rId3">
            <a:alphaModFix amt="73000"/>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5" name="Title 3"/>
          <p:cNvSpPr>
            <a:spLocks noGrp="1"/>
          </p:cNvSpPr>
          <p:nvPr>
            <p:ph type="title"/>
          </p:nvPr>
        </p:nvSpPr>
        <p:spPr>
          <a:xfrm>
            <a:off x="1286051" y="398637"/>
            <a:ext cx="6571898" cy="814211"/>
          </a:xfrm>
        </p:spPr>
        <p:txBody>
          <a:bodyPr>
            <a:normAutofit/>
          </a:bodyPr>
          <a:lstStyle/>
          <a:p>
            <a:pPr algn="ctr"/>
            <a:r>
              <a:rPr lang="en-US" sz="3200" b="0" cap="none" dirty="0" smtClean="0">
                <a:effectLst>
                  <a:outerShdw blurRad="41275" dist="38100" dir="2700000" algn="tl" rotWithShape="0">
                    <a:schemeClr val="bg1">
                      <a:alpha val="79000"/>
                    </a:schemeClr>
                  </a:outerShdw>
                </a:effectLst>
              </a:rPr>
              <a:t>Too much to do, too little time!</a:t>
            </a:r>
            <a:endParaRPr lang="en-US" sz="3200" b="0" cap="none" dirty="0">
              <a:effectLst>
                <a:outerShdw blurRad="41275" dist="38100" dir="2700000" algn="tl" rotWithShape="0">
                  <a:schemeClr val="bg1">
                    <a:alpha val="79000"/>
                  </a:schemeClr>
                </a:outerShdw>
              </a:effectLst>
            </a:endParaRPr>
          </a:p>
        </p:txBody>
      </p:sp>
      <p:sp>
        <p:nvSpPr>
          <p:cNvPr id="6" name="TextBox 5"/>
          <p:cNvSpPr txBox="1"/>
          <p:nvPr/>
        </p:nvSpPr>
        <p:spPr>
          <a:xfrm>
            <a:off x="7971076" y="6585360"/>
            <a:ext cx="1172924" cy="230832"/>
          </a:xfrm>
          <a:prstGeom prst="rect">
            <a:avLst/>
          </a:prstGeom>
          <a:noFill/>
        </p:spPr>
        <p:txBody>
          <a:bodyPr wrap="none" rtlCol="0">
            <a:spAutoFit/>
          </a:bodyPr>
          <a:lstStyle/>
          <a:p>
            <a:pPr algn="ctr"/>
            <a:r>
              <a:rPr lang="en-US" sz="900" i="1" dirty="0" smtClean="0"/>
              <a:t>From </a:t>
            </a:r>
            <a:r>
              <a:rPr lang="en-US" sz="900" i="1" dirty="0" err="1" smtClean="0"/>
              <a:t>galleryhip.com</a:t>
            </a:r>
            <a:endParaRPr lang="en-US" sz="900" i="1" dirty="0"/>
          </a:p>
        </p:txBody>
      </p:sp>
      <p:sp>
        <p:nvSpPr>
          <p:cNvPr id="3" name="Rectangle 2"/>
          <p:cNvSpPr/>
          <p:nvPr/>
        </p:nvSpPr>
        <p:spPr>
          <a:xfrm>
            <a:off x="1206888" y="1668025"/>
            <a:ext cx="5215018" cy="897682"/>
          </a:xfrm>
          <a:prstGeom prst="rect">
            <a:avLst/>
          </a:prstGeom>
          <a:solidFill>
            <a:schemeClr val="bg1">
              <a:alpha val="50000"/>
            </a:schemeClr>
          </a:solidFill>
          <a:effectLst>
            <a:glow rad="38100">
              <a:schemeClr val="bg1">
                <a:alpha val="40000"/>
              </a:schemeClr>
            </a:glow>
          </a:effectLst>
        </p:spPr>
        <p:txBody>
          <a:bodyPr wrap="square">
            <a:spAutoFit/>
          </a:bodyPr>
          <a:lstStyle/>
          <a:p>
            <a:pPr>
              <a:spcBef>
                <a:spcPts val="1000"/>
              </a:spcBef>
              <a:buNone/>
            </a:pPr>
            <a:r>
              <a:rPr lang="en-US" sz="1600" i="1" dirty="0" smtClean="0"/>
              <a:t>“authors have complained that the process </a:t>
            </a:r>
            <a:r>
              <a:rPr lang="en-US" sz="1600" b="1" i="1" dirty="0" smtClean="0"/>
              <a:t>requires too much work for the benefit derived</a:t>
            </a:r>
            <a:r>
              <a:rPr lang="en-US" sz="1600" i="1" dirty="0" smtClean="0"/>
              <a:t>”</a:t>
            </a:r>
          </a:p>
          <a:p>
            <a:pPr>
              <a:spcBef>
                <a:spcPts val="1000"/>
              </a:spcBef>
              <a:buNone/>
            </a:pPr>
            <a:r>
              <a:rPr lang="en-US" sz="1200" dirty="0" smtClean="0"/>
              <a:t>Bonnet et al., SIGMOD Record 2011</a:t>
            </a:r>
            <a:endParaRPr lang="en-US" sz="1200" dirty="0"/>
          </a:p>
        </p:txBody>
      </p:sp>
      <p:sp>
        <p:nvSpPr>
          <p:cNvPr id="7" name="Rectangle 6"/>
          <p:cNvSpPr/>
          <p:nvPr/>
        </p:nvSpPr>
        <p:spPr>
          <a:xfrm>
            <a:off x="1206888" y="2852327"/>
            <a:ext cx="5215018" cy="897682"/>
          </a:xfrm>
          <a:prstGeom prst="rect">
            <a:avLst/>
          </a:prstGeom>
          <a:solidFill>
            <a:schemeClr val="bg1">
              <a:alpha val="50000"/>
            </a:schemeClr>
          </a:solidFill>
          <a:effectLst>
            <a:glow rad="38100">
              <a:schemeClr val="bg1">
                <a:alpha val="40000"/>
              </a:schemeClr>
            </a:glow>
          </a:effectLst>
        </p:spPr>
        <p:txBody>
          <a:bodyPr wrap="square">
            <a:spAutoFit/>
          </a:bodyPr>
          <a:lstStyle/>
          <a:p>
            <a:pPr>
              <a:spcBef>
                <a:spcPts val="1000"/>
              </a:spcBef>
              <a:buNone/>
            </a:pPr>
            <a:r>
              <a:rPr lang="en-US" sz="1600" b="1" i="1" dirty="0" smtClean="0"/>
              <a:t>“Insufficient time</a:t>
            </a:r>
            <a:r>
              <a:rPr lang="en-US" sz="1600" i="1" dirty="0" smtClean="0"/>
              <a:t> is the main reason why scientists do not make their data and experiment available and reproducible.”</a:t>
            </a:r>
          </a:p>
          <a:p>
            <a:pPr>
              <a:spcBef>
                <a:spcPts val="1000"/>
              </a:spcBef>
              <a:buNone/>
            </a:pPr>
            <a:r>
              <a:rPr lang="en-US" sz="1200" dirty="0" smtClean="0"/>
              <a:t>Carol </a:t>
            </a:r>
            <a:r>
              <a:rPr lang="en-US" sz="1200" dirty="0" err="1" smtClean="0"/>
              <a:t>Tenopir</a:t>
            </a:r>
            <a:r>
              <a:rPr lang="en-US" sz="1200" dirty="0" smtClean="0"/>
              <a:t>, Beyond the PDF 2 Conference</a:t>
            </a:r>
            <a:endParaRPr lang="en-US" sz="1600" dirty="0"/>
          </a:p>
        </p:txBody>
      </p:sp>
      <p:sp>
        <p:nvSpPr>
          <p:cNvPr id="8" name="Rectangle 7"/>
          <p:cNvSpPr/>
          <p:nvPr/>
        </p:nvSpPr>
        <p:spPr>
          <a:xfrm>
            <a:off x="1206888" y="4036629"/>
            <a:ext cx="5215018" cy="897682"/>
          </a:xfrm>
          <a:prstGeom prst="rect">
            <a:avLst/>
          </a:prstGeom>
          <a:solidFill>
            <a:schemeClr val="bg1">
              <a:alpha val="50000"/>
            </a:schemeClr>
          </a:solidFill>
          <a:effectLst>
            <a:glow rad="38100">
              <a:schemeClr val="bg1">
                <a:alpha val="40000"/>
              </a:schemeClr>
            </a:glow>
          </a:effectLst>
        </p:spPr>
        <p:txBody>
          <a:bodyPr wrap="square">
            <a:spAutoFit/>
          </a:bodyPr>
          <a:lstStyle/>
          <a:p>
            <a:pPr>
              <a:spcBef>
                <a:spcPts val="1000"/>
              </a:spcBef>
              <a:buNone/>
            </a:pPr>
            <a:r>
              <a:rPr lang="en-US" sz="1600" b="1" i="1" dirty="0" smtClean="0"/>
              <a:t>“77% </a:t>
            </a:r>
            <a:r>
              <a:rPr lang="en-US" sz="1600" i="1" dirty="0" smtClean="0"/>
              <a:t>claim that they do not have </a:t>
            </a:r>
            <a:r>
              <a:rPr lang="en-US" sz="1600" b="1" i="1" dirty="0" smtClean="0"/>
              <a:t>time to document and clean up the code</a:t>
            </a:r>
            <a:r>
              <a:rPr lang="en-US" sz="1600" i="1" dirty="0" smtClean="0"/>
              <a:t>.”</a:t>
            </a:r>
          </a:p>
          <a:p>
            <a:pPr>
              <a:spcBef>
                <a:spcPts val="1000"/>
              </a:spcBef>
              <a:buNone/>
            </a:pPr>
            <a:r>
              <a:rPr lang="en-US" sz="1200" dirty="0" smtClean="0"/>
              <a:t>Victoria </a:t>
            </a:r>
            <a:r>
              <a:rPr lang="en-US" sz="1200" dirty="0" err="1" smtClean="0"/>
              <a:t>Stodden</a:t>
            </a:r>
            <a:r>
              <a:rPr lang="en-US" sz="1200" dirty="0" smtClean="0"/>
              <a:t>, Survey of the Machine Learning Community – NIPS 2010</a:t>
            </a:r>
            <a:endParaRPr lang="en-US" sz="1600" dirty="0"/>
          </a:p>
        </p:txBody>
      </p:sp>
      <p:sp>
        <p:nvSpPr>
          <p:cNvPr id="9" name="Rectangle 8"/>
          <p:cNvSpPr/>
          <p:nvPr/>
        </p:nvSpPr>
        <p:spPr>
          <a:xfrm>
            <a:off x="1206888" y="5217404"/>
            <a:ext cx="5215018" cy="1082348"/>
          </a:xfrm>
          <a:prstGeom prst="rect">
            <a:avLst/>
          </a:prstGeom>
          <a:solidFill>
            <a:schemeClr val="bg1">
              <a:alpha val="50000"/>
            </a:schemeClr>
          </a:solidFill>
          <a:effectLst>
            <a:glow rad="38100">
              <a:schemeClr val="bg1">
                <a:alpha val="40000"/>
              </a:schemeClr>
            </a:glow>
          </a:effectLst>
        </p:spPr>
        <p:txBody>
          <a:bodyPr wrap="square">
            <a:spAutoFit/>
          </a:bodyPr>
          <a:lstStyle/>
          <a:p>
            <a:pPr>
              <a:spcBef>
                <a:spcPts val="1000"/>
              </a:spcBef>
              <a:buNone/>
            </a:pPr>
            <a:r>
              <a:rPr lang="en-US" sz="1600" b="1" i="1" dirty="0" smtClean="0"/>
              <a:t>“</a:t>
            </a:r>
            <a:r>
              <a:rPr lang="en-US" sz="1600" i="1" dirty="0" smtClean="0"/>
              <a:t>It would require </a:t>
            </a:r>
            <a:r>
              <a:rPr lang="en-US" sz="1600" b="1" i="1" dirty="0" smtClean="0"/>
              <a:t>huge amount of effort</a:t>
            </a:r>
            <a:r>
              <a:rPr lang="en-US" sz="1600" i="1" dirty="0" smtClean="0"/>
              <a:t> to make our code work with the latest versions of these tools.”</a:t>
            </a:r>
          </a:p>
          <a:p>
            <a:pPr>
              <a:spcBef>
                <a:spcPts val="1000"/>
              </a:spcBef>
              <a:buNone/>
            </a:pPr>
            <a:r>
              <a:rPr lang="en-US" sz="1200" dirty="0" err="1" smtClean="0"/>
              <a:t>Collberg</a:t>
            </a:r>
            <a:r>
              <a:rPr lang="en-US" sz="1200" dirty="0" smtClean="0"/>
              <a:t> et al.</a:t>
            </a:r>
            <a:r>
              <a:rPr lang="en-US" sz="1200" dirty="0"/>
              <a:t>, Repeatability and Benefaction in Computer Systems Research, University of Arizona TR 14-04</a:t>
            </a:r>
            <a:endParaRPr lang="en-US" sz="1600" dirty="0"/>
          </a:p>
        </p:txBody>
      </p:sp>
      <p:sp>
        <p:nvSpPr>
          <p:cNvPr id="4" name="Slide Number Placeholder 3"/>
          <p:cNvSpPr>
            <a:spLocks noGrp="1"/>
          </p:cNvSpPr>
          <p:nvPr>
            <p:ph type="sldNum" sz="quarter" idx="12"/>
          </p:nvPr>
        </p:nvSpPr>
        <p:spPr/>
        <p:txBody>
          <a:bodyPr/>
          <a:lstStyle/>
          <a:p>
            <a:fld id="{F859774E-8938-3D46-BA81-D8804DB853FB}" type="slidenum">
              <a:rPr lang="en-US" smtClean="0"/>
              <a:t>13</a:t>
            </a:fld>
            <a:endParaRPr lang="en-US"/>
          </a:p>
        </p:txBody>
      </p:sp>
    </p:spTree>
    <p:extLst>
      <p:ext uri="{BB962C8B-B14F-4D97-AF65-F5344CB8AC3E}">
        <p14:creationId xmlns:p14="http://schemas.microsoft.com/office/powerpoint/2010/main" val="555133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t>Planning for Reproducibility</a:t>
            </a:r>
            <a:endParaRPr lang="en-US" sz="3200" b="0" cap="none" dirty="0"/>
          </a:p>
        </p:txBody>
      </p:sp>
      <p:sp>
        <p:nvSpPr>
          <p:cNvPr id="5" name="Text Placeholder 4"/>
          <p:cNvSpPr>
            <a:spLocks noGrp="1"/>
          </p:cNvSpPr>
          <p:nvPr>
            <p:ph type="body" idx="1"/>
          </p:nvPr>
        </p:nvSpPr>
        <p:spPr>
          <a:xfrm>
            <a:off x="848951" y="1446389"/>
            <a:ext cx="7124314" cy="3049241"/>
          </a:xfrm>
        </p:spPr>
        <p:txBody>
          <a:bodyPr anchor="t">
            <a:normAutofit/>
          </a:bodyPr>
          <a:lstStyle/>
          <a:p>
            <a:r>
              <a:rPr lang="en-US" dirty="0" smtClean="0">
                <a:solidFill>
                  <a:schemeClr val="tx1">
                    <a:lumMod val="95000"/>
                    <a:lumOff val="5000"/>
                  </a:schemeClr>
                </a:solidFill>
              </a:rPr>
              <a:t>Scientific Workflow Systems (</a:t>
            </a:r>
            <a:r>
              <a:rPr lang="en-US" dirty="0" err="1" smtClean="0">
                <a:solidFill>
                  <a:schemeClr val="tx1">
                    <a:lumMod val="95000"/>
                    <a:lumOff val="5000"/>
                  </a:schemeClr>
                </a:solidFill>
              </a:rPr>
              <a:t>VisTrails</a:t>
            </a:r>
            <a:r>
              <a:rPr lang="en-US" dirty="0" smtClean="0">
                <a:solidFill>
                  <a:schemeClr val="tx1">
                    <a:lumMod val="95000"/>
                    <a:lumOff val="5000"/>
                  </a:schemeClr>
                </a:solidFill>
              </a:rPr>
              <a:t>, </a:t>
            </a:r>
            <a:r>
              <a:rPr lang="en-US" dirty="0" err="1" smtClean="0">
                <a:solidFill>
                  <a:schemeClr val="tx1">
                    <a:lumMod val="95000"/>
                    <a:lumOff val="5000"/>
                  </a:schemeClr>
                </a:solidFill>
              </a:rPr>
              <a:t>Taverna</a:t>
            </a:r>
            <a:r>
              <a:rPr lang="en-US" dirty="0" smtClean="0">
                <a:solidFill>
                  <a:schemeClr val="tx1">
                    <a:lumMod val="95000"/>
                    <a:lumOff val="5000"/>
                  </a:schemeClr>
                </a:solidFill>
              </a:rPr>
              <a:t>, </a:t>
            </a:r>
            <a:r>
              <a:rPr lang="en-US" dirty="0" err="1" smtClean="0">
                <a:solidFill>
                  <a:schemeClr val="tx1">
                    <a:lumMod val="95000"/>
                    <a:lumOff val="5000"/>
                  </a:schemeClr>
                </a:solidFill>
              </a:rPr>
              <a:t>Kepler</a:t>
            </a:r>
            <a:r>
              <a:rPr lang="en-US" dirty="0" smtClean="0">
                <a:solidFill>
                  <a:schemeClr val="tx1">
                    <a:lumMod val="95000"/>
                    <a:lumOff val="5000"/>
                  </a:schemeClr>
                </a:solidFill>
              </a:rPr>
              <a:t>, …)</a:t>
            </a:r>
          </a:p>
          <a:p>
            <a:endParaRPr lang="en-US" dirty="0">
              <a:solidFill>
                <a:schemeClr val="tx1">
                  <a:lumMod val="95000"/>
                  <a:lumOff val="5000"/>
                </a:schemeClr>
              </a:solidFill>
            </a:endParaRPr>
          </a:p>
          <a:p>
            <a:r>
              <a:rPr lang="en-US" dirty="0" smtClean="0">
                <a:solidFill>
                  <a:schemeClr val="tx1">
                    <a:lumMod val="95000"/>
                    <a:lumOff val="5000"/>
                  </a:schemeClr>
                </a:solidFill>
              </a:rPr>
              <a:t>Virtual Machines and Containers (</a:t>
            </a:r>
            <a:r>
              <a:rPr lang="en-US" dirty="0" err="1" smtClean="0">
                <a:solidFill>
                  <a:schemeClr val="tx1">
                    <a:lumMod val="95000"/>
                    <a:lumOff val="5000"/>
                  </a:schemeClr>
                </a:solidFill>
              </a:rPr>
              <a:t>VirtualBox</a:t>
            </a:r>
            <a:r>
              <a:rPr lang="en-US" dirty="0" smtClean="0">
                <a:solidFill>
                  <a:schemeClr val="tx1">
                    <a:lumMod val="95000"/>
                    <a:lumOff val="5000"/>
                  </a:schemeClr>
                </a:solidFill>
              </a:rPr>
              <a:t>, Vagrant, </a:t>
            </a:r>
            <a:r>
              <a:rPr lang="en-US" dirty="0" err="1" smtClean="0">
                <a:solidFill>
                  <a:schemeClr val="tx1">
                    <a:lumMod val="95000"/>
                    <a:lumOff val="5000"/>
                  </a:schemeClr>
                </a:solidFill>
              </a:rPr>
              <a:t>Docker</a:t>
            </a:r>
            <a:r>
              <a:rPr lang="en-US" dirty="0" smtClean="0">
                <a:solidFill>
                  <a:schemeClr val="tx1">
                    <a:lumMod val="95000"/>
                    <a:lumOff val="5000"/>
                  </a:schemeClr>
                </a:solidFill>
              </a:rPr>
              <a:t>, …)</a:t>
            </a:r>
          </a:p>
          <a:p>
            <a:endParaRPr lang="en-US" dirty="0">
              <a:solidFill>
                <a:schemeClr val="tx1">
                  <a:lumMod val="95000"/>
                  <a:lumOff val="5000"/>
                </a:schemeClr>
              </a:solidFill>
            </a:endParaRPr>
          </a:p>
          <a:p>
            <a:r>
              <a:rPr lang="en-US" dirty="0" smtClean="0">
                <a:solidFill>
                  <a:schemeClr val="tx1">
                    <a:lumMod val="95000"/>
                    <a:lumOff val="5000"/>
                  </a:schemeClr>
                </a:solidFill>
              </a:rPr>
              <a:t>Configuration Management Tools (Chef, Puppet, …)</a:t>
            </a:r>
          </a:p>
          <a:p>
            <a:endParaRPr lang="en-US" dirty="0">
              <a:solidFill>
                <a:schemeClr val="tx1">
                  <a:lumMod val="95000"/>
                  <a:lumOff val="5000"/>
                </a:schemeClr>
              </a:solidFill>
            </a:endParaRPr>
          </a:p>
          <a:p>
            <a:r>
              <a:rPr lang="en-US" dirty="0" smtClean="0">
                <a:solidFill>
                  <a:schemeClr val="tx1">
                    <a:lumMod val="95000"/>
                    <a:lumOff val="5000"/>
                  </a:schemeClr>
                </a:solidFill>
              </a:rPr>
              <a:t>… and many others !</a:t>
            </a:r>
          </a:p>
        </p:txBody>
      </p:sp>
      <p:sp>
        <p:nvSpPr>
          <p:cNvPr id="6" name="Title 3"/>
          <p:cNvSpPr txBox="1">
            <a:spLocks/>
          </p:cNvSpPr>
          <p:nvPr/>
        </p:nvSpPr>
        <p:spPr>
          <a:xfrm>
            <a:off x="685800" y="4630371"/>
            <a:ext cx="7772400" cy="4858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r>
              <a:rPr lang="en-US" sz="2000" b="0" cap="none" dirty="0" smtClean="0">
                <a:solidFill>
                  <a:srgbClr val="0D0D0D"/>
                </a:solidFill>
                <a:latin typeface="+mn-lt"/>
              </a:rPr>
              <a:t>But what about </a:t>
            </a:r>
            <a:r>
              <a:rPr lang="en-US" sz="2000" b="0" i="1" cap="none" dirty="0" smtClean="0">
                <a:solidFill>
                  <a:srgbClr val="0D0D0D"/>
                </a:solidFill>
                <a:latin typeface="+mn-lt"/>
              </a:rPr>
              <a:t>reproducibility after the fact</a:t>
            </a:r>
            <a:r>
              <a:rPr lang="en-US" sz="2000" b="0" cap="none" dirty="0" smtClean="0">
                <a:solidFill>
                  <a:srgbClr val="0D0D0D"/>
                </a:solidFill>
                <a:latin typeface="+mn-lt"/>
              </a:rPr>
              <a:t>?</a:t>
            </a:r>
            <a:endParaRPr lang="en-US" sz="2000" b="0" cap="none" dirty="0">
              <a:solidFill>
                <a:srgbClr val="0D0D0D"/>
              </a:solidFill>
              <a:latin typeface="+mn-lt"/>
            </a:endParaRPr>
          </a:p>
        </p:txBody>
      </p:sp>
      <p:sp>
        <p:nvSpPr>
          <p:cNvPr id="7" name="Title 3"/>
          <p:cNvSpPr txBox="1">
            <a:spLocks/>
          </p:cNvSpPr>
          <p:nvPr/>
        </p:nvSpPr>
        <p:spPr>
          <a:xfrm>
            <a:off x="685800" y="5051270"/>
            <a:ext cx="7772400" cy="1075168"/>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r>
              <a:rPr lang="en-US" sz="2000" b="0" cap="none" dirty="0" smtClean="0">
                <a:solidFill>
                  <a:srgbClr val="0D0D0D"/>
                </a:solidFill>
                <a:latin typeface="+mn-lt"/>
              </a:rPr>
              <a:t>Remember that most people have no time</a:t>
            </a:r>
          </a:p>
          <a:p>
            <a:pPr algn="ctr"/>
            <a:r>
              <a:rPr lang="en-US" sz="2000" b="0" cap="none" dirty="0" smtClean="0">
                <a:solidFill>
                  <a:srgbClr val="0D0D0D"/>
                </a:solidFill>
                <a:latin typeface="+mn-lt"/>
              </a:rPr>
              <a:t>i.e., would rather do something else…</a:t>
            </a:r>
            <a:endParaRPr lang="en-US" sz="2000" b="0" cap="none" dirty="0">
              <a:solidFill>
                <a:srgbClr val="0D0D0D"/>
              </a:solidFill>
              <a:latin typeface="+mn-lt"/>
            </a:endParaRPr>
          </a:p>
        </p:txBody>
      </p:sp>
      <p:sp>
        <p:nvSpPr>
          <p:cNvPr id="2" name="Slide Number Placeholder 1"/>
          <p:cNvSpPr>
            <a:spLocks noGrp="1"/>
          </p:cNvSpPr>
          <p:nvPr>
            <p:ph type="sldNum" sz="quarter" idx="12"/>
          </p:nvPr>
        </p:nvSpPr>
        <p:spPr/>
        <p:txBody>
          <a:bodyPr/>
          <a:lstStyle/>
          <a:p>
            <a:fld id="{F859774E-8938-3D46-BA81-D8804DB853FB}" type="slidenum">
              <a:rPr lang="en-US" smtClean="0"/>
              <a:t>14</a:t>
            </a:fld>
            <a:endParaRPr lang="en-US"/>
          </a:p>
        </p:txBody>
      </p:sp>
    </p:spTree>
    <p:extLst>
      <p:ext uri="{BB962C8B-B14F-4D97-AF65-F5344CB8AC3E}">
        <p14:creationId xmlns:p14="http://schemas.microsoft.com/office/powerpoint/2010/main" val="693340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Want from a Reproducibility Tool?</a:t>
            </a:r>
            <a:endParaRPr lang="en-US" dirty="0"/>
          </a:p>
        </p:txBody>
      </p:sp>
      <p:sp>
        <p:nvSpPr>
          <p:cNvPr id="3" name="Content Placeholder 2"/>
          <p:cNvSpPr>
            <a:spLocks noGrp="1"/>
          </p:cNvSpPr>
          <p:nvPr>
            <p:ph idx="1"/>
          </p:nvPr>
        </p:nvSpPr>
        <p:spPr/>
        <p:txBody>
          <a:bodyPr/>
          <a:lstStyle/>
          <a:p>
            <a:r>
              <a:rPr lang="en-US" dirty="0" smtClean="0"/>
              <a:t>Scientists develop the experiment without caring about reproducibility. (I’d rather be doing X (you fill in X).)</a:t>
            </a:r>
          </a:p>
          <a:p>
            <a:r>
              <a:rPr lang="en-US" dirty="0" smtClean="0"/>
              <a:t>After software is developed, run the experiment in the context of some tool.</a:t>
            </a:r>
          </a:p>
          <a:p>
            <a:r>
              <a:rPr lang="en-US" dirty="0" smtClean="0"/>
              <a:t>Tool collects all dependencies about the experiment and packs into a virtual machine that then can be unpacked anywhere.</a:t>
            </a:r>
            <a:endParaRPr lang="en-US" dirty="0"/>
          </a:p>
        </p:txBody>
      </p:sp>
      <p:sp>
        <p:nvSpPr>
          <p:cNvPr id="4" name="Slide Number Placeholder 3"/>
          <p:cNvSpPr>
            <a:spLocks noGrp="1"/>
          </p:cNvSpPr>
          <p:nvPr>
            <p:ph type="sldNum" sz="quarter" idx="12"/>
          </p:nvPr>
        </p:nvSpPr>
        <p:spPr/>
        <p:txBody>
          <a:bodyPr/>
          <a:lstStyle/>
          <a:p>
            <a:fld id="{F859774E-8938-3D46-BA81-D8804DB853FB}" type="slidenum">
              <a:rPr lang="en-US" smtClean="0"/>
              <a:t>15</a:t>
            </a:fld>
            <a:endParaRPr lang="en-US"/>
          </a:p>
        </p:txBody>
      </p:sp>
    </p:spTree>
    <p:extLst>
      <p:ext uri="{BB962C8B-B14F-4D97-AF65-F5344CB8AC3E}">
        <p14:creationId xmlns:p14="http://schemas.microsoft.com/office/powerpoint/2010/main" val="24389492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t>Ideal packaging tool</a:t>
            </a:r>
            <a:endParaRPr lang="en-US" sz="3200" b="0" cap="none" dirty="0"/>
          </a:p>
        </p:txBody>
      </p:sp>
      <p:pic>
        <p:nvPicPr>
          <p:cNvPr id="5" name="Picture 4" descr="pack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797" y="1645571"/>
            <a:ext cx="6368622" cy="4234456"/>
          </a:xfrm>
          <a:prstGeom prst="rect">
            <a:avLst/>
          </a:prstGeom>
        </p:spPr>
      </p:pic>
      <p:sp>
        <p:nvSpPr>
          <p:cNvPr id="6" name="TextBox 5"/>
          <p:cNvSpPr txBox="1"/>
          <p:nvPr/>
        </p:nvSpPr>
        <p:spPr>
          <a:xfrm>
            <a:off x="-43853" y="5673692"/>
            <a:ext cx="1362046" cy="215444"/>
          </a:xfrm>
          <a:prstGeom prst="rect">
            <a:avLst/>
          </a:prstGeom>
          <a:noFill/>
        </p:spPr>
        <p:txBody>
          <a:bodyPr wrap="none" rtlCol="0">
            <a:spAutoFit/>
          </a:bodyPr>
          <a:lstStyle/>
          <a:p>
            <a:pPr algn="ctr"/>
            <a:r>
              <a:rPr lang="en-US" sz="800" i="1" dirty="0" smtClean="0"/>
              <a:t>From </a:t>
            </a:r>
            <a:r>
              <a:rPr lang="en-US" sz="800" i="1" dirty="0" err="1" smtClean="0"/>
              <a:t>reputablemoving.com</a:t>
            </a:r>
            <a:endParaRPr lang="en-US" sz="800" i="1" dirty="0"/>
          </a:p>
        </p:txBody>
      </p:sp>
      <p:pic>
        <p:nvPicPr>
          <p:cNvPr id="8" name="Picture 7" descr="unpac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347" y="1447541"/>
            <a:ext cx="5481674" cy="4630516"/>
          </a:xfrm>
          <a:prstGeom prst="rect">
            <a:avLst/>
          </a:prstGeom>
        </p:spPr>
      </p:pic>
      <p:sp>
        <p:nvSpPr>
          <p:cNvPr id="7" name="TextBox 6"/>
          <p:cNvSpPr txBox="1"/>
          <p:nvPr/>
        </p:nvSpPr>
        <p:spPr>
          <a:xfrm>
            <a:off x="8333256" y="5772305"/>
            <a:ext cx="822485" cy="215444"/>
          </a:xfrm>
          <a:prstGeom prst="rect">
            <a:avLst/>
          </a:prstGeom>
          <a:noFill/>
        </p:spPr>
        <p:txBody>
          <a:bodyPr wrap="none" rtlCol="0">
            <a:spAutoFit/>
          </a:bodyPr>
          <a:lstStyle/>
          <a:p>
            <a:pPr algn="ctr"/>
            <a:r>
              <a:rPr lang="en-US" sz="800" i="1" dirty="0" smtClean="0"/>
              <a:t>From </a:t>
            </a:r>
            <a:r>
              <a:rPr lang="en-US" sz="800" i="1" dirty="0" err="1" smtClean="0"/>
              <a:t>wykop.pl</a:t>
            </a:r>
            <a:endParaRPr lang="en-US" sz="800" i="1" dirty="0"/>
          </a:p>
        </p:txBody>
      </p:sp>
      <p:sp>
        <p:nvSpPr>
          <p:cNvPr id="10" name="TextBox 9"/>
          <p:cNvSpPr txBox="1"/>
          <p:nvPr/>
        </p:nvSpPr>
        <p:spPr>
          <a:xfrm>
            <a:off x="914785" y="2044262"/>
            <a:ext cx="2205170" cy="584776"/>
          </a:xfrm>
          <a:prstGeom prst="rect">
            <a:avLst/>
          </a:prstGeom>
          <a:noFill/>
        </p:spPr>
        <p:txBody>
          <a:bodyPr wrap="none" rtlCol="0">
            <a:spAutoFit/>
          </a:bodyPr>
          <a:lstStyle/>
          <a:p>
            <a:pPr algn="ctr"/>
            <a:r>
              <a:rPr lang="en-US" sz="3200" cap="small" dirty="0" smtClean="0">
                <a:effectLst>
                  <a:glow rad="101600">
                    <a:schemeClr val="bg1">
                      <a:alpha val="75000"/>
                    </a:schemeClr>
                  </a:glow>
                </a:effectLst>
              </a:rPr>
              <a:t>Packing Step</a:t>
            </a:r>
            <a:endParaRPr lang="en-US" sz="3200" cap="small" dirty="0">
              <a:effectLst>
                <a:glow rad="101600">
                  <a:schemeClr val="bg1">
                    <a:alpha val="75000"/>
                  </a:schemeClr>
                </a:glow>
              </a:effectLst>
            </a:endParaRPr>
          </a:p>
        </p:txBody>
      </p:sp>
      <p:sp>
        <p:nvSpPr>
          <p:cNvPr id="11" name="TextBox 10"/>
          <p:cNvSpPr txBox="1"/>
          <p:nvPr/>
        </p:nvSpPr>
        <p:spPr>
          <a:xfrm>
            <a:off x="5755323" y="2044262"/>
            <a:ext cx="2680380" cy="584776"/>
          </a:xfrm>
          <a:prstGeom prst="rect">
            <a:avLst/>
          </a:prstGeom>
          <a:noFill/>
        </p:spPr>
        <p:txBody>
          <a:bodyPr wrap="none" rtlCol="0">
            <a:spAutoFit/>
          </a:bodyPr>
          <a:lstStyle/>
          <a:p>
            <a:pPr algn="ctr"/>
            <a:r>
              <a:rPr lang="en-US" sz="3200" cap="small" dirty="0" smtClean="0">
                <a:effectLst>
                  <a:glow rad="101600">
                    <a:schemeClr val="bg1">
                      <a:alpha val="75000"/>
                    </a:schemeClr>
                  </a:glow>
                </a:effectLst>
              </a:rPr>
              <a:t>Unpacking Step</a:t>
            </a:r>
            <a:endParaRPr lang="en-US" sz="3200" cap="small" dirty="0">
              <a:effectLst>
                <a:glow rad="101600">
                  <a:schemeClr val="bg1">
                    <a:alpha val="75000"/>
                  </a:schemeClr>
                </a:glow>
              </a:effectLst>
            </a:endParaRPr>
          </a:p>
        </p:txBody>
      </p:sp>
      <p:sp>
        <p:nvSpPr>
          <p:cNvPr id="2" name="Slide Number Placeholder 1"/>
          <p:cNvSpPr>
            <a:spLocks noGrp="1"/>
          </p:cNvSpPr>
          <p:nvPr>
            <p:ph type="sldNum" sz="quarter" idx="12"/>
          </p:nvPr>
        </p:nvSpPr>
        <p:spPr/>
        <p:txBody>
          <a:bodyPr/>
          <a:lstStyle/>
          <a:p>
            <a:fld id="{F859774E-8938-3D46-BA81-D8804DB853FB}" type="slidenum">
              <a:rPr lang="en-US" smtClean="0"/>
              <a:t>16</a:t>
            </a:fld>
            <a:endParaRPr lang="en-US"/>
          </a:p>
        </p:txBody>
      </p:sp>
    </p:spTree>
    <p:extLst>
      <p:ext uri="{BB962C8B-B14F-4D97-AF65-F5344CB8AC3E}">
        <p14:creationId xmlns:p14="http://schemas.microsoft.com/office/powerpoint/2010/main" val="99481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t>Approach We Focus On: </a:t>
            </a:r>
            <a:r>
              <a:rPr lang="en-US" sz="3200" b="0" cap="none" dirty="0" err="1" smtClean="0"/>
              <a:t>ReproZip</a:t>
            </a:r>
            <a:endParaRPr lang="en-US" sz="3200" b="0" cap="none" dirty="0"/>
          </a:p>
        </p:txBody>
      </p:sp>
      <p:sp>
        <p:nvSpPr>
          <p:cNvPr id="5" name="Text Placeholder 4"/>
          <p:cNvSpPr>
            <a:spLocks noGrp="1"/>
          </p:cNvSpPr>
          <p:nvPr>
            <p:ph type="body" idx="1"/>
          </p:nvPr>
        </p:nvSpPr>
        <p:spPr>
          <a:xfrm>
            <a:off x="848950" y="1446388"/>
            <a:ext cx="7210901" cy="4268761"/>
          </a:xfrm>
        </p:spPr>
        <p:txBody>
          <a:bodyPr anchor="t">
            <a:normAutofit/>
          </a:bodyPr>
          <a:lstStyle/>
          <a:p>
            <a:r>
              <a:rPr lang="en-US" dirty="0" smtClean="0">
                <a:solidFill>
                  <a:schemeClr val="tx1">
                    <a:lumMod val="95000"/>
                    <a:lumOff val="5000"/>
                  </a:schemeClr>
                </a:solidFill>
              </a:rPr>
              <a:t>Automatically and systematically captures the </a:t>
            </a:r>
            <a:r>
              <a:rPr lang="en-US" i="1" dirty="0" smtClean="0">
                <a:solidFill>
                  <a:schemeClr val="tx1">
                    <a:lumMod val="95000"/>
                    <a:lumOff val="5000"/>
                  </a:schemeClr>
                </a:solidFill>
              </a:rPr>
              <a:t>provenance</a:t>
            </a:r>
            <a:r>
              <a:rPr lang="en-US" dirty="0" smtClean="0">
                <a:solidFill>
                  <a:schemeClr val="tx1">
                    <a:lumMod val="95000"/>
                    <a:lumOff val="5000"/>
                  </a:schemeClr>
                </a:solidFill>
              </a:rPr>
              <a:t> of an existing experiment, including binaries, data, and dependencies</a:t>
            </a:r>
          </a:p>
          <a:p>
            <a:endParaRPr lang="en-US" dirty="0">
              <a:solidFill>
                <a:schemeClr val="tx1">
                  <a:lumMod val="95000"/>
                  <a:lumOff val="5000"/>
                </a:schemeClr>
              </a:solidFill>
            </a:endParaRPr>
          </a:p>
          <a:p>
            <a:r>
              <a:rPr lang="en-US" dirty="0" smtClean="0">
                <a:solidFill>
                  <a:schemeClr val="tx1">
                    <a:lumMod val="95000"/>
                    <a:lumOff val="5000"/>
                  </a:schemeClr>
                </a:solidFill>
              </a:rPr>
              <a:t>Creates a self-contained </a:t>
            </a:r>
            <a:r>
              <a:rPr lang="en-US" i="1" dirty="0" smtClean="0">
                <a:solidFill>
                  <a:schemeClr val="tx1">
                    <a:lumMod val="95000"/>
                    <a:lumOff val="5000"/>
                  </a:schemeClr>
                </a:solidFill>
              </a:rPr>
              <a:t>reproducible package</a:t>
            </a:r>
            <a:r>
              <a:rPr lang="en-US" dirty="0" smtClean="0">
                <a:solidFill>
                  <a:schemeClr val="tx1">
                    <a:lumMod val="95000"/>
                    <a:lumOff val="5000"/>
                  </a:schemeClr>
                </a:solidFill>
              </a:rPr>
              <a:t> from captured provenance</a:t>
            </a:r>
            <a:endParaRPr lang="en-US" i="1" dirty="0" smtClean="0">
              <a:solidFill>
                <a:schemeClr val="tx1">
                  <a:lumMod val="95000"/>
                  <a:lumOff val="5000"/>
                </a:schemeClr>
              </a:solidFill>
            </a:endParaRPr>
          </a:p>
          <a:p>
            <a:endParaRPr lang="en-US" dirty="0">
              <a:solidFill>
                <a:schemeClr val="tx1">
                  <a:lumMod val="95000"/>
                  <a:lumOff val="5000"/>
                </a:schemeClr>
              </a:solidFill>
            </a:endParaRPr>
          </a:p>
          <a:p>
            <a:r>
              <a:rPr lang="en-US" dirty="0" smtClean="0">
                <a:solidFill>
                  <a:schemeClr val="tx1">
                    <a:lumMod val="95000"/>
                    <a:lumOff val="5000"/>
                  </a:schemeClr>
                </a:solidFill>
              </a:rPr>
              <a:t>Extracts package in another environment, </a:t>
            </a:r>
            <a:r>
              <a:rPr lang="en-US" i="1" dirty="0" smtClean="0">
                <a:solidFill>
                  <a:schemeClr val="tx1">
                    <a:lumMod val="95000"/>
                    <a:lumOff val="5000"/>
                  </a:schemeClr>
                </a:solidFill>
              </a:rPr>
              <a:t>independent</a:t>
            </a:r>
            <a:r>
              <a:rPr lang="en-US" dirty="0" smtClean="0">
                <a:solidFill>
                  <a:schemeClr val="tx1">
                    <a:lumMod val="95000"/>
                    <a:lumOff val="5000"/>
                  </a:schemeClr>
                </a:solidFill>
              </a:rPr>
              <a:t> of the operating system</a:t>
            </a:r>
          </a:p>
          <a:p>
            <a:endParaRPr lang="en-US" dirty="0">
              <a:solidFill>
                <a:schemeClr val="tx1">
                  <a:lumMod val="95000"/>
                  <a:lumOff val="5000"/>
                </a:schemeClr>
              </a:solidFill>
            </a:endParaRPr>
          </a:p>
          <a:p>
            <a:r>
              <a:rPr lang="en-US" dirty="0" smtClean="0">
                <a:solidFill>
                  <a:schemeClr val="tx1">
                    <a:lumMod val="95000"/>
                    <a:lumOff val="5000"/>
                  </a:schemeClr>
                </a:solidFill>
              </a:rPr>
              <a:t>Provides  interfaces for replicating and varying the original configuration of the experiment</a:t>
            </a:r>
          </a:p>
        </p:txBody>
      </p:sp>
      <p:sp>
        <p:nvSpPr>
          <p:cNvPr id="2" name="Slide Number Placeholder 1"/>
          <p:cNvSpPr>
            <a:spLocks noGrp="1"/>
          </p:cNvSpPr>
          <p:nvPr>
            <p:ph type="sldNum" sz="quarter" idx="12"/>
          </p:nvPr>
        </p:nvSpPr>
        <p:spPr/>
        <p:txBody>
          <a:bodyPr/>
          <a:lstStyle/>
          <a:p>
            <a:fld id="{F859774E-8938-3D46-BA81-D8804DB853FB}" type="slidenum">
              <a:rPr lang="en-US" smtClean="0"/>
              <a:t>17</a:t>
            </a:fld>
            <a:endParaRPr lang="en-US"/>
          </a:p>
        </p:txBody>
      </p:sp>
    </p:spTree>
    <p:extLst>
      <p:ext uri="{BB962C8B-B14F-4D97-AF65-F5344CB8AC3E}">
        <p14:creationId xmlns:p14="http://schemas.microsoft.com/office/powerpoint/2010/main" val="3136113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358583"/>
            <a:ext cx="7772400" cy="814211"/>
          </a:xfrm>
        </p:spPr>
        <p:txBody>
          <a:bodyPr>
            <a:normAutofit/>
          </a:bodyPr>
          <a:lstStyle/>
          <a:p>
            <a:pPr algn="ctr"/>
            <a:r>
              <a:rPr lang="en-US" sz="3200" b="0" cap="none" dirty="0" smtClean="0"/>
              <a:t>How does </a:t>
            </a:r>
            <a:r>
              <a:rPr lang="en-US" sz="3200" b="0" cap="none" dirty="0" err="1" smtClean="0"/>
              <a:t>ReproZip</a:t>
            </a:r>
            <a:r>
              <a:rPr lang="en-US" sz="3200" b="0" cap="none" dirty="0" smtClean="0"/>
              <a:t> work?</a:t>
            </a:r>
            <a:endParaRPr lang="en-US" sz="3200" b="0" cap="none" dirty="0"/>
          </a:p>
        </p:txBody>
      </p:sp>
      <p:sp>
        <p:nvSpPr>
          <p:cNvPr id="2" name="Slide Number Placeholder 1"/>
          <p:cNvSpPr>
            <a:spLocks noGrp="1"/>
          </p:cNvSpPr>
          <p:nvPr>
            <p:ph type="sldNum" sz="quarter" idx="12"/>
          </p:nvPr>
        </p:nvSpPr>
        <p:spPr/>
        <p:txBody>
          <a:bodyPr/>
          <a:lstStyle/>
          <a:p>
            <a:fld id="{F859774E-8938-3D46-BA81-D8804DB853FB}" type="slidenum">
              <a:rPr lang="en-US" smtClean="0"/>
              <a:t>18</a:t>
            </a:fld>
            <a:endParaRPr lang="en-US"/>
          </a:p>
        </p:txBody>
      </p:sp>
    </p:spTree>
    <p:extLst>
      <p:ext uri="{BB962C8B-B14F-4D97-AF65-F5344CB8AC3E}">
        <p14:creationId xmlns:p14="http://schemas.microsoft.com/office/powerpoint/2010/main" val="24673082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457200" y="1658989"/>
            <a:ext cx="8229600" cy="4840400"/>
          </a:xfrm>
          <a:prstGeom prst="rect">
            <a:avLst/>
          </a:prstGeom>
        </p:spPr>
        <p:txBody>
          <a:bodyPr lIns="91425" tIns="91425" rIns="91425" bIns="91425" anchor="t" anchorCtr="0">
            <a:noAutofit/>
          </a:bodyPr>
          <a:lstStyle/>
          <a:p>
            <a:pPr>
              <a:spcBef>
                <a:spcPts val="0"/>
              </a:spcBef>
              <a:buNone/>
            </a:pPr>
            <a:r>
              <a:rPr lang="en" sz="2400"/>
              <a:t>Experiment			  Reprozip				 </a:t>
            </a:r>
          </a:p>
        </p:txBody>
      </p:sp>
      <p:sp>
        <p:nvSpPr>
          <p:cNvPr id="60" name="Shape 60"/>
          <p:cNvSpPr txBox="1">
            <a:spLocks noGrp="1"/>
          </p:cNvSpPr>
          <p:nvPr>
            <p:ph type="title"/>
          </p:nvPr>
        </p:nvSpPr>
        <p:spPr>
          <a:xfrm>
            <a:off x="457200" y="274637"/>
            <a:ext cx="8229600" cy="1325600"/>
          </a:xfrm>
          <a:prstGeom prst="rect">
            <a:avLst/>
          </a:prstGeom>
        </p:spPr>
        <p:txBody>
          <a:bodyPr lIns="91425" tIns="91425" rIns="91425" bIns="91425" anchor="b" anchorCtr="0">
            <a:noAutofit/>
          </a:bodyPr>
          <a:lstStyle/>
          <a:p>
            <a:pPr>
              <a:spcBef>
                <a:spcPts val="0"/>
              </a:spcBef>
              <a:buNone/>
            </a:pPr>
            <a:r>
              <a:rPr lang="en"/>
              <a:t>Packing Experiments</a:t>
            </a:r>
          </a:p>
        </p:txBody>
      </p:sp>
      <p:cxnSp>
        <p:nvCxnSpPr>
          <p:cNvPr id="61" name="Shape 61"/>
          <p:cNvCxnSpPr/>
          <p:nvPr/>
        </p:nvCxnSpPr>
        <p:spPr>
          <a:xfrm rot="10800000" flipH="1">
            <a:off x="2341850" y="2010201"/>
            <a:ext cx="973200" cy="14399"/>
          </a:xfrm>
          <a:prstGeom prst="straightConnector1">
            <a:avLst/>
          </a:prstGeom>
          <a:noFill/>
          <a:ln w="19050" cap="flat">
            <a:solidFill>
              <a:schemeClr val="dk2"/>
            </a:solidFill>
            <a:prstDash val="solid"/>
            <a:round/>
            <a:headEnd type="none" w="lg" len="lg"/>
            <a:tailEnd type="triangle" w="lg" len="lg"/>
          </a:ln>
        </p:spPr>
      </p:cxnSp>
      <p:cxnSp>
        <p:nvCxnSpPr>
          <p:cNvPr id="62" name="Shape 62"/>
          <p:cNvCxnSpPr>
            <a:endCxn id="63" idx="2"/>
          </p:cNvCxnSpPr>
          <p:nvPr/>
        </p:nvCxnSpPr>
        <p:spPr>
          <a:xfrm rot="10800000" flipH="1">
            <a:off x="5025850" y="2031832"/>
            <a:ext cx="1807200" cy="21200"/>
          </a:xfrm>
          <a:prstGeom prst="straightConnector1">
            <a:avLst/>
          </a:prstGeom>
          <a:noFill/>
          <a:ln w="19050" cap="flat">
            <a:solidFill>
              <a:schemeClr val="dk2"/>
            </a:solidFill>
            <a:prstDash val="solid"/>
            <a:round/>
            <a:headEnd type="none" w="lg" len="lg"/>
            <a:tailEnd type="triangle" w="lg" len="lg"/>
          </a:ln>
        </p:spPr>
      </p:cxnSp>
      <p:sp>
        <p:nvSpPr>
          <p:cNvPr id="63" name="Shape 63"/>
          <p:cNvSpPr/>
          <p:nvPr/>
        </p:nvSpPr>
        <p:spPr>
          <a:xfrm>
            <a:off x="6833050" y="1782234"/>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4" name="Shape 64"/>
          <p:cNvCxnSpPr>
            <a:stCxn id="63" idx="3"/>
          </p:cNvCxnSpPr>
          <p:nvPr/>
        </p:nvCxnSpPr>
        <p:spPr>
          <a:xfrm flipH="1">
            <a:off x="6619038" y="2208327"/>
            <a:ext cx="282900" cy="600400"/>
          </a:xfrm>
          <a:prstGeom prst="straightConnector1">
            <a:avLst/>
          </a:prstGeom>
          <a:noFill/>
          <a:ln w="19050" cap="flat">
            <a:solidFill>
              <a:schemeClr val="dk2"/>
            </a:solidFill>
            <a:prstDash val="solid"/>
            <a:round/>
            <a:headEnd type="none" w="lg" len="lg"/>
            <a:tailEnd type="none" w="lg" len="lg"/>
          </a:ln>
        </p:spPr>
      </p:cxnSp>
      <p:cxnSp>
        <p:nvCxnSpPr>
          <p:cNvPr id="65" name="Shape 65"/>
          <p:cNvCxnSpPr>
            <a:stCxn id="63" idx="4"/>
          </p:cNvCxnSpPr>
          <p:nvPr/>
        </p:nvCxnSpPr>
        <p:spPr>
          <a:xfrm>
            <a:off x="7068250" y="2281432"/>
            <a:ext cx="21600" cy="570000"/>
          </a:xfrm>
          <a:prstGeom prst="straightConnector1">
            <a:avLst/>
          </a:prstGeom>
          <a:noFill/>
          <a:ln w="19050" cap="flat">
            <a:solidFill>
              <a:schemeClr val="dk2"/>
            </a:solidFill>
            <a:prstDash val="solid"/>
            <a:round/>
            <a:headEnd type="none" w="lg" len="lg"/>
            <a:tailEnd type="none" w="lg" len="lg"/>
          </a:ln>
        </p:spPr>
      </p:cxnSp>
      <p:cxnSp>
        <p:nvCxnSpPr>
          <p:cNvPr id="66" name="Shape 66"/>
          <p:cNvCxnSpPr>
            <a:stCxn id="63" idx="5"/>
          </p:cNvCxnSpPr>
          <p:nvPr/>
        </p:nvCxnSpPr>
        <p:spPr>
          <a:xfrm>
            <a:off x="7234561" y="2208327"/>
            <a:ext cx="347100" cy="586400"/>
          </a:xfrm>
          <a:prstGeom prst="straightConnector1">
            <a:avLst/>
          </a:prstGeom>
          <a:noFill/>
          <a:ln w="19050" cap="flat">
            <a:solidFill>
              <a:schemeClr val="dk2"/>
            </a:solidFill>
            <a:prstDash val="solid"/>
            <a:round/>
            <a:headEnd type="none" w="lg" len="lg"/>
            <a:tailEnd type="none" w="lg" len="lg"/>
          </a:ln>
        </p:spPr>
      </p:cxnSp>
      <p:sp>
        <p:nvSpPr>
          <p:cNvPr id="67" name="Shape 67"/>
          <p:cNvSpPr/>
          <p:nvPr/>
        </p:nvSpPr>
        <p:spPr>
          <a:xfrm>
            <a:off x="6336275" y="2837301"/>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8" name="Shape 68"/>
          <p:cNvSpPr/>
          <p:nvPr/>
        </p:nvSpPr>
        <p:spPr>
          <a:xfrm>
            <a:off x="6878987" y="2837301"/>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9" name="Shape 69"/>
          <p:cNvSpPr/>
          <p:nvPr/>
        </p:nvSpPr>
        <p:spPr>
          <a:xfrm>
            <a:off x="7421725" y="2837301"/>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0" name="Shape 70"/>
          <p:cNvCxnSpPr>
            <a:stCxn id="67" idx="4"/>
          </p:cNvCxnSpPr>
          <p:nvPr/>
        </p:nvCxnSpPr>
        <p:spPr>
          <a:xfrm>
            <a:off x="6571475" y="3336499"/>
            <a:ext cx="15600" cy="570000"/>
          </a:xfrm>
          <a:prstGeom prst="straightConnector1">
            <a:avLst/>
          </a:prstGeom>
          <a:noFill/>
          <a:ln w="19050" cap="flat">
            <a:solidFill>
              <a:schemeClr val="dk2"/>
            </a:solidFill>
            <a:prstDash val="solid"/>
            <a:round/>
            <a:headEnd type="none" w="lg" len="lg"/>
            <a:tailEnd type="none" w="lg" len="lg"/>
          </a:ln>
        </p:spPr>
      </p:cxnSp>
      <p:cxnSp>
        <p:nvCxnSpPr>
          <p:cNvPr id="71" name="Shape 71"/>
          <p:cNvCxnSpPr>
            <a:stCxn id="68" idx="4"/>
          </p:cNvCxnSpPr>
          <p:nvPr/>
        </p:nvCxnSpPr>
        <p:spPr>
          <a:xfrm>
            <a:off x="7114187" y="3336499"/>
            <a:ext cx="18300" cy="541600"/>
          </a:xfrm>
          <a:prstGeom prst="straightConnector1">
            <a:avLst/>
          </a:prstGeom>
          <a:noFill/>
          <a:ln w="19050" cap="flat">
            <a:solidFill>
              <a:schemeClr val="dk2"/>
            </a:solidFill>
            <a:prstDash val="solid"/>
            <a:round/>
            <a:headEnd type="none" w="lg" len="lg"/>
            <a:tailEnd type="none" w="lg" len="lg"/>
          </a:ln>
        </p:spPr>
      </p:cxnSp>
      <p:cxnSp>
        <p:nvCxnSpPr>
          <p:cNvPr id="72" name="Shape 72"/>
          <p:cNvCxnSpPr/>
          <p:nvPr/>
        </p:nvCxnSpPr>
        <p:spPr>
          <a:xfrm flipH="1">
            <a:off x="7625874" y="3285800"/>
            <a:ext cx="139500" cy="498800"/>
          </a:xfrm>
          <a:prstGeom prst="straightConnector1">
            <a:avLst/>
          </a:prstGeom>
          <a:noFill/>
          <a:ln w="19050" cap="flat">
            <a:solidFill>
              <a:schemeClr val="dk2"/>
            </a:solidFill>
            <a:prstDash val="solid"/>
            <a:round/>
            <a:headEnd type="none" w="lg" len="lg"/>
            <a:tailEnd type="none" w="lg" len="lg"/>
          </a:ln>
        </p:spPr>
      </p:cxnSp>
      <p:cxnSp>
        <p:nvCxnSpPr>
          <p:cNvPr id="73" name="Shape 73"/>
          <p:cNvCxnSpPr>
            <a:stCxn id="69" idx="5"/>
          </p:cNvCxnSpPr>
          <p:nvPr/>
        </p:nvCxnSpPr>
        <p:spPr>
          <a:xfrm>
            <a:off x="7823236" y="3263393"/>
            <a:ext cx="359400" cy="543600"/>
          </a:xfrm>
          <a:prstGeom prst="straightConnector1">
            <a:avLst/>
          </a:prstGeom>
          <a:noFill/>
          <a:ln w="19050" cap="flat">
            <a:solidFill>
              <a:schemeClr val="dk2"/>
            </a:solidFill>
            <a:prstDash val="solid"/>
            <a:round/>
            <a:headEnd type="none" w="lg" len="lg"/>
            <a:tailEnd type="none" w="lg" len="lg"/>
          </a:ln>
        </p:spPr>
      </p:cxnSp>
      <p:sp>
        <p:nvSpPr>
          <p:cNvPr id="74" name="Shape 74"/>
          <p:cNvSpPr/>
          <p:nvPr/>
        </p:nvSpPr>
        <p:spPr>
          <a:xfrm>
            <a:off x="6344075" y="3675034"/>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5" name="Shape 75"/>
          <p:cNvSpPr/>
          <p:nvPr/>
        </p:nvSpPr>
        <p:spPr>
          <a:xfrm>
            <a:off x="6930750" y="3675034"/>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6" name="Shape 76"/>
          <p:cNvSpPr/>
          <p:nvPr/>
        </p:nvSpPr>
        <p:spPr>
          <a:xfrm>
            <a:off x="7486300" y="3675034"/>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7" name="Shape 77"/>
          <p:cNvSpPr/>
          <p:nvPr/>
        </p:nvSpPr>
        <p:spPr>
          <a:xfrm>
            <a:off x="8041850" y="3675034"/>
            <a:ext cx="470400" cy="4991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 name="Shape 78"/>
          <p:cNvSpPr txBox="1"/>
          <p:nvPr/>
        </p:nvSpPr>
        <p:spPr>
          <a:xfrm>
            <a:off x="2277800" y="1525800"/>
            <a:ext cx="1101300" cy="498800"/>
          </a:xfrm>
          <a:prstGeom prst="rect">
            <a:avLst/>
          </a:prstGeom>
          <a:noFill/>
          <a:ln>
            <a:noFill/>
          </a:ln>
        </p:spPr>
        <p:txBody>
          <a:bodyPr lIns="91425" tIns="91425" rIns="91425" bIns="91425" anchor="t" anchorCtr="0">
            <a:noAutofit/>
          </a:bodyPr>
          <a:lstStyle/>
          <a:p>
            <a:pPr>
              <a:spcBef>
                <a:spcPts val="0"/>
              </a:spcBef>
              <a:buNone/>
            </a:pPr>
            <a:r>
              <a:rPr lang="en"/>
              <a:t>Execute</a:t>
            </a:r>
          </a:p>
        </p:txBody>
      </p:sp>
      <p:sp>
        <p:nvSpPr>
          <p:cNvPr id="79" name="Shape 79"/>
          <p:cNvSpPr txBox="1"/>
          <p:nvPr/>
        </p:nvSpPr>
        <p:spPr>
          <a:xfrm>
            <a:off x="4951151" y="1540401"/>
            <a:ext cx="2352299" cy="469599"/>
          </a:xfrm>
          <a:prstGeom prst="rect">
            <a:avLst/>
          </a:prstGeom>
          <a:noFill/>
          <a:ln>
            <a:noFill/>
          </a:ln>
        </p:spPr>
        <p:txBody>
          <a:bodyPr lIns="91425" tIns="91425" rIns="91425" bIns="91425" anchor="t" anchorCtr="0">
            <a:noAutofit/>
          </a:bodyPr>
          <a:lstStyle/>
          <a:p>
            <a:pPr>
              <a:spcBef>
                <a:spcPts val="0"/>
              </a:spcBef>
              <a:buNone/>
            </a:pPr>
            <a:r>
              <a:rPr lang="en"/>
              <a:t>Capture Provenance</a:t>
            </a:r>
          </a:p>
        </p:txBody>
      </p:sp>
      <p:sp>
        <p:nvSpPr>
          <p:cNvPr id="80" name="Shape 80"/>
          <p:cNvSpPr/>
          <p:nvPr/>
        </p:nvSpPr>
        <p:spPr>
          <a:xfrm>
            <a:off x="6336276" y="4804867"/>
            <a:ext cx="1897499" cy="1967599"/>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1" name="Shape 81"/>
          <p:cNvCxnSpPr>
            <a:stCxn id="67" idx="2"/>
            <a:endCxn id="80" idx="2"/>
          </p:cNvCxnSpPr>
          <p:nvPr/>
        </p:nvCxnSpPr>
        <p:spPr>
          <a:xfrm>
            <a:off x="6336275" y="3086899"/>
            <a:ext cx="0" cy="2701599"/>
          </a:xfrm>
          <a:prstGeom prst="straightConnector1">
            <a:avLst/>
          </a:prstGeom>
          <a:noFill/>
          <a:ln w="19050" cap="flat">
            <a:solidFill>
              <a:schemeClr val="dk2"/>
            </a:solidFill>
            <a:prstDash val="solid"/>
            <a:round/>
            <a:headEnd type="none" w="lg" len="lg"/>
            <a:tailEnd type="none" w="lg" len="lg"/>
          </a:ln>
        </p:spPr>
      </p:cxnSp>
      <p:cxnSp>
        <p:nvCxnSpPr>
          <p:cNvPr id="82" name="Shape 82"/>
          <p:cNvCxnSpPr/>
          <p:nvPr/>
        </p:nvCxnSpPr>
        <p:spPr>
          <a:xfrm>
            <a:off x="6789488" y="3122867"/>
            <a:ext cx="1433699" cy="2366400"/>
          </a:xfrm>
          <a:prstGeom prst="straightConnector1">
            <a:avLst/>
          </a:prstGeom>
          <a:noFill/>
          <a:ln w="19050" cap="flat">
            <a:solidFill>
              <a:schemeClr val="dk2"/>
            </a:solidFill>
            <a:prstDash val="solid"/>
            <a:round/>
            <a:headEnd type="none" w="lg" len="lg"/>
            <a:tailEnd type="none" w="lg" len="lg"/>
          </a:ln>
        </p:spPr>
      </p:cxnSp>
      <p:sp>
        <p:nvSpPr>
          <p:cNvPr id="83" name="Shape 83"/>
          <p:cNvSpPr txBox="1"/>
          <p:nvPr/>
        </p:nvSpPr>
        <p:spPr>
          <a:xfrm>
            <a:off x="6344075" y="5040533"/>
            <a:ext cx="6159300" cy="958000"/>
          </a:xfrm>
          <a:prstGeom prst="rect">
            <a:avLst/>
          </a:prstGeom>
          <a:noFill/>
          <a:ln>
            <a:noFill/>
          </a:ln>
        </p:spPr>
        <p:txBody>
          <a:bodyPr lIns="91425" tIns="91425" rIns="91425" bIns="91425" anchor="t" anchorCtr="0">
            <a:noAutofit/>
          </a:bodyPr>
          <a:lstStyle/>
          <a:p>
            <a:pPr marL="457200" lvl="0" indent="-304800" rtl="0">
              <a:spcBef>
                <a:spcPts val="0"/>
              </a:spcBef>
              <a:buClr>
                <a:srgbClr val="000000"/>
              </a:buClr>
              <a:buSzPct val="100000"/>
              <a:buFont typeface="Arial"/>
              <a:buChar char="●"/>
            </a:pPr>
            <a:r>
              <a:rPr lang="en" sz="1200"/>
              <a:t>Command line</a:t>
            </a:r>
          </a:p>
          <a:p>
            <a:pPr lvl="0" rtl="0">
              <a:spcBef>
                <a:spcPts val="0"/>
              </a:spcBef>
              <a:buNone/>
            </a:pPr>
            <a:r>
              <a:rPr lang="en" sz="1200"/>
              <a:t>          arguments</a:t>
            </a:r>
          </a:p>
          <a:p>
            <a:pPr marL="457200" lvl="0" indent="-304800" rtl="0">
              <a:spcBef>
                <a:spcPts val="0"/>
              </a:spcBef>
              <a:buClr>
                <a:srgbClr val="000000"/>
              </a:buClr>
              <a:buSzPct val="100000"/>
              <a:buFont typeface="Arial"/>
              <a:buChar char="●"/>
            </a:pPr>
            <a:r>
              <a:rPr lang="en" sz="1200"/>
              <a:t>Working Directories</a:t>
            </a:r>
          </a:p>
          <a:p>
            <a:pPr marL="457200" lvl="0" indent="-304800" rtl="0">
              <a:spcBef>
                <a:spcPts val="0"/>
              </a:spcBef>
              <a:buClr>
                <a:srgbClr val="000000"/>
              </a:buClr>
              <a:buSzPct val="100000"/>
              <a:buFont typeface="Arial"/>
              <a:buChar char="●"/>
            </a:pPr>
            <a:r>
              <a:rPr lang="en" sz="1200"/>
              <a:t>Input files</a:t>
            </a:r>
          </a:p>
          <a:p>
            <a:pPr marL="457200" lvl="0" indent="-304800" rtl="0">
              <a:spcBef>
                <a:spcPts val="0"/>
              </a:spcBef>
              <a:buClr>
                <a:srgbClr val="000000"/>
              </a:buClr>
              <a:buSzPct val="100000"/>
              <a:buFont typeface="Arial"/>
              <a:buChar char="●"/>
            </a:pPr>
            <a:r>
              <a:rPr lang="en" sz="1200"/>
              <a:t>Output files</a:t>
            </a:r>
          </a:p>
        </p:txBody>
      </p:sp>
      <p:sp>
        <p:nvSpPr>
          <p:cNvPr id="84" name="Shape 84"/>
          <p:cNvSpPr txBox="1"/>
          <p:nvPr/>
        </p:nvSpPr>
        <p:spPr>
          <a:xfrm>
            <a:off x="6571475" y="4391400"/>
            <a:ext cx="6159300" cy="958000"/>
          </a:xfrm>
          <a:prstGeom prst="rect">
            <a:avLst/>
          </a:prstGeom>
          <a:noFill/>
          <a:ln>
            <a:noFill/>
          </a:ln>
        </p:spPr>
        <p:txBody>
          <a:bodyPr lIns="91425" tIns="91425" rIns="91425" bIns="91425" anchor="t" anchorCtr="0">
            <a:noAutofit/>
          </a:bodyPr>
          <a:lstStyle/>
          <a:p>
            <a:pPr>
              <a:spcBef>
                <a:spcPts val="0"/>
              </a:spcBef>
              <a:buNone/>
            </a:pPr>
            <a:r>
              <a:rPr lang="en"/>
              <a:t>Process p’</a:t>
            </a:r>
          </a:p>
        </p:txBody>
      </p:sp>
      <p:cxnSp>
        <p:nvCxnSpPr>
          <p:cNvPr id="85" name="Shape 85"/>
          <p:cNvCxnSpPr/>
          <p:nvPr/>
        </p:nvCxnSpPr>
        <p:spPr>
          <a:xfrm flipH="1">
            <a:off x="4576751" y="5788667"/>
            <a:ext cx="1593299" cy="28400"/>
          </a:xfrm>
          <a:prstGeom prst="straightConnector1">
            <a:avLst/>
          </a:prstGeom>
          <a:noFill/>
          <a:ln w="19050" cap="flat">
            <a:solidFill>
              <a:schemeClr val="dk2"/>
            </a:solidFill>
            <a:prstDash val="solid"/>
            <a:round/>
            <a:headEnd type="none" w="lg" len="lg"/>
            <a:tailEnd type="triangle" w="lg" len="lg"/>
          </a:ln>
        </p:spPr>
      </p:cxnSp>
      <p:sp>
        <p:nvSpPr>
          <p:cNvPr id="86" name="Shape 86"/>
          <p:cNvSpPr txBox="1"/>
          <p:nvPr/>
        </p:nvSpPr>
        <p:spPr>
          <a:xfrm>
            <a:off x="2523626" y="5574800"/>
            <a:ext cx="2544899" cy="958000"/>
          </a:xfrm>
          <a:prstGeom prst="rect">
            <a:avLst/>
          </a:prstGeom>
          <a:noFill/>
          <a:ln>
            <a:noFill/>
          </a:ln>
        </p:spPr>
        <p:txBody>
          <a:bodyPr lIns="91425" tIns="91425" rIns="91425" bIns="91425" anchor="t" anchorCtr="0">
            <a:noAutofit/>
          </a:bodyPr>
          <a:lstStyle/>
          <a:p>
            <a:pPr rtl="0">
              <a:spcBef>
                <a:spcPts val="0"/>
              </a:spcBef>
              <a:buNone/>
            </a:pPr>
            <a:r>
              <a:rPr lang="en" sz="1800" u="sng">
                <a:solidFill>
                  <a:schemeClr val="hlink"/>
                </a:solidFill>
                <a:hlinkClick r:id="rId3"/>
              </a:rPr>
              <a:t>Vistrail Workflows</a:t>
            </a:r>
          </a:p>
          <a:p>
            <a:pPr>
              <a:spcBef>
                <a:spcPts val="0"/>
              </a:spcBef>
              <a:buNone/>
            </a:pPr>
            <a:r>
              <a:rPr lang="en">
                <a:solidFill>
                  <a:srgbClr val="003171"/>
                </a:solidFill>
              </a:rPr>
              <a:t>(dataflow visualization tool)</a:t>
            </a:r>
          </a:p>
        </p:txBody>
      </p:sp>
      <p:cxnSp>
        <p:nvCxnSpPr>
          <p:cNvPr id="87" name="Shape 87"/>
          <p:cNvCxnSpPr/>
          <p:nvPr/>
        </p:nvCxnSpPr>
        <p:spPr>
          <a:xfrm rot="10800000">
            <a:off x="1336524" y="5146867"/>
            <a:ext cx="1187100" cy="741599"/>
          </a:xfrm>
          <a:prstGeom prst="straightConnector1">
            <a:avLst/>
          </a:prstGeom>
          <a:noFill/>
          <a:ln w="19050" cap="flat">
            <a:solidFill>
              <a:schemeClr val="dk2"/>
            </a:solidFill>
            <a:prstDash val="solid"/>
            <a:round/>
            <a:headEnd type="none" w="lg" len="lg"/>
            <a:tailEnd type="triangle" w="lg" len="lg"/>
          </a:ln>
        </p:spPr>
      </p:cxnSp>
      <p:sp>
        <p:nvSpPr>
          <p:cNvPr id="88" name="Shape 88"/>
          <p:cNvSpPr txBox="1"/>
          <p:nvPr/>
        </p:nvSpPr>
        <p:spPr>
          <a:xfrm>
            <a:off x="457200" y="4531267"/>
            <a:ext cx="1235100" cy="958000"/>
          </a:xfrm>
          <a:prstGeom prst="rect">
            <a:avLst/>
          </a:prstGeom>
          <a:noFill/>
          <a:ln>
            <a:noFill/>
          </a:ln>
        </p:spPr>
        <p:txBody>
          <a:bodyPr lIns="91425" tIns="91425" rIns="91425" bIns="91425" anchor="t" anchorCtr="0">
            <a:noAutofit/>
          </a:bodyPr>
          <a:lstStyle/>
          <a:p>
            <a:pPr>
              <a:spcBef>
                <a:spcPts val="0"/>
              </a:spcBef>
              <a:buNone/>
            </a:pPr>
            <a:r>
              <a:rPr lang="en-US" sz="1800" dirty="0" smtClean="0">
                <a:solidFill>
                  <a:srgbClr val="003171"/>
                </a:solidFill>
              </a:rPr>
              <a:t>Package</a:t>
            </a:r>
            <a:endParaRPr lang="en" sz="1800" dirty="0">
              <a:solidFill>
                <a:srgbClr val="003171"/>
              </a:solidFill>
            </a:endParaRPr>
          </a:p>
        </p:txBody>
      </p:sp>
      <p:cxnSp>
        <p:nvCxnSpPr>
          <p:cNvPr id="89" name="Shape 89"/>
          <p:cNvCxnSpPr/>
          <p:nvPr/>
        </p:nvCxnSpPr>
        <p:spPr>
          <a:xfrm rot="10800000">
            <a:off x="1539776" y="4633599"/>
            <a:ext cx="4587599" cy="941200"/>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Need Reproducibility?</a:t>
            </a:r>
            <a:endParaRPr lang="en-US" dirty="0"/>
          </a:p>
        </p:txBody>
      </p:sp>
      <p:sp>
        <p:nvSpPr>
          <p:cNvPr id="3" name="Content Placeholder 2"/>
          <p:cNvSpPr>
            <a:spLocks noGrp="1"/>
          </p:cNvSpPr>
          <p:nvPr>
            <p:ph idx="1"/>
          </p:nvPr>
        </p:nvSpPr>
        <p:spPr/>
        <p:txBody>
          <a:bodyPr/>
          <a:lstStyle/>
          <a:p>
            <a:r>
              <a:rPr lang="en-US" dirty="0" smtClean="0"/>
              <a:t>Isaac Newton 1676: </a:t>
            </a:r>
            <a:r>
              <a:rPr lang="en-US" i="1" dirty="0" smtClean="0"/>
              <a:t>If I have seen further, it is by standing on the shoulders of giants.</a:t>
            </a:r>
          </a:p>
          <a:p>
            <a:r>
              <a:rPr lang="en-US" dirty="0"/>
              <a:t>S</a:t>
            </a:r>
            <a:r>
              <a:rPr lang="en-US" dirty="0" smtClean="0"/>
              <a:t>cience builds on the results of others.</a:t>
            </a:r>
          </a:p>
          <a:p>
            <a:r>
              <a:rPr lang="en-US" dirty="0" smtClean="0"/>
              <a:t>We want to trust those results.</a:t>
            </a:r>
          </a:p>
          <a:p>
            <a:r>
              <a:rPr lang="en-US" dirty="0" smtClean="0"/>
              <a:t>In natural science, must describe protocol in detail </a:t>
            </a:r>
            <a:r>
              <a:rPr lang="en-US" sz="2800" dirty="0" smtClean="0"/>
              <a:t>(usually not enough, though close)</a:t>
            </a:r>
            <a:endParaRPr lang="en-US" sz="2800" dirty="0"/>
          </a:p>
        </p:txBody>
      </p:sp>
      <p:sp>
        <p:nvSpPr>
          <p:cNvPr id="4" name="Slide Number Placeholder 3"/>
          <p:cNvSpPr>
            <a:spLocks noGrp="1"/>
          </p:cNvSpPr>
          <p:nvPr>
            <p:ph type="sldNum" sz="quarter" idx="12"/>
          </p:nvPr>
        </p:nvSpPr>
        <p:spPr/>
        <p:txBody>
          <a:bodyPr/>
          <a:lstStyle/>
          <a:p>
            <a:fld id="{F859774E-8938-3D46-BA81-D8804DB853FB}" type="slidenum">
              <a:rPr lang="en-US" smtClean="0"/>
              <a:t>2</a:t>
            </a:fld>
            <a:endParaRPr lang="en-US"/>
          </a:p>
        </p:txBody>
      </p:sp>
    </p:spTree>
    <p:extLst>
      <p:ext uri="{BB962C8B-B14F-4D97-AF65-F5344CB8AC3E}">
        <p14:creationId xmlns:p14="http://schemas.microsoft.com/office/powerpoint/2010/main" val="33294237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chemeClr val="accent1">
                    <a:lumMod val="75000"/>
                  </a:schemeClr>
                </a:solidFill>
              </a:rPr>
              <a:t>Packing Experiments</a:t>
            </a:r>
            <a:endParaRPr lang="en-US" sz="3200" b="0" cap="none" dirty="0">
              <a:solidFill>
                <a:schemeClr val="accent1">
                  <a:lumMod val="75000"/>
                </a:schemeClr>
              </a:solidFill>
            </a:endParaRPr>
          </a:p>
        </p:txBody>
      </p:sp>
      <p:grpSp>
        <p:nvGrpSpPr>
          <p:cNvPr id="5" name="Group 4"/>
          <p:cNvGrpSpPr/>
          <p:nvPr/>
        </p:nvGrpSpPr>
        <p:grpSpPr>
          <a:xfrm>
            <a:off x="8026101" y="200137"/>
            <a:ext cx="864198" cy="913064"/>
            <a:chOff x="2544846" y="1627684"/>
            <a:chExt cx="864198" cy="913064"/>
          </a:xfrm>
        </p:grpSpPr>
        <p:pic>
          <p:nvPicPr>
            <p:cNvPr id="6" name="Picture Placeholder 324" descr="author.png"/>
            <p:cNvPicPr>
              <a:picLocks noChangeAspect="1"/>
            </p:cNvPicPr>
            <p:nvPr/>
          </p:nvPicPr>
          <p:blipFill>
            <a:blip r:embed="rId2">
              <a:extLst>
                <a:ext uri="{28A0092B-C50C-407E-A947-70E740481C1C}">
                  <a14:useLocalDpi xmlns:a14="http://schemas.microsoft.com/office/drawing/2010/main" val="0"/>
                </a:ext>
              </a:extLst>
            </a:blip>
            <a:srcRect t="-8297" b="-8297"/>
            <a:stretch>
              <a:fillRect/>
            </a:stretch>
          </p:blipFill>
          <p:spPr>
            <a:xfrm>
              <a:off x="2695435" y="1627684"/>
              <a:ext cx="563020" cy="656450"/>
            </a:xfrm>
            <a:prstGeom prst="rect">
              <a:avLst/>
            </a:prstGeom>
            <a:noFill/>
            <a:ln>
              <a:noFill/>
            </a:ln>
          </p:spPr>
        </p:pic>
        <p:sp>
          <p:nvSpPr>
            <p:cNvPr id="7" name="TextBox 6"/>
            <p:cNvSpPr txBox="1"/>
            <p:nvPr/>
          </p:nvSpPr>
          <p:spPr>
            <a:xfrm>
              <a:off x="2544846" y="2202194"/>
              <a:ext cx="864198" cy="338554"/>
            </a:xfrm>
            <a:prstGeom prst="rect">
              <a:avLst/>
            </a:prstGeom>
            <a:noFill/>
          </p:spPr>
          <p:txBody>
            <a:bodyPr wrap="none" rtlCol="0">
              <a:spAutoFit/>
            </a:bodyPr>
            <a:lstStyle/>
            <a:p>
              <a:pPr algn="ctr"/>
              <a:r>
                <a:rPr lang="en-US" sz="1600" cap="small" dirty="0" smtClean="0">
                  <a:solidFill>
                    <a:srgbClr val="376092"/>
                  </a:solidFill>
                </a:rPr>
                <a:t>Authors</a:t>
              </a:r>
              <a:endParaRPr lang="en-US" sz="1600" cap="small" dirty="0">
                <a:solidFill>
                  <a:srgbClr val="376092"/>
                </a:solidFill>
              </a:endParaRPr>
            </a:p>
          </p:txBody>
        </p:sp>
      </p:grpSp>
      <p:grpSp>
        <p:nvGrpSpPr>
          <p:cNvPr id="10" name="Group 9"/>
          <p:cNvGrpSpPr/>
          <p:nvPr/>
        </p:nvGrpSpPr>
        <p:grpSpPr>
          <a:xfrm>
            <a:off x="1145954" y="3080977"/>
            <a:ext cx="1054721" cy="872312"/>
            <a:chOff x="633586" y="2802386"/>
            <a:chExt cx="1054721" cy="872312"/>
          </a:xfrm>
        </p:grpSpPr>
        <p:pic>
          <p:nvPicPr>
            <p:cNvPr id="11" name="Picture 10" descr="comm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61" y="2802386"/>
              <a:ext cx="594970" cy="594971"/>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633586" y="3366921"/>
              <a:ext cx="1054721" cy="307777"/>
            </a:xfrm>
            <a:prstGeom prst="rect">
              <a:avLst/>
            </a:prstGeom>
            <a:noFill/>
          </p:spPr>
          <p:txBody>
            <a:bodyPr wrap="none" rtlCol="0">
              <a:spAutoFit/>
            </a:bodyPr>
            <a:lstStyle/>
            <a:p>
              <a:pPr algn="ctr"/>
              <a:r>
                <a:rPr lang="en-US" sz="1400" i="1" dirty="0" smtClean="0"/>
                <a:t>Experiment</a:t>
              </a:r>
              <a:endParaRPr lang="en-US" sz="1400" i="1" dirty="0"/>
            </a:p>
          </p:txBody>
        </p:sp>
      </p:grpSp>
      <p:sp>
        <p:nvSpPr>
          <p:cNvPr id="14" name="TextBox 13"/>
          <p:cNvSpPr txBox="1"/>
          <p:nvPr/>
        </p:nvSpPr>
        <p:spPr>
          <a:xfrm>
            <a:off x="685800" y="1982976"/>
            <a:ext cx="334231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(Linux)</a:t>
            </a:r>
            <a:endParaRPr lang="en-US" sz="1600" b="1" i="1" dirty="0"/>
          </a:p>
        </p:txBody>
      </p:sp>
      <p:sp>
        <p:nvSpPr>
          <p:cNvPr id="2" name="Slide Number Placeholder 1"/>
          <p:cNvSpPr>
            <a:spLocks noGrp="1"/>
          </p:cNvSpPr>
          <p:nvPr>
            <p:ph type="sldNum" sz="quarter" idx="12"/>
          </p:nvPr>
        </p:nvSpPr>
        <p:spPr/>
        <p:txBody>
          <a:bodyPr/>
          <a:lstStyle/>
          <a:p>
            <a:fld id="{F859774E-8938-3D46-BA81-D8804DB853FB}" type="slidenum">
              <a:rPr lang="en-US" smtClean="0"/>
              <a:t>20</a:t>
            </a:fld>
            <a:endParaRPr lang="en-US"/>
          </a:p>
        </p:txBody>
      </p:sp>
    </p:spTree>
    <p:extLst>
      <p:ext uri="{BB962C8B-B14F-4D97-AF65-F5344CB8AC3E}">
        <p14:creationId xmlns:p14="http://schemas.microsoft.com/office/powerpoint/2010/main" val="36679568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Packing Experiments</a:t>
            </a:r>
            <a:endParaRPr lang="en-US" sz="3200" b="0" cap="none" dirty="0">
              <a:solidFill>
                <a:srgbClr val="376092"/>
              </a:solidFill>
            </a:endParaRPr>
          </a:p>
        </p:txBody>
      </p:sp>
      <p:grpSp>
        <p:nvGrpSpPr>
          <p:cNvPr id="5" name="Group 4"/>
          <p:cNvGrpSpPr/>
          <p:nvPr/>
        </p:nvGrpSpPr>
        <p:grpSpPr>
          <a:xfrm>
            <a:off x="8026101" y="200137"/>
            <a:ext cx="864198" cy="913064"/>
            <a:chOff x="2544846" y="1627684"/>
            <a:chExt cx="864198" cy="913064"/>
          </a:xfrm>
        </p:grpSpPr>
        <p:pic>
          <p:nvPicPr>
            <p:cNvPr id="6" name="Picture Placeholder 324" descr="author.png"/>
            <p:cNvPicPr>
              <a:picLocks noChangeAspect="1"/>
            </p:cNvPicPr>
            <p:nvPr/>
          </p:nvPicPr>
          <p:blipFill>
            <a:blip r:embed="rId2">
              <a:extLst>
                <a:ext uri="{28A0092B-C50C-407E-A947-70E740481C1C}">
                  <a14:useLocalDpi xmlns:a14="http://schemas.microsoft.com/office/drawing/2010/main" val="0"/>
                </a:ext>
              </a:extLst>
            </a:blip>
            <a:srcRect t="-8297" b="-8297"/>
            <a:stretch>
              <a:fillRect/>
            </a:stretch>
          </p:blipFill>
          <p:spPr>
            <a:xfrm>
              <a:off x="2695435" y="1627684"/>
              <a:ext cx="563020" cy="656450"/>
            </a:xfrm>
            <a:prstGeom prst="rect">
              <a:avLst/>
            </a:prstGeom>
            <a:noFill/>
            <a:ln>
              <a:noFill/>
            </a:ln>
          </p:spPr>
        </p:pic>
        <p:sp>
          <p:nvSpPr>
            <p:cNvPr id="7" name="TextBox 6"/>
            <p:cNvSpPr txBox="1"/>
            <p:nvPr/>
          </p:nvSpPr>
          <p:spPr>
            <a:xfrm>
              <a:off x="2544846" y="2202194"/>
              <a:ext cx="864198" cy="338554"/>
            </a:xfrm>
            <a:prstGeom prst="rect">
              <a:avLst/>
            </a:prstGeom>
            <a:noFill/>
          </p:spPr>
          <p:txBody>
            <a:bodyPr wrap="none" rtlCol="0">
              <a:spAutoFit/>
            </a:bodyPr>
            <a:lstStyle/>
            <a:p>
              <a:pPr algn="ctr"/>
              <a:r>
                <a:rPr lang="en-US" sz="1600" cap="small" dirty="0" smtClean="0">
                  <a:solidFill>
                    <a:srgbClr val="376092"/>
                  </a:solidFill>
                </a:rPr>
                <a:t>Authors</a:t>
              </a:r>
              <a:endParaRPr lang="en-US" sz="1600" cap="small" dirty="0">
                <a:solidFill>
                  <a:srgbClr val="376092"/>
                </a:solidFill>
              </a:endParaRPr>
            </a:p>
          </p:txBody>
        </p:sp>
      </p:grpSp>
      <p:grpSp>
        <p:nvGrpSpPr>
          <p:cNvPr id="10" name="Group 9"/>
          <p:cNvGrpSpPr/>
          <p:nvPr/>
        </p:nvGrpSpPr>
        <p:grpSpPr>
          <a:xfrm>
            <a:off x="1145954" y="3080977"/>
            <a:ext cx="1054721" cy="872312"/>
            <a:chOff x="633586" y="2802386"/>
            <a:chExt cx="1054721" cy="872312"/>
          </a:xfrm>
        </p:grpSpPr>
        <p:pic>
          <p:nvPicPr>
            <p:cNvPr id="11" name="Picture 10" descr="comm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61" y="2802386"/>
              <a:ext cx="594970" cy="594971"/>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633586" y="3366921"/>
              <a:ext cx="1054721" cy="307777"/>
            </a:xfrm>
            <a:prstGeom prst="rect">
              <a:avLst/>
            </a:prstGeom>
            <a:noFill/>
          </p:spPr>
          <p:txBody>
            <a:bodyPr wrap="none" rtlCol="0">
              <a:spAutoFit/>
            </a:bodyPr>
            <a:lstStyle/>
            <a:p>
              <a:pPr algn="ctr"/>
              <a:r>
                <a:rPr lang="en-US" sz="1400" i="1" dirty="0" smtClean="0"/>
                <a:t>Experiment</a:t>
              </a:r>
              <a:endParaRPr lang="en-US" sz="1400" i="1" dirty="0"/>
            </a:p>
          </p:txBody>
        </p:sp>
      </p:grpSp>
      <p:sp>
        <p:nvSpPr>
          <p:cNvPr id="14" name="TextBox 13"/>
          <p:cNvSpPr txBox="1"/>
          <p:nvPr/>
        </p:nvSpPr>
        <p:spPr>
          <a:xfrm>
            <a:off x="685800" y="1982976"/>
            <a:ext cx="334231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(Linux)</a:t>
            </a:r>
            <a:endParaRPr lang="en-US" sz="1600" b="1" i="1" dirty="0"/>
          </a:p>
        </p:txBody>
      </p:sp>
      <p:grpSp>
        <p:nvGrpSpPr>
          <p:cNvPr id="19" name="Group 18"/>
          <p:cNvGrpSpPr/>
          <p:nvPr/>
        </p:nvGrpSpPr>
        <p:grpSpPr>
          <a:xfrm>
            <a:off x="3547675" y="3109656"/>
            <a:ext cx="842573" cy="814954"/>
            <a:chOff x="2677597" y="2393334"/>
            <a:chExt cx="842573" cy="814954"/>
          </a:xfrm>
        </p:grpSpPr>
        <p:sp>
          <p:nvSpPr>
            <p:cNvPr id="20" name="TextBox 19"/>
            <p:cNvSpPr txBox="1"/>
            <p:nvPr/>
          </p:nvSpPr>
          <p:spPr>
            <a:xfrm>
              <a:off x="2677597" y="2900511"/>
              <a:ext cx="842573" cy="307777"/>
            </a:xfrm>
            <a:prstGeom prst="rect">
              <a:avLst/>
            </a:prstGeom>
            <a:noFill/>
          </p:spPr>
          <p:txBody>
            <a:bodyPr wrap="none" rtlCol="0">
              <a:spAutoFit/>
            </a:bodyPr>
            <a:lstStyle/>
            <a:p>
              <a:pPr algn="ctr"/>
              <a:r>
                <a:rPr lang="en-US" sz="1400" b="1" i="1" dirty="0" err="1" smtClean="0"/>
                <a:t>reprozip</a:t>
              </a:r>
              <a:endParaRPr lang="en-US" sz="1400" b="1" i="1" dirty="0"/>
            </a:p>
          </p:txBody>
        </p:sp>
        <p:pic>
          <p:nvPicPr>
            <p:cNvPr id="21" name="Picture 20"/>
            <p:cNvPicPr>
              <a:picLocks noChangeAspect="1"/>
            </p:cNvPicPr>
            <p:nvPr/>
          </p:nvPicPr>
          <p:blipFill>
            <a:blip r:embed="rId4"/>
            <a:stretch>
              <a:fillRect/>
            </a:stretch>
          </p:blipFill>
          <p:spPr>
            <a:xfrm>
              <a:off x="2816618" y="2393334"/>
              <a:ext cx="564535" cy="564535"/>
            </a:xfrm>
            <a:prstGeom prst="rect">
              <a:avLst/>
            </a:prstGeom>
          </p:spPr>
        </p:pic>
      </p:grpSp>
      <p:grpSp>
        <p:nvGrpSpPr>
          <p:cNvPr id="28" name="Group 27"/>
          <p:cNvGrpSpPr/>
          <p:nvPr/>
        </p:nvGrpSpPr>
        <p:grpSpPr>
          <a:xfrm>
            <a:off x="2371383" y="3208949"/>
            <a:ext cx="857045" cy="315147"/>
            <a:chOff x="1805705" y="2748266"/>
            <a:chExt cx="857045" cy="315147"/>
          </a:xfrm>
        </p:grpSpPr>
        <p:cxnSp>
          <p:nvCxnSpPr>
            <p:cNvPr id="18" name="Straight Arrow Connector 17"/>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1824315" y="2748266"/>
              <a:ext cx="787971" cy="276999"/>
            </a:xfrm>
            <a:prstGeom prst="rect">
              <a:avLst/>
            </a:prstGeom>
            <a:noFill/>
          </p:spPr>
          <p:txBody>
            <a:bodyPr wrap="none" rtlCol="0">
              <a:spAutoFit/>
            </a:bodyPr>
            <a:lstStyle/>
            <a:p>
              <a:pPr algn="ctr"/>
              <a:r>
                <a:rPr lang="en-US" sz="1200" dirty="0" smtClean="0">
                  <a:solidFill>
                    <a:schemeClr val="bg1">
                      <a:lumMod val="50000"/>
                    </a:schemeClr>
                  </a:solidFill>
                </a:rPr>
                <a:t>Executing</a:t>
              </a:r>
              <a:endParaRPr lang="en-US" sz="1200" dirty="0">
                <a:solidFill>
                  <a:schemeClr val="bg1">
                    <a:lumMod val="50000"/>
                  </a:schemeClr>
                </a:solidFill>
              </a:endParaRPr>
            </a:p>
          </p:txBody>
        </p:sp>
      </p:grpSp>
      <p:sp>
        <p:nvSpPr>
          <p:cNvPr id="2" name="Slide Number Placeholder 1"/>
          <p:cNvSpPr>
            <a:spLocks noGrp="1"/>
          </p:cNvSpPr>
          <p:nvPr>
            <p:ph type="sldNum" sz="quarter" idx="12"/>
          </p:nvPr>
        </p:nvSpPr>
        <p:spPr/>
        <p:txBody>
          <a:bodyPr/>
          <a:lstStyle/>
          <a:p>
            <a:fld id="{F859774E-8938-3D46-BA81-D8804DB853FB}" type="slidenum">
              <a:rPr lang="en-US" smtClean="0"/>
              <a:t>21</a:t>
            </a:fld>
            <a:endParaRPr lang="en-US"/>
          </a:p>
        </p:txBody>
      </p:sp>
    </p:spTree>
    <p:extLst>
      <p:ext uri="{BB962C8B-B14F-4D97-AF65-F5344CB8AC3E}">
        <p14:creationId xmlns:p14="http://schemas.microsoft.com/office/powerpoint/2010/main" val="36679568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Packing Experiments</a:t>
            </a:r>
            <a:endParaRPr lang="en-US" sz="3200" b="0" cap="none" dirty="0">
              <a:solidFill>
                <a:srgbClr val="376092"/>
              </a:solidFill>
            </a:endParaRPr>
          </a:p>
        </p:txBody>
      </p:sp>
      <p:grpSp>
        <p:nvGrpSpPr>
          <p:cNvPr id="5" name="Group 4"/>
          <p:cNvGrpSpPr/>
          <p:nvPr/>
        </p:nvGrpSpPr>
        <p:grpSpPr>
          <a:xfrm>
            <a:off x="8026101" y="200137"/>
            <a:ext cx="864198" cy="913064"/>
            <a:chOff x="2544846" y="1627684"/>
            <a:chExt cx="864198" cy="913064"/>
          </a:xfrm>
        </p:grpSpPr>
        <p:pic>
          <p:nvPicPr>
            <p:cNvPr id="6" name="Picture Placeholder 324" descr="author.png"/>
            <p:cNvPicPr>
              <a:picLocks noChangeAspect="1"/>
            </p:cNvPicPr>
            <p:nvPr/>
          </p:nvPicPr>
          <p:blipFill>
            <a:blip r:embed="rId3">
              <a:extLst>
                <a:ext uri="{28A0092B-C50C-407E-A947-70E740481C1C}">
                  <a14:useLocalDpi xmlns:a14="http://schemas.microsoft.com/office/drawing/2010/main" val="0"/>
                </a:ext>
              </a:extLst>
            </a:blip>
            <a:srcRect t="-8297" b="-8297"/>
            <a:stretch>
              <a:fillRect/>
            </a:stretch>
          </p:blipFill>
          <p:spPr>
            <a:xfrm>
              <a:off x="2695435" y="1627684"/>
              <a:ext cx="563020" cy="656450"/>
            </a:xfrm>
            <a:prstGeom prst="rect">
              <a:avLst/>
            </a:prstGeom>
            <a:noFill/>
            <a:ln>
              <a:noFill/>
            </a:ln>
          </p:spPr>
        </p:pic>
        <p:sp>
          <p:nvSpPr>
            <p:cNvPr id="7" name="TextBox 6"/>
            <p:cNvSpPr txBox="1"/>
            <p:nvPr/>
          </p:nvSpPr>
          <p:spPr>
            <a:xfrm>
              <a:off x="2544846" y="2202194"/>
              <a:ext cx="864198" cy="338554"/>
            </a:xfrm>
            <a:prstGeom prst="rect">
              <a:avLst/>
            </a:prstGeom>
            <a:noFill/>
          </p:spPr>
          <p:txBody>
            <a:bodyPr wrap="none" rtlCol="0">
              <a:spAutoFit/>
            </a:bodyPr>
            <a:lstStyle/>
            <a:p>
              <a:pPr algn="ctr"/>
              <a:r>
                <a:rPr lang="en-US" sz="1600" cap="small" dirty="0" smtClean="0">
                  <a:solidFill>
                    <a:srgbClr val="376092"/>
                  </a:solidFill>
                </a:rPr>
                <a:t>Authors</a:t>
              </a:r>
              <a:endParaRPr lang="en-US" sz="1600" cap="small" dirty="0">
                <a:solidFill>
                  <a:srgbClr val="376092"/>
                </a:solidFill>
              </a:endParaRPr>
            </a:p>
          </p:txBody>
        </p:sp>
      </p:grpSp>
      <p:grpSp>
        <p:nvGrpSpPr>
          <p:cNvPr id="10" name="Group 9"/>
          <p:cNvGrpSpPr/>
          <p:nvPr/>
        </p:nvGrpSpPr>
        <p:grpSpPr>
          <a:xfrm>
            <a:off x="1145954" y="3080977"/>
            <a:ext cx="1054721" cy="872312"/>
            <a:chOff x="633586" y="2802386"/>
            <a:chExt cx="1054721" cy="872312"/>
          </a:xfrm>
        </p:grpSpPr>
        <p:pic>
          <p:nvPicPr>
            <p:cNvPr id="11" name="Picture 10" descr="comma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61" y="2802386"/>
              <a:ext cx="594970" cy="594971"/>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633586" y="3366921"/>
              <a:ext cx="1054721" cy="307777"/>
            </a:xfrm>
            <a:prstGeom prst="rect">
              <a:avLst/>
            </a:prstGeom>
            <a:noFill/>
          </p:spPr>
          <p:txBody>
            <a:bodyPr wrap="none" rtlCol="0">
              <a:spAutoFit/>
            </a:bodyPr>
            <a:lstStyle/>
            <a:p>
              <a:pPr algn="ctr"/>
              <a:r>
                <a:rPr lang="en-US" sz="1400" i="1" dirty="0" smtClean="0"/>
                <a:t>Experiment</a:t>
              </a:r>
              <a:endParaRPr lang="en-US" sz="1400" i="1" dirty="0"/>
            </a:p>
          </p:txBody>
        </p:sp>
      </p:grpSp>
      <p:sp>
        <p:nvSpPr>
          <p:cNvPr id="14" name="TextBox 13"/>
          <p:cNvSpPr txBox="1"/>
          <p:nvPr/>
        </p:nvSpPr>
        <p:spPr>
          <a:xfrm>
            <a:off x="685800" y="1982976"/>
            <a:ext cx="334231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(Linux)</a:t>
            </a:r>
            <a:endParaRPr lang="en-US" sz="1600" b="1" i="1" dirty="0"/>
          </a:p>
        </p:txBody>
      </p:sp>
      <p:grpSp>
        <p:nvGrpSpPr>
          <p:cNvPr id="19" name="Group 18"/>
          <p:cNvGrpSpPr/>
          <p:nvPr/>
        </p:nvGrpSpPr>
        <p:grpSpPr>
          <a:xfrm>
            <a:off x="3547676" y="3109656"/>
            <a:ext cx="842573" cy="814954"/>
            <a:chOff x="2677598" y="2393334"/>
            <a:chExt cx="842573" cy="814954"/>
          </a:xfrm>
        </p:grpSpPr>
        <p:sp>
          <p:nvSpPr>
            <p:cNvPr id="20" name="TextBox 19"/>
            <p:cNvSpPr txBox="1"/>
            <p:nvPr/>
          </p:nvSpPr>
          <p:spPr>
            <a:xfrm>
              <a:off x="2677598" y="2900511"/>
              <a:ext cx="842573" cy="307777"/>
            </a:xfrm>
            <a:prstGeom prst="rect">
              <a:avLst/>
            </a:prstGeom>
            <a:noFill/>
          </p:spPr>
          <p:txBody>
            <a:bodyPr wrap="none" rtlCol="0">
              <a:spAutoFit/>
            </a:bodyPr>
            <a:lstStyle/>
            <a:p>
              <a:pPr algn="ctr"/>
              <a:r>
                <a:rPr lang="en-US" sz="1400" b="1" i="1" dirty="0" err="1"/>
                <a:t>reprozip</a:t>
              </a:r>
              <a:endParaRPr lang="en-US" sz="1400" b="1" i="1" dirty="0"/>
            </a:p>
          </p:txBody>
        </p:sp>
        <p:pic>
          <p:nvPicPr>
            <p:cNvPr id="21" name="Picture 20"/>
            <p:cNvPicPr>
              <a:picLocks noChangeAspect="1"/>
            </p:cNvPicPr>
            <p:nvPr/>
          </p:nvPicPr>
          <p:blipFill>
            <a:blip r:embed="rId5"/>
            <a:stretch>
              <a:fillRect/>
            </a:stretch>
          </p:blipFill>
          <p:spPr>
            <a:xfrm>
              <a:off x="2816618" y="2393334"/>
              <a:ext cx="564535" cy="564535"/>
            </a:xfrm>
            <a:prstGeom prst="rect">
              <a:avLst/>
            </a:prstGeom>
          </p:spPr>
        </p:pic>
      </p:grpSp>
      <p:grpSp>
        <p:nvGrpSpPr>
          <p:cNvPr id="28" name="Group 27"/>
          <p:cNvGrpSpPr/>
          <p:nvPr/>
        </p:nvGrpSpPr>
        <p:grpSpPr>
          <a:xfrm>
            <a:off x="2371383" y="3208949"/>
            <a:ext cx="857045" cy="315147"/>
            <a:chOff x="1805705" y="2748266"/>
            <a:chExt cx="857045" cy="315147"/>
          </a:xfrm>
        </p:grpSpPr>
        <p:cxnSp>
          <p:nvCxnSpPr>
            <p:cNvPr id="18" name="Straight Arrow Connector 17"/>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1824315" y="2748266"/>
              <a:ext cx="787971" cy="276999"/>
            </a:xfrm>
            <a:prstGeom prst="rect">
              <a:avLst/>
            </a:prstGeom>
            <a:noFill/>
          </p:spPr>
          <p:txBody>
            <a:bodyPr wrap="none" rtlCol="0">
              <a:spAutoFit/>
            </a:bodyPr>
            <a:lstStyle/>
            <a:p>
              <a:pPr algn="ctr"/>
              <a:r>
                <a:rPr lang="en-US" sz="1200" dirty="0" smtClean="0">
                  <a:solidFill>
                    <a:schemeClr val="bg1">
                      <a:lumMod val="50000"/>
                    </a:schemeClr>
                  </a:solidFill>
                </a:rPr>
                <a:t>Executing</a:t>
              </a:r>
              <a:endParaRPr lang="en-US" sz="1200" dirty="0">
                <a:solidFill>
                  <a:schemeClr val="bg1">
                    <a:lumMod val="50000"/>
                  </a:schemeClr>
                </a:solidFill>
              </a:endParaRPr>
            </a:p>
          </p:txBody>
        </p:sp>
      </p:grpSp>
      <p:sp>
        <p:nvSpPr>
          <p:cNvPr id="24" name="TextBox 23"/>
          <p:cNvSpPr txBox="1"/>
          <p:nvPr/>
        </p:nvSpPr>
        <p:spPr>
          <a:xfrm>
            <a:off x="4622534" y="3038715"/>
            <a:ext cx="928459" cy="461665"/>
          </a:xfrm>
          <a:prstGeom prst="rect">
            <a:avLst/>
          </a:prstGeom>
          <a:noFill/>
        </p:spPr>
        <p:txBody>
          <a:bodyPr wrap="none" rtlCol="0">
            <a:spAutoFit/>
          </a:bodyPr>
          <a:lstStyle/>
          <a:p>
            <a:pPr algn="ctr"/>
            <a:r>
              <a:rPr lang="en-US" sz="1200" dirty="0" smtClean="0">
                <a:solidFill>
                  <a:schemeClr val="bg1">
                    <a:lumMod val="50000"/>
                  </a:schemeClr>
                </a:solidFill>
              </a:rPr>
              <a:t>Capturing</a:t>
            </a:r>
            <a:br>
              <a:rPr lang="en-US" sz="1200" dirty="0" smtClean="0">
                <a:solidFill>
                  <a:schemeClr val="bg1">
                    <a:lumMod val="50000"/>
                  </a:schemeClr>
                </a:solidFill>
              </a:rPr>
            </a:br>
            <a:r>
              <a:rPr lang="en-US" sz="1200" dirty="0" smtClean="0">
                <a:solidFill>
                  <a:schemeClr val="bg1">
                    <a:lumMod val="50000"/>
                  </a:schemeClr>
                </a:solidFill>
              </a:rPr>
              <a:t>Provenance</a:t>
            </a:r>
            <a:endParaRPr lang="en-US" sz="1200" dirty="0">
              <a:solidFill>
                <a:schemeClr val="bg1">
                  <a:lumMod val="50000"/>
                </a:schemeClr>
              </a:solidFill>
            </a:endParaRPr>
          </a:p>
        </p:txBody>
      </p:sp>
      <p:sp>
        <p:nvSpPr>
          <p:cNvPr id="29" name="TextBox 28"/>
          <p:cNvSpPr txBox="1"/>
          <p:nvPr/>
        </p:nvSpPr>
        <p:spPr>
          <a:xfrm>
            <a:off x="4570217" y="3570492"/>
            <a:ext cx="1082542" cy="261610"/>
          </a:xfrm>
          <a:prstGeom prst="rect">
            <a:avLst/>
          </a:prstGeom>
          <a:noFill/>
        </p:spPr>
        <p:txBody>
          <a:bodyPr wrap="none" rtlCol="0">
            <a:spAutoFit/>
          </a:bodyPr>
          <a:lstStyle/>
          <a:p>
            <a:pPr algn="ctr"/>
            <a:r>
              <a:rPr lang="en-US" sz="1100" i="1" dirty="0" err="1" smtClean="0"/>
              <a:t>ptrace</a:t>
            </a:r>
            <a:r>
              <a:rPr lang="en-US" sz="1100" i="1" dirty="0" smtClean="0"/>
              <a:t> </a:t>
            </a:r>
            <a:r>
              <a:rPr lang="en-US" sz="1100" dirty="0" smtClean="0"/>
              <a:t>+ </a:t>
            </a:r>
            <a:r>
              <a:rPr lang="en-US" sz="1100" i="1" dirty="0" smtClean="0"/>
              <a:t>SQLite</a:t>
            </a:r>
            <a:endParaRPr lang="en-US" sz="1100" i="1" dirty="0"/>
          </a:p>
        </p:txBody>
      </p:sp>
      <p:cxnSp>
        <p:nvCxnSpPr>
          <p:cNvPr id="72" name="Straight Arrow Connector 71"/>
          <p:cNvCxnSpPr/>
          <p:nvPr/>
        </p:nvCxnSpPr>
        <p:spPr>
          <a:xfrm>
            <a:off x="4669905" y="3524096"/>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75" name="Group 74"/>
          <p:cNvGrpSpPr/>
          <p:nvPr/>
        </p:nvGrpSpPr>
        <p:grpSpPr>
          <a:xfrm>
            <a:off x="5768474" y="3298151"/>
            <a:ext cx="2597381" cy="1688175"/>
            <a:chOff x="5920010" y="3377527"/>
            <a:chExt cx="2597381" cy="1688175"/>
          </a:xfrm>
        </p:grpSpPr>
        <p:sp>
          <p:nvSpPr>
            <p:cNvPr id="38" name="TextBox 37"/>
            <p:cNvSpPr txBox="1"/>
            <p:nvPr/>
          </p:nvSpPr>
          <p:spPr>
            <a:xfrm>
              <a:off x="6125841" y="3863403"/>
              <a:ext cx="2391550" cy="246221"/>
            </a:xfrm>
            <a:prstGeom prst="rect">
              <a:avLst/>
            </a:prstGeom>
            <a:noFill/>
            <a:ln>
              <a:noFill/>
            </a:ln>
          </p:spPr>
          <p:txBody>
            <a:bodyPr wrap="square" rtlCol="0">
              <a:spAutoFit/>
            </a:bodyPr>
            <a:lstStyle/>
            <a:p>
              <a:r>
                <a:rPr lang="en-US" sz="1000" dirty="0" smtClean="0"/>
                <a:t>Input files, output files, parameters, …</a:t>
              </a:r>
              <a:endParaRPr lang="en-US" sz="1000" dirty="0"/>
            </a:p>
          </p:txBody>
        </p:sp>
        <p:sp>
          <p:nvSpPr>
            <p:cNvPr id="39" name="TextBox 38"/>
            <p:cNvSpPr txBox="1"/>
            <p:nvPr/>
          </p:nvSpPr>
          <p:spPr>
            <a:xfrm>
              <a:off x="5945451" y="3644063"/>
              <a:ext cx="436575" cy="246221"/>
            </a:xfrm>
            <a:prstGeom prst="rect">
              <a:avLst/>
            </a:prstGeom>
            <a:noFill/>
          </p:spPr>
          <p:txBody>
            <a:bodyPr wrap="none" rtlCol="0">
              <a:spAutoFit/>
            </a:bodyPr>
            <a:lstStyle/>
            <a:p>
              <a:r>
                <a:rPr lang="en-US" sz="1000" b="1" dirty="0" smtClean="0">
                  <a:solidFill>
                    <a:schemeClr val="bg1">
                      <a:lumMod val="50000"/>
                    </a:schemeClr>
                  </a:solidFill>
                </a:rPr>
                <a:t>Data</a:t>
              </a:r>
              <a:endParaRPr lang="en-US" sz="1000" b="1" dirty="0">
                <a:solidFill>
                  <a:schemeClr val="bg1">
                    <a:lumMod val="50000"/>
                  </a:schemeClr>
                </a:solidFill>
              </a:endParaRPr>
            </a:p>
          </p:txBody>
        </p:sp>
        <p:sp>
          <p:nvSpPr>
            <p:cNvPr id="36" name="TextBox 35"/>
            <p:cNvSpPr txBox="1"/>
            <p:nvPr/>
          </p:nvSpPr>
          <p:spPr>
            <a:xfrm>
              <a:off x="6125841" y="4311352"/>
              <a:ext cx="2391550" cy="246221"/>
            </a:xfrm>
            <a:prstGeom prst="rect">
              <a:avLst/>
            </a:prstGeom>
            <a:noFill/>
            <a:ln>
              <a:noFill/>
            </a:ln>
          </p:spPr>
          <p:txBody>
            <a:bodyPr wrap="square" rtlCol="0">
              <a:spAutoFit/>
            </a:bodyPr>
            <a:lstStyle/>
            <a:p>
              <a:r>
                <a:rPr lang="en-US" sz="1000" dirty="0" smtClean="0"/>
                <a:t>Executable programs and steps</a:t>
              </a:r>
              <a:endParaRPr lang="en-US" sz="1000" dirty="0"/>
            </a:p>
          </p:txBody>
        </p:sp>
        <p:sp>
          <p:nvSpPr>
            <p:cNvPr id="37" name="TextBox 36"/>
            <p:cNvSpPr txBox="1"/>
            <p:nvPr/>
          </p:nvSpPr>
          <p:spPr>
            <a:xfrm>
              <a:off x="5945451" y="4089713"/>
              <a:ext cx="723275" cy="246221"/>
            </a:xfrm>
            <a:prstGeom prst="rect">
              <a:avLst/>
            </a:prstGeom>
            <a:noFill/>
          </p:spPr>
          <p:txBody>
            <a:bodyPr wrap="none" rtlCol="0">
              <a:spAutoFit/>
            </a:bodyPr>
            <a:lstStyle/>
            <a:p>
              <a:r>
                <a:rPr lang="en-US" sz="1000" b="1" dirty="0" smtClean="0">
                  <a:solidFill>
                    <a:schemeClr val="bg1">
                      <a:lumMod val="50000"/>
                    </a:schemeClr>
                  </a:solidFill>
                </a:rPr>
                <a:t>Workflow</a:t>
              </a:r>
              <a:endParaRPr lang="en-US" sz="1000" b="1" dirty="0">
                <a:solidFill>
                  <a:schemeClr val="bg1">
                    <a:lumMod val="50000"/>
                  </a:schemeClr>
                </a:solidFill>
              </a:endParaRPr>
            </a:p>
          </p:txBody>
        </p:sp>
        <p:sp>
          <p:nvSpPr>
            <p:cNvPr id="34" name="TextBox 33"/>
            <p:cNvSpPr txBox="1"/>
            <p:nvPr/>
          </p:nvSpPr>
          <p:spPr>
            <a:xfrm>
              <a:off x="6125841" y="4759301"/>
              <a:ext cx="2391550" cy="246221"/>
            </a:xfrm>
            <a:prstGeom prst="rect">
              <a:avLst/>
            </a:prstGeom>
            <a:noFill/>
            <a:ln>
              <a:noFill/>
            </a:ln>
          </p:spPr>
          <p:txBody>
            <a:bodyPr wrap="none" rtlCol="0">
              <a:spAutoFit/>
            </a:bodyPr>
            <a:lstStyle/>
            <a:p>
              <a:r>
                <a:rPr lang="en-US" sz="1000" dirty="0" smtClean="0"/>
                <a:t>Environment variables, dependencies, …</a:t>
              </a:r>
              <a:endParaRPr lang="en-US" sz="1000" dirty="0"/>
            </a:p>
          </p:txBody>
        </p:sp>
        <p:sp>
          <p:nvSpPr>
            <p:cNvPr id="35" name="TextBox 34"/>
            <p:cNvSpPr txBox="1"/>
            <p:nvPr/>
          </p:nvSpPr>
          <p:spPr>
            <a:xfrm>
              <a:off x="5945451" y="4537662"/>
              <a:ext cx="873707" cy="246221"/>
            </a:xfrm>
            <a:prstGeom prst="rect">
              <a:avLst/>
            </a:prstGeom>
            <a:noFill/>
          </p:spPr>
          <p:txBody>
            <a:bodyPr wrap="none" rtlCol="0">
              <a:spAutoFit/>
            </a:bodyPr>
            <a:lstStyle/>
            <a:p>
              <a:r>
                <a:rPr lang="en-US" sz="1000" b="1" dirty="0" smtClean="0">
                  <a:solidFill>
                    <a:schemeClr val="bg1">
                      <a:lumMod val="50000"/>
                    </a:schemeClr>
                  </a:solidFill>
                </a:rPr>
                <a:t>Environment</a:t>
              </a:r>
              <a:endParaRPr lang="en-US" sz="1000" b="1" dirty="0">
                <a:solidFill>
                  <a:schemeClr val="bg1">
                    <a:lumMod val="50000"/>
                  </a:schemeClr>
                </a:solidFill>
              </a:endParaRPr>
            </a:p>
          </p:txBody>
        </p:sp>
        <p:sp>
          <p:nvSpPr>
            <p:cNvPr id="73" name="TextBox 72"/>
            <p:cNvSpPr txBox="1"/>
            <p:nvPr/>
          </p:nvSpPr>
          <p:spPr>
            <a:xfrm>
              <a:off x="5920010" y="3377527"/>
              <a:ext cx="1454921" cy="246221"/>
            </a:xfrm>
            <a:prstGeom prst="rect">
              <a:avLst/>
            </a:prstGeom>
            <a:noFill/>
          </p:spPr>
          <p:txBody>
            <a:bodyPr wrap="none" rtlCol="0">
              <a:spAutoFit/>
            </a:bodyPr>
            <a:lstStyle/>
            <a:p>
              <a:r>
                <a:rPr lang="en-US" sz="1000" b="1" dirty="0" smtClean="0">
                  <a:solidFill>
                    <a:schemeClr val="bg1">
                      <a:lumMod val="50000"/>
                    </a:schemeClr>
                  </a:solidFill>
                </a:rPr>
                <a:t>Experiment Provenance</a:t>
              </a:r>
              <a:endParaRPr lang="en-US" sz="1000" b="1" dirty="0">
                <a:solidFill>
                  <a:schemeClr val="bg1">
                    <a:lumMod val="50000"/>
                  </a:schemeClr>
                </a:solidFill>
              </a:endParaRPr>
            </a:p>
          </p:txBody>
        </p:sp>
        <p:sp>
          <p:nvSpPr>
            <p:cNvPr id="74" name="Rectangle 73"/>
            <p:cNvSpPr/>
            <p:nvPr/>
          </p:nvSpPr>
          <p:spPr>
            <a:xfrm>
              <a:off x="5945450" y="3644064"/>
              <a:ext cx="2453537" cy="1421638"/>
            </a:xfrm>
            <a:prstGeom prst="rect">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F859774E-8938-3D46-BA81-D8804DB853FB}" type="slidenum">
              <a:rPr lang="en-US" smtClean="0"/>
              <a:t>22</a:t>
            </a:fld>
            <a:endParaRPr lang="en-US"/>
          </a:p>
        </p:txBody>
      </p:sp>
    </p:spTree>
    <p:extLst>
      <p:ext uri="{BB962C8B-B14F-4D97-AF65-F5344CB8AC3E}">
        <p14:creationId xmlns:p14="http://schemas.microsoft.com/office/powerpoint/2010/main" val="36679568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Packing Experiments</a:t>
            </a:r>
            <a:endParaRPr lang="en-US" sz="3200" b="0" cap="none" dirty="0">
              <a:solidFill>
                <a:srgbClr val="376092"/>
              </a:solidFill>
            </a:endParaRPr>
          </a:p>
        </p:txBody>
      </p:sp>
      <p:grpSp>
        <p:nvGrpSpPr>
          <p:cNvPr id="5" name="Group 4"/>
          <p:cNvGrpSpPr/>
          <p:nvPr/>
        </p:nvGrpSpPr>
        <p:grpSpPr>
          <a:xfrm>
            <a:off x="8026101" y="200137"/>
            <a:ext cx="864198" cy="913064"/>
            <a:chOff x="2544846" y="1627684"/>
            <a:chExt cx="864198" cy="913064"/>
          </a:xfrm>
        </p:grpSpPr>
        <p:pic>
          <p:nvPicPr>
            <p:cNvPr id="6" name="Picture Placeholder 324" descr="author.png"/>
            <p:cNvPicPr>
              <a:picLocks noChangeAspect="1"/>
            </p:cNvPicPr>
            <p:nvPr/>
          </p:nvPicPr>
          <p:blipFill>
            <a:blip r:embed="rId2">
              <a:extLst>
                <a:ext uri="{28A0092B-C50C-407E-A947-70E740481C1C}">
                  <a14:useLocalDpi xmlns:a14="http://schemas.microsoft.com/office/drawing/2010/main" val="0"/>
                </a:ext>
              </a:extLst>
            </a:blip>
            <a:srcRect t="-8297" b="-8297"/>
            <a:stretch>
              <a:fillRect/>
            </a:stretch>
          </p:blipFill>
          <p:spPr>
            <a:xfrm>
              <a:off x="2695435" y="1627684"/>
              <a:ext cx="563020" cy="656450"/>
            </a:xfrm>
            <a:prstGeom prst="rect">
              <a:avLst/>
            </a:prstGeom>
            <a:noFill/>
            <a:ln>
              <a:noFill/>
            </a:ln>
          </p:spPr>
        </p:pic>
        <p:sp>
          <p:nvSpPr>
            <p:cNvPr id="7" name="TextBox 6"/>
            <p:cNvSpPr txBox="1"/>
            <p:nvPr/>
          </p:nvSpPr>
          <p:spPr>
            <a:xfrm>
              <a:off x="2544846" y="2202194"/>
              <a:ext cx="864198" cy="338554"/>
            </a:xfrm>
            <a:prstGeom prst="rect">
              <a:avLst/>
            </a:prstGeom>
            <a:noFill/>
          </p:spPr>
          <p:txBody>
            <a:bodyPr wrap="none" rtlCol="0">
              <a:spAutoFit/>
            </a:bodyPr>
            <a:lstStyle/>
            <a:p>
              <a:pPr algn="ctr"/>
              <a:r>
                <a:rPr lang="en-US" sz="1600" cap="small" dirty="0" smtClean="0">
                  <a:solidFill>
                    <a:srgbClr val="376092"/>
                  </a:solidFill>
                </a:rPr>
                <a:t>Authors</a:t>
              </a:r>
              <a:endParaRPr lang="en-US" sz="1600" cap="small" dirty="0">
                <a:solidFill>
                  <a:srgbClr val="376092"/>
                </a:solidFill>
              </a:endParaRPr>
            </a:p>
          </p:txBody>
        </p:sp>
      </p:grpSp>
      <p:grpSp>
        <p:nvGrpSpPr>
          <p:cNvPr id="10" name="Group 9"/>
          <p:cNvGrpSpPr/>
          <p:nvPr/>
        </p:nvGrpSpPr>
        <p:grpSpPr>
          <a:xfrm>
            <a:off x="1145954" y="3080977"/>
            <a:ext cx="1054721" cy="872312"/>
            <a:chOff x="633586" y="2802386"/>
            <a:chExt cx="1054721" cy="872312"/>
          </a:xfrm>
        </p:grpSpPr>
        <p:pic>
          <p:nvPicPr>
            <p:cNvPr id="11" name="Picture 10" descr="comm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61" y="2802386"/>
              <a:ext cx="594970" cy="594971"/>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633586" y="3366921"/>
              <a:ext cx="1054721" cy="307777"/>
            </a:xfrm>
            <a:prstGeom prst="rect">
              <a:avLst/>
            </a:prstGeom>
            <a:noFill/>
          </p:spPr>
          <p:txBody>
            <a:bodyPr wrap="none" rtlCol="0">
              <a:spAutoFit/>
            </a:bodyPr>
            <a:lstStyle/>
            <a:p>
              <a:pPr algn="ctr"/>
              <a:r>
                <a:rPr lang="en-US" sz="1400" i="1" dirty="0" smtClean="0"/>
                <a:t>Experiment</a:t>
              </a:r>
              <a:endParaRPr lang="en-US" sz="1400" i="1" dirty="0"/>
            </a:p>
          </p:txBody>
        </p:sp>
      </p:grpSp>
      <p:sp>
        <p:nvSpPr>
          <p:cNvPr id="14" name="TextBox 13"/>
          <p:cNvSpPr txBox="1"/>
          <p:nvPr/>
        </p:nvSpPr>
        <p:spPr>
          <a:xfrm>
            <a:off x="685800" y="1982976"/>
            <a:ext cx="334231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(Linux)</a:t>
            </a:r>
            <a:endParaRPr lang="en-US" sz="1600" b="1" i="1" dirty="0"/>
          </a:p>
        </p:txBody>
      </p:sp>
      <p:grpSp>
        <p:nvGrpSpPr>
          <p:cNvPr id="19" name="Group 18"/>
          <p:cNvGrpSpPr/>
          <p:nvPr/>
        </p:nvGrpSpPr>
        <p:grpSpPr>
          <a:xfrm>
            <a:off x="3547676" y="3109656"/>
            <a:ext cx="842573" cy="814954"/>
            <a:chOff x="2677598" y="2393334"/>
            <a:chExt cx="842573" cy="814954"/>
          </a:xfrm>
        </p:grpSpPr>
        <p:sp>
          <p:nvSpPr>
            <p:cNvPr id="20" name="TextBox 19"/>
            <p:cNvSpPr txBox="1"/>
            <p:nvPr/>
          </p:nvSpPr>
          <p:spPr>
            <a:xfrm>
              <a:off x="2677598" y="2900511"/>
              <a:ext cx="842573" cy="307777"/>
            </a:xfrm>
            <a:prstGeom prst="rect">
              <a:avLst/>
            </a:prstGeom>
            <a:noFill/>
          </p:spPr>
          <p:txBody>
            <a:bodyPr wrap="none" rtlCol="0">
              <a:spAutoFit/>
            </a:bodyPr>
            <a:lstStyle/>
            <a:p>
              <a:pPr algn="ctr"/>
              <a:r>
                <a:rPr lang="en-US" sz="1400" b="1" i="1" dirty="0" err="1"/>
                <a:t>reprozip</a:t>
              </a:r>
              <a:endParaRPr lang="en-US" sz="1400" b="1" i="1" dirty="0"/>
            </a:p>
          </p:txBody>
        </p:sp>
        <p:pic>
          <p:nvPicPr>
            <p:cNvPr id="21" name="Picture 20"/>
            <p:cNvPicPr>
              <a:picLocks noChangeAspect="1"/>
            </p:cNvPicPr>
            <p:nvPr/>
          </p:nvPicPr>
          <p:blipFill>
            <a:blip r:embed="rId4"/>
            <a:stretch>
              <a:fillRect/>
            </a:stretch>
          </p:blipFill>
          <p:spPr>
            <a:xfrm>
              <a:off x="2816618" y="2393334"/>
              <a:ext cx="564535" cy="564535"/>
            </a:xfrm>
            <a:prstGeom prst="rect">
              <a:avLst/>
            </a:prstGeom>
          </p:spPr>
        </p:pic>
      </p:grpSp>
      <p:grpSp>
        <p:nvGrpSpPr>
          <p:cNvPr id="28" name="Group 27"/>
          <p:cNvGrpSpPr/>
          <p:nvPr/>
        </p:nvGrpSpPr>
        <p:grpSpPr>
          <a:xfrm>
            <a:off x="2371383" y="3208949"/>
            <a:ext cx="857045" cy="315147"/>
            <a:chOff x="1805705" y="2748266"/>
            <a:chExt cx="857045" cy="315147"/>
          </a:xfrm>
        </p:grpSpPr>
        <p:cxnSp>
          <p:nvCxnSpPr>
            <p:cNvPr id="18" name="Straight Arrow Connector 17"/>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1824315" y="2748266"/>
              <a:ext cx="787971" cy="276999"/>
            </a:xfrm>
            <a:prstGeom prst="rect">
              <a:avLst/>
            </a:prstGeom>
            <a:noFill/>
          </p:spPr>
          <p:txBody>
            <a:bodyPr wrap="none" rtlCol="0">
              <a:spAutoFit/>
            </a:bodyPr>
            <a:lstStyle/>
            <a:p>
              <a:pPr algn="ctr"/>
              <a:r>
                <a:rPr lang="en-US" sz="1200" dirty="0" smtClean="0">
                  <a:solidFill>
                    <a:schemeClr val="bg1">
                      <a:lumMod val="50000"/>
                    </a:schemeClr>
                  </a:solidFill>
                </a:rPr>
                <a:t>Executing</a:t>
              </a:r>
              <a:endParaRPr lang="en-US" sz="1200" dirty="0">
                <a:solidFill>
                  <a:schemeClr val="bg1">
                    <a:lumMod val="50000"/>
                  </a:schemeClr>
                </a:solidFill>
              </a:endParaRPr>
            </a:p>
          </p:txBody>
        </p:sp>
      </p:grpSp>
      <p:sp>
        <p:nvSpPr>
          <p:cNvPr id="24" name="TextBox 23"/>
          <p:cNvSpPr txBox="1"/>
          <p:nvPr/>
        </p:nvSpPr>
        <p:spPr>
          <a:xfrm>
            <a:off x="4622534" y="3038715"/>
            <a:ext cx="928459" cy="461665"/>
          </a:xfrm>
          <a:prstGeom prst="rect">
            <a:avLst/>
          </a:prstGeom>
          <a:noFill/>
        </p:spPr>
        <p:txBody>
          <a:bodyPr wrap="none" rtlCol="0">
            <a:spAutoFit/>
          </a:bodyPr>
          <a:lstStyle/>
          <a:p>
            <a:pPr algn="ctr"/>
            <a:r>
              <a:rPr lang="en-US" sz="1200" dirty="0" smtClean="0">
                <a:solidFill>
                  <a:schemeClr val="bg1">
                    <a:lumMod val="50000"/>
                  </a:schemeClr>
                </a:solidFill>
              </a:rPr>
              <a:t>Capturing</a:t>
            </a:r>
            <a:br>
              <a:rPr lang="en-US" sz="1200" dirty="0" smtClean="0">
                <a:solidFill>
                  <a:schemeClr val="bg1">
                    <a:lumMod val="50000"/>
                  </a:schemeClr>
                </a:solidFill>
              </a:rPr>
            </a:br>
            <a:r>
              <a:rPr lang="en-US" sz="1200" dirty="0" smtClean="0">
                <a:solidFill>
                  <a:schemeClr val="bg1">
                    <a:lumMod val="50000"/>
                  </a:schemeClr>
                </a:solidFill>
              </a:rPr>
              <a:t>Provenance</a:t>
            </a:r>
            <a:endParaRPr lang="en-US" sz="1200" dirty="0">
              <a:solidFill>
                <a:schemeClr val="bg1">
                  <a:lumMod val="50000"/>
                </a:schemeClr>
              </a:solidFill>
            </a:endParaRPr>
          </a:p>
        </p:txBody>
      </p:sp>
      <p:sp>
        <p:nvSpPr>
          <p:cNvPr id="29" name="TextBox 28"/>
          <p:cNvSpPr txBox="1"/>
          <p:nvPr/>
        </p:nvSpPr>
        <p:spPr>
          <a:xfrm>
            <a:off x="4570217" y="3570492"/>
            <a:ext cx="1082542" cy="261610"/>
          </a:xfrm>
          <a:prstGeom prst="rect">
            <a:avLst/>
          </a:prstGeom>
          <a:noFill/>
        </p:spPr>
        <p:txBody>
          <a:bodyPr wrap="none" rtlCol="0">
            <a:spAutoFit/>
          </a:bodyPr>
          <a:lstStyle/>
          <a:p>
            <a:pPr algn="ctr"/>
            <a:r>
              <a:rPr lang="en-US" sz="1100" i="1" dirty="0" err="1" smtClean="0"/>
              <a:t>ptrace</a:t>
            </a:r>
            <a:r>
              <a:rPr lang="en-US" sz="1100" i="1" dirty="0" smtClean="0"/>
              <a:t> </a:t>
            </a:r>
            <a:r>
              <a:rPr lang="en-US" sz="1100" dirty="0" smtClean="0"/>
              <a:t>+ </a:t>
            </a:r>
            <a:r>
              <a:rPr lang="en-US" sz="1100" i="1" dirty="0" smtClean="0"/>
              <a:t>SQLite</a:t>
            </a:r>
            <a:endParaRPr lang="en-US" sz="1100" i="1" dirty="0"/>
          </a:p>
        </p:txBody>
      </p:sp>
      <p:cxnSp>
        <p:nvCxnSpPr>
          <p:cNvPr id="41" name="Straight Arrow Connector 40"/>
          <p:cNvCxnSpPr/>
          <p:nvPr/>
        </p:nvCxnSpPr>
        <p:spPr>
          <a:xfrm rot="10800000">
            <a:off x="4669905" y="4878955"/>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4581225" y="4380268"/>
            <a:ext cx="1038566" cy="461665"/>
          </a:xfrm>
          <a:prstGeom prst="rect">
            <a:avLst/>
          </a:prstGeom>
          <a:noFill/>
        </p:spPr>
        <p:txBody>
          <a:bodyPr wrap="none" rtlCol="0">
            <a:spAutoFit/>
          </a:bodyPr>
          <a:lstStyle/>
          <a:p>
            <a:pPr algn="ctr"/>
            <a:r>
              <a:rPr lang="en-US" sz="1200" dirty="0" smtClean="0">
                <a:solidFill>
                  <a:schemeClr val="bg1">
                    <a:lumMod val="50000"/>
                  </a:schemeClr>
                </a:solidFill>
              </a:rPr>
              <a:t>Creating</a:t>
            </a:r>
            <a:br>
              <a:rPr lang="en-US" sz="1200" dirty="0" smtClean="0">
                <a:solidFill>
                  <a:schemeClr val="bg1">
                    <a:lumMod val="50000"/>
                  </a:schemeClr>
                </a:solidFill>
              </a:rPr>
            </a:br>
            <a:r>
              <a:rPr lang="en-US" sz="1200" dirty="0" smtClean="0">
                <a:solidFill>
                  <a:schemeClr val="bg1">
                    <a:lumMod val="50000"/>
                  </a:schemeClr>
                </a:solidFill>
              </a:rPr>
              <a:t>Configuration</a:t>
            </a:r>
            <a:endParaRPr lang="en-US" sz="1200" dirty="0">
              <a:solidFill>
                <a:schemeClr val="bg1">
                  <a:lumMod val="50000"/>
                </a:schemeClr>
              </a:solidFill>
            </a:endParaRPr>
          </a:p>
        </p:txBody>
      </p:sp>
      <p:cxnSp>
        <p:nvCxnSpPr>
          <p:cNvPr id="72" name="Straight Arrow Connector 71"/>
          <p:cNvCxnSpPr/>
          <p:nvPr/>
        </p:nvCxnSpPr>
        <p:spPr>
          <a:xfrm>
            <a:off x="4669905" y="3524096"/>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75" name="Group 74"/>
          <p:cNvGrpSpPr/>
          <p:nvPr/>
        </p:nvGrpSpPr>
        <p:grpSpPr>
          <a:xfrm>
            <a:off x="5768474" y="3298151"/>
            <a:ext cx="2597381" cy="1688175"/>
            <a:chOff x="5920010" y="3377527"/>
            <a:chExt cx="2597381" cy="1688175"/>
          </a:xfrm>
        </p:grpSpPr>
        <p:sp>
          <p:nvSpPr>
            <p:cNvPr id="38" name="TextBox 37"/>
            <p:cNvSpPr txBox="1"/>
            <p:nvPr/>
          </p:nvSpPr>
          <p:spPr>
            <a:xfrm>
              <a:off x="6125841" y="3863403"/>
              <a:ext cx="2391550" cy="246221"/>
            </a:xfrm>
            <a:prstGeom prst="rect">
              <a:avLst/>
            </a:prstGeom>
            <a:noFill/>
            <a:ln>
              <a:noFill/>
            </a:ln>
          </p:spPr>
          <p:txBody>
            <a:bodyPr wrap="square" rtlCol="0">
              <a:spAutoFit/>
            </a:bodyPr>
            <a:lstStyle/>
            <a:p>
              <a:r>
                <a:rPr lang="en-US" sz="1000" dirty="0" smtClean="0"/>
                <a:t>Input files, output files, parameters, …</a:t>
              </a:r>
              <a:endParaRPr lang="en-US" sz="1000" dirty="0"/>
            </a:p>
          </p:txBody>
        </p:sp>
        <p:sp>
          <p:nvSpPr>
            <p:cNvPr id="39" name="TextBox 38"/>
            <p:cNvSpPr txBox="1"/>
            <p:nvPr/>
          </p:nvSpPr>
          <p:spPr>
            <a:xfrm>
              <a:off x="5945451" y="3644063"/>
              <a:ext cx="436575" cy="246221"/>
            </a:xfrm>
            <a:prstGeom prst="rect">
              <a:avLst/>
            </a:prstGeom>
            <a:noFill/>
          </p:spPr>
          <p:txBody>
            <a:bodyPr wrap="none" rtlCol="0">
              <a:spAutoFit/>
            </a:bodyPr>
            <a:lstStyle/>
            <a:p>
              <a:r>
                <a:rPr lang="en-US" sz="1000" b="1" dirty="0" smtClean="0">
                  <a:solidFill>
                    <a:schemeClr val="bg1">
                      <a:lumMod val="50000"/>
                    </a:schemeClr>
                  </a:solidFill>
                </a:rPr>
                <a:t>Data</a:t>
              </a:r>
              <a:endParaRPr lang="en-US" sz="1000" b="1" dirty="0">
                <a:solidFill>
                  <a:schemeClr val="bg1">
                    <a:lumMod val="50000"/>
                  </a:schemeClr>
                </a:solidFill>
              </a:endParaRPr>
            </a:p>
          </p:txBody>
        </p:sp>
        <p:sp>
          <p:nvSpPr>
            <p:cNvPr id="36" name="TextBox 35"/>
            <p:cNvSpPr txBox="1"/>
            <p:nvPr/>
          </p:nvSpPr>
          <p:spPr>
            <a:xfrm>
              <a:off x="6125841" y="4311352"/>
              <a:ext cx="2391550" cy="246221"/>
            </a:xfrm>
            <a:prstGeom prst="rect">
              <a:avLst/>
            </a:prstGeom>
            <a:noFill/>
            <a:ln>
              <a:noFill/>
            </a:ln>
          </p:spPr>
          <p:txBody>
            <a:bodyPr wrap="square" rtlCol="0">
              <a:spAutoFit/>
            </a:bodyPr>
            <a:lstStyle/>
            <a:p>
              <a:r>
                <a:rPr lang="en-US" sz="1000" dirty="0" smtClean="0"/>
                <a:t>Executable programs and steps</a:t>
              </a:r>
              <a:endParaRPr lang="en-US" sz="1000" dirty="0"/>
            </a:p>
          </p:txBody>
        </p:sp>
        <p:sp>
          <p:nvSpPr>
            <p:cNvPr id="37" name="TextBox 36"/>
            <p:cNvSpPr txBox="1"/>
            <p:nvPr/>
          </p:nvSpPr>
          <p:spPr>
            <a:xfrm>
              <a:off x="5945451" y="4089713"/>
              <a:ext cx="723275" cy="246221"/>
            </a:xfrm>
            <a:prstGeom prst="rect">
              <a:avLst/>
            </a:prstGeom>
            <a:noFill/>
          </p:spPr>
          <p:txBody>
            <a:bodyPr wrap="none" rtlCol="0">
              <a:spAutoFit/>
            </a:bodyPr>
            <a:lstStyle/>
            <a:p>
              <a:r>
                <a:rPr lang="en-US" sz="1000" b="1" dirty="0" smtClean="0">
                  <a:solidFill>
                    <a:schemeClr val="bg1">
                      <a:lumMod val="50000"/>
                    </a:schemeClr>
                  </a:solidFill>
                </a:rPr>
                <a:t>Workflow</a:t>
              </a:r>
              <a:endParaRPr lang="en-US" sz="1000" b="1" dirty="0">
                <a:solidFill>
                  <a:schemeClr val="bg1">
                    <a:lumMod val="50000"/>
                  </a:schemeClr>
                </a:solidFill>
              </a:endParaRPr>
            </a:p>
          </p:txBody>
        </p:sp>
        <p:sp>
          <p:nvSpPr>
            <p:cNvPr id="34" name="TextBox 33"/>
            <p:cNvSpPr txBox="1"/>
            <p:nvPr/>
          </p:nvSpPr>
          <p:spPr>
            <a:xfrm>
              <a:off x="6125841" y="4759301"/>
              <a:ext cx="2391550" cy="246221"/>
            </a:xfrm>
            <a:prstGeom prst="rect">
              <a:avLst/>
            </a:prstGeom>
            <a:noFill/>
            <a:ln>
              <a:noFill/>
            </a:ln>
          </p:spPr>
          <p:txBody>
            <a:bodyPr wrap="none" rtlCol="0">
              <a:spAutoFit/>
            </a:bodyPr>
            <a:lstStyle/>
            <a:p>
              <a:r>
                <a:rPr lang="en-US" sz="1000" dirty="0" smtClean="0"/>
                <a:t>Environment variables, dependencies, …</a:t>
              </a:r>
              <a:endParaRPr lang="en-US" sz="1000" dirty="0"/>
            </a:p>
          </p:txBody>
        </p:sp>
        <p:sp>
          <p:nvSpPr>
            <p:cNvPr id="35" name="TextBox 34"/>
            <p:cNvSpPr txBox="1"/>
            <p:nvPr/>
          </p:nvSpPr>
          <p:spPr>
            <a:xfrm>
              <a:off x="5945451" y="4537662"/>
              <a:ext cx="873707" cy="246221"/>
            </a:xfrm>
            <a:prstGeom prst="rect">
              <a:avLst/>
            </a:prstGeom>
            <a:noFill/>
          </p:spPr>
          <p:txBody>
            <a:bodyPr wrap="none" rtlCol="0">
              <a:spAutoFit/>
            </a:bodyPr>
            <a:lstStyle/>
            <a:p>
              <a:r>
                <a:rPr lang="en-US" sz="1000" b="1" dirty="0" smtClean="0">
                  <a:solidFill>
                    <a:schemeClr val="bg1">
                      <a:lumMod val="50000"/>
                    </a:schemeClr>
                  </a:solidFill>
                </a:rPr>
                <a:t>Environment</a:t>
              </a:r>
              <a:endParaRPr lang="en-US" sz="1000" b="1" dirty="0">
                <a:solidFill>
                  <a:schemeClr val="bg1">
                    <a:lumMod val="50000"/>
                  </a:schemeClr>
                </a:solidFill>
              </a:endParaRPr>
            </a:p>
          </p:txBody>
        </p:sp>
        <p:sp>
          <p:nvSpPr>
            <p:cNvPr id="73" name="TextBox 72"/>
            <p:cNvSpPr txBox="1"/>
            <p:nvPr/>
          </p:nvSpPr>
          <p:spPr>
            <a:xfrm>
              <a:off x="5920010" y="3377527"/>
              <a:ext cx="1454921" cy="246221"/>
            </a:xfrm>
            <a:prstGeom prst="rect">
              <a:avLst/>
            </a:prstGeom>
            <a:noFill/>
          </p:spPr>
          <p:txBody>
            <a:bodyPr wrap="none" rtlCol="0">
              <a:spAutoFit/>
            </a:bodyPr>
            <a:lstStyle/>
            <a:p>
              <a:r>
                <a:rPr lang="en-US" sz="1000" b="1" dirty="0" smtClean="0">
                  <a:solidFill>
                    <a:schemeClr val="bg1">
                      <a:lumMod val="50000"/>
                    </a:schemeClr>
                  </a:solidFill>
                </a:rPr>
                <a:t>Experiment Provenance</a:t>
              </a:r>
              <a:endParaRPr lang="en-US" sz="1000" b="1" dirty="0">
                <a:solidFill>
                  <a:schemeClr val="bg1">
                    <a:lumMod val="50000"/>
                  </a:schemeClr>
                </a:solidFill>
              </a:endParaRPr>
            </a:p>
          </p:txBody>
        </p:sp>
        <p:sp>
          <p:nvSpPr>
            <p:cNvPr id="74" name="Rectangle 73"/>
            <p:cNvSpPr/>
            <p:nvPr/>
          </p:nvSpPr>
          <p:spPr>
            <a:xfrm>
              <a:off x="5945450" y="3644064"/>
              <a:ext cx="2453537" cy="1421638"/>
            </a:xfrm>
            <a:prstGeom prst="rect">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 name="Group 2"/>
          <p:cNvGrpSpPr/>
          <p:nvPr/>
        </p:nvGrpSpPr>
        <p:grpSpPr>
          <a:xfrm>
            <a:off x="3356699" y="4232092"/>
            <a:ext cx="1224526" cy="1207115"/>
            <a:chOff x="3356699" y="4232092"/>
            <a:chExt cx="1224526" cy="1207115"/>
          </a:xfrm>
        </p:grpSpPr>
        <p:sp>
          <p:nvSpPr>
            <p:cNvPr id="53" name="TextBox 52"/>
            <p:cNvSpPr txBox="1"/>
            <p:nvPr/>
          </p:nvSpPr>
          <p:spPr>
            <a:xfrm>
              <a:off x="3356699" y="4915987"/>
              <a:ext cx="1224526" cy="523220"/>
            </a:xfrm>
            <a:prstGeom prst="rect">
              <a:avLst/>
            </a:prstGeom>
            <a:noFill/>
          </p:spPr>
          <p:txBody>
            <a:bodyPr wrap="none" rtlCol="0">
              <a:spAutoFit/>
            </a:bodyPr>
            <a:lstStyle/>
            <a:p>
              <a:pPr algn="ctr"/>
              <a:r>
                <a:rPr lang="en-US" sz="1400" i="1" dirty="0" smtClean="0"/>
                <a:t>Configuration</a:t>
              </a:r>
              <a:br>
                <a:rPr lang="en-US" sz="1400" i="1" dirty="0" smtClean="0"/>
              </a:br>
              <a:r>
                <a:rPr lang="en-US" sz="1400" i="1" dirty="0" smtClean="0"/>
                <a:t>File</a:t>
              </a:r>
              <a:endParaRPr lang="en-US" sz="1400" i="1" dirty="0"/>
            </a:p>
          </p:txBody>
        </p:sp>
        <p:pic>
          <p:nvPicPr>
            <p:cNvPr id="2" name="Picture 1" descr="fi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244" y="4232092"/>
              <a:ext cx="694054" cy="694054"/>
            </a:xfrm>
            <a:prstGeom prst="rect">
              <a:avLst/>
            </a:prstGeom>
          </p:spPr>
        </p:pic>
      </p:grpSp>
      <p:sp>
        <p:nvSpPr>
          <p:cNvPr id="8" name="Slide Number Placeholder 7"/>
          <p:cNvSpPr>
            <a:spLocks noGrp="1"/>
          </p:cNvSpPr>
          <p:nvPr>
            <p:ph type="sldNum" sz="quarter" idx="12"/>
          </p:nvPr>
        </p:nvSpPr>
        <p:spPr/>
        <p:txBody>
          <a:bodyPr/>
          <a:lstStyle/>
          <a:p>
            <a:fld id="{F859774E-8938-3D46-BA81-D8804DB853FB}" type="slidenum">
              <a:rPr lang="en-US" smtClean="0"/>
              <a:t>23</a:t>
            </a:fld>
            <a:endParaRPr lang="en-US"/>
          </a:p>
        </p:txBody>
      </p:sp>
    </p:spTree>
    <p:extLst>
      <p:ext uri="{BB962C8B-B14F-4D97-AF65-F5344CB8AC3E}">
        <p14:creationId xmlns:p14="http://schemas.microsoft.com/office/powerpoint/2010/main" val="36679568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Packing Experiments</a:t>
            </a:r>
            <a:endParaRPr lang="en-US" sz="3200" b="0" cap="none" dirty="0">
              <a:solidFill>
                <a:srgbClr val="376092"/>
              </a:solidFill>
            </a:endParaRPr>
          </a:p>
        </p:txBody>
      </p:sp>
      <p:grpSp>
        <p:nvGrpSpPr>
          <p:cNvPr id="5" name="Group 4"/>
          <p:cNvGrpSpPr/>
          <p:nvPr/>
        </p:nvGrpSpPr>
        <p:grpSpPr>
          <a:xfrm>
            <a:off x="8026101" y="200137"/>
            <a:ext cx="864198" cy="913064"/>
            <a:chOff x="2544846" y="1627684"/>
            <a:chExt cx="864198" cy="913064"/>
          </a:xfrm>
        </p:grpSpPr>
        <p:pic>
          <p:nvPicPr>
            <p:cNvPr id="6" name="Picture Placeholder 324" descr="author.png"/>
            <p:cNvPicPr>
              <a:picLocks noChangeAspect="1"/>
            </p:cNvPicPr>
            <p:nvPr/>
          </p:nvPicPr>
          <p:blipFill>
            <a:blip r:embed="rId3">
              <a:extLst>
                <a:ext uri="{28A0092B-C50C-407E-A947-70E740481C1C}">
                  <a14:useLocalDpi xmlns:a14="http://schemas.microsoft.com/office/drawing/2010/main" val="0"/>
                </a:ext>
              </a:extLst>
            </a:blip>
            <a:srcRect t="-8297" b="-8297"/>
            <a:stretch>
              <a:fillRect/>
            </a:stretch>
          </p:blipFill>
          <p:spPr>
            <a:xfrm>
              <a:off x="2695435" y="1627684"/>
              <a:ext cx="563020" cy="656450"/>
            </a:xfrm>
            <a:prstGeom prst="rect">
              <a:avLst/>
            </a:prstGeom>
            <a:noFill/>
            <a:ln>
              <a:noFill/>
            </a:ln>
          </p:spPr>
        </p:pic>
        <p:sp>
          <p:nvSpPr>
            <p:cNvPr id="7" name="TextBox 6"/>
            <p:cNvSpPr txBox="1"/>
            <p:nvPr/>
          </p:nvSpPr>
          <p:spPr>
            <a:xfrm>
              <a:off x="2544846" y="2202194"/>
              <a:ext cx="864198" cy="338554"/>
            </a:xfrm>
            <a:prstGeom prst="rect">
              <a:avLst/>
            </a:prstGeom>
            <a:noFill/>
          </p:spPr>
          <p:txBody>
            <a:bodyPr wrap="none" rtlCol="0">
              <a:spAutoFit/>
            </a:bodyPr>
            <a:lstStyle/>
            <a:p>
              <a:pPr algn="ctr"/>
              <a:r>
                <a:rPr lang="en-US" sz="1600" cap="small" dirty="0" smtClean="0">
                  <a:solidFill>
                    <a:srgbClr val="376092"/>
                  </a:solidFill>
                </a:rPr>
                <a:t>Authors</a:t>
              </a:r>
              <a:endParaRPr lang="en-US" sz="1600" cap="small" dirty="0">
                <a:solidFill>
                  <a:srgbClr val="376092"/>
                </a:solidFill>
              </a:endParaRPr>
            </a:p>
          </p:txBody>
        </p:sp>
      </p:grpSp>
      <p:grpSp>
        <p:nvGrpSpPr>
          <p:cNvPr id="10" name="Group 9"/>
          <p:cNvGrpSpPr/>
          <p:nvPr/>
        </p:nvGrpSpPr>
        <p:grpSpPr>
          <a:xfrm>
            <a:off x="1145954" y="3080977"/>
            <a:ext cx="1054721" cy="872312"/>
            <a:chOff x="633586" y="2802386"/>
            <a:chExt cx="1054721" cy="872312"/>
          </a:xfrm>
        </p:grpSpPr>
        <p:pic>
          <p:nvPicPr>
            <p:cNvPr id="11" name="Picture 10" descr="comma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61" y="2802386"/>
              <a:ext cx="594970" cy="594971"/>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633586" y="3366921"/>
              <a:ext cx="1054721" cy="307777"/>
            </a:xfrm>
            <a:prstGeom prst="rect">
              <a:avLst/>
            </a:prstGeom>
            <a:noFill/>
          </p:spPr>
          <p:txBody>
            <a:bodyPr wrap="none" rtlCol="0">
              <a:spAutoFit/>
            </a:bodyPr>
            <a:lstStyle/>
            <a:p>
              <a:pPr algn="ctr"/>
              <a:r>
                <a:rPr lang="en-US" sz="1400" i="1" dirty="0" smtClean="0"/>
                <a:t>Experiment</a:t>
              </a:r>
              <a:endParaRPr lang="en-US" sz="1400" i="1" dirty="0"/>
            </a:p>
          </p:txBody>
        </p:sp>
      </p:grpSp>
      <p:sp>
        <p:nvSpPr>
          <p:cNvPr id="14" name="TextBox 13"/>
          <p:cNvSpPr txBox="1"/>
          <p:nvPr/>
        </p:nvSpPr>
        <p:spPr>
          <a:xfrm>
            <a:off x="685800" y="1982976"/>
            <a:ext cx="334231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(Linux)</a:t>
            </a:r>
            <a:endParaRPr lang="en-US" sz="1600" b="1" i="1" dirty="0"/>
          </a:p>
        </p:txBody>
      </p:sp>
      <p:grpSp>
        <p:nvGrpSpPr>
          <p:cNvPr id="19" name="Group 18"/>
          <p:cNvGrpSpPr/>
          <p:nvPr/>
        </p:nvGrpSpPr>
        <p:grpSpPr>
          <a:xfrm>
            <a:off x="3547676" y="3109656"/>
            <a:ext cx="842573" cy="814954"/>
            <a:chOff x="2677598" y="2393334"/>
            <a:chExt cx="842573" cy="814954"/>
          </a:xfrm>
        </p:grpSpPr>
        <p:sp>
          <p:nvSpPr>
            <p:cNvPr id="20" name="TextBox 19"/>
            <p:cNvSpPr txBox="1"/>
            <p:nvPr/>
          </p:nvSpPr>
          <p:spPr>
            <a:xfrm>
              <a:off x="2677598" y="2900511"/>
              <a:ext cx="842573" cy="307777"/>
            </a:xfrm>
            <a:prstGeom prst="rect">
              <a:avLst/>
            </a:prstGeom>
            <a:noFill/>
          </p:spPr>
          <p:txBody>
            <a:bodyPr wrap="none" rtlCol="0">
              <a:spAutoFit/>
            </a:bodyPr>
            <a:lstStyle/>
            <a:p>
              <a:pPr algn="ctr"/>
              <a:r>
                <a:rPr lang="en-US" sz="1400" b="1" i="1" dirty="0" err="1"/>
                <a:t>reprozip</a:t>
              </a:r>
              <a:endParaRPr lang="en-US" sz="1400" b="1" i="1" dirty="0"/>
            </a:p>
          </p:txBody>
        </p:sp>
        <p:pic>
          <p:nvPicPr>
            <p:cNvPr id="21" name="Picture 20"/>
            <p:cNvPicPr>
              <a:picLocks noChangeAspect="1"/>
            </p:cNvPicPr>
            <p:nvPr/>
          </p:nvPicPr>
          <p:blipFill>
            <a:blip r:embed="rId5"/>
            <a:stretch>
              <a:fillRect/>
            </a:stretch>
          </p:blipFill>
          <p:spPr>
            <a:xfrm>
              <a:off x="2816618" y="2393334"/>
              <a:ext cx="564535" cy="564535"/>
            </a:xfrm>
            <a:prstGeom prst="rect">
              <a:avLst/>
            </a:prstGeom>
          </p:spPr>
        </p:pic>
      </p:grpSp>
      <p:grpSp>
        <p:nvGrpSpPr>
          <p:cNvPr id="28" name="Group 27"/>
          <p:cNvGrpSpPr/>
          <p:nvPr/>
        </p:nvGrpSpPr>
        <p:grpSpPr>
          <a:xfrm>
            <a:off x="2371383" y="3208949"/>
            <a:ext cx="857045" cy="315147"/>
            <a:chOff x="1805705" y="2748266"/>
            <a:chExt cx="857045" cy="315147"/>
          </a:xfrm>
        </p:grpSpPr>
        <p:cxnSp>
          <p:nvCxnSpPr>
            <p:cNvPr id="18" name="Straight Arrow Connector 17"/>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1824315" y="2748266"/>
              <a:ext cx="787971" cy="276999"/>
            </a:xfrm>
            <a:prstGeom prst="rect">
              <a:avLst/>
            </a:prstGeom>
            <a:noFill/>
          </p:spPr>
          <p:txBody>
            <a:bodyPr wrap="none" rtlCol="0">
              <a:spAutoFit/>
            </a:bodyPr>
            <a:lstStyle/>
            <a:p>
              <a:pPr algn="ctr"/>
              <a:r>
                <a:rPr lang="en-US" sz="1200" dirty="0" smtClean="0">
                  <a:solidFill>
                    <a:schemeClr val="bg1">
                      <a:lumMod val="50000"/>
                    </a:schemeClr>
                  </a:solidFill>
                </a:rPr>
                <a:t>Executing</a:t>
              </a:r>
              <a:endParaRPr lang="en-US" sz="1200" dirty="0">
                <a:solidFill>
                  <a:schemeClr val="bg1">
                    <a:lumMod val="50000"/>
                  </a:schemeClr>
                </a:solidFill>
              </a:endParaRPr>
            </a:p>
          </p:txBody>
        </p:sp>
      </p:grpSp>
      <p:sp>
        <p:nvSpPr>
          <p:cNvPr id="24" name="TextBox 23"/>
          <p:cNvSpPr txBox="1"/>
          <p:nvPr/>
        </p:nvSpPr>
        <p:spPr>
          <a:xfrm>
            <a:off x="4622534" y="3038715"/>
            <a:ext cx="928459" cy="461665"/>
          </a:xfrm>
          <a:prstGeom prst="rect">
            <a:avLst/>
          </a:prstGeom>
          <a:noFill/>
        </p:spPr>
        <p:txBody>
          <a:bodyPr wrap="none" rtlCol="0">
            <a:spAutoFit/>
          </a:bodyPr>
          <a:lstStyle/>
          <a:p>
            <a:pPr algn="ctr"/>
            <a:r>
              <a:rPr lang="en-US" sz="1200" dirty="0" smtClean="0">
                <a:solidFill>
                  <a:schemeClr val="bg1">
                    <a:lumMod val="50000"/>
                  </a:schemeClr>
                </a:solidFill>
              </a:rPr>
              <a:t>Capturing</a:t>
            </a:r>
            <a:br>
              <a:rPr lang="en-US" sz="1200" dirty="0" smtClean="0">
                <a:solidFill>
                  <a:schemeClr val="bg1">
                    <a:lumMod val="50000"/>
                  </a:schemeClr>
                </a:solidFill>
              </a:rPr>
            </a:br>
            <a:r>
              <a:rPr lang="en-US" sz="1200" dirty="0" smtClean="0">
                <a:solidFill>
                  <a:schemeClr val="bg1">
                    <a:lumMod val="50000"/>
                  </a:schemeClr>
                </a:solidFill>
              </a:rPr>
              <a:t>Provenance</a:t>
            </a:r>
            <a:endParaRPr lang="en-US" sz="1200" dirty="0">
              <a:solidFill>
                <a:schemeClr val="bg1">
                  <a:lumMod val="50000"/>
                </a:schemeClr>
              </a:solidFill>
            </a:endParaRPr>
          </a:p>
        </p:txBody>
      </p:sp>
      <p:sp>
        <p:nvSpPr>
          <p:cNvPr id="29" name="TextBox 28"/>
          <p:cNvSpPr txBox="1"/>
          <p:nvPr/>
        </p:nvSpPr>
        <p:spPr>
          <a:xfrm>
            <a:off x="4570217" y="3570492"/>
            <a:ext cx="1082542" cy="261610"/>
          </a:xfrm>
          <a:prstGeom prst="rect">
            <a:avLst/>
          </a:prstGeom>
          <a:noFill/>
        </p:spPr>
        <p:txBody>
          <a:bodyPr wrap="none" rtlCol="0">
            <a:spAutoFit/>
          </a:bodyPr>
          <a:lstStyle/>
          <a:p>
            <a:pPr algn="ctr"/>
            <a:r>
              <a:rPr lang="en-US" sz="1100" i="1" dirty="0" err="1" smtClean="0"/>
              <a:t>ptrace</a:t>
            </a:r>
            <a:r>
              <a:rPr lang="en-US" sz="1100" i="1" dirty="0" smtClean="0"/>
              <a:t> </a:t>
            </a:r>
            <a:r>
              <a:rPr lang="en-US" sz="1100" dirty="0" smtClean="0"/>
              <a:t>+ </a:t>
            </a:r>
            <a:r>
              <a:rPr lang="en-US" sz="1100" i="1" dirty="0" smtClean="0"/>
              <a:t>SQLite</a:t>
            </a:r>
            <a:endParaRPr lang="en-US" sz="1100" i="1" dirty="0"/>
          </a:p>
        </p:txBody>
      </p:sp>
      <p:cxnSp>
        <p:nvCxnSpPr>
          <p:cNvPr id="41" name="Straight Arrow Connector 40"/>
          <p:cNvCxnSpPr/>
          <p:nvPr/>
        </p:nvCxnSpPr>
        <p:spPr>
          <a:xfrm rot="10800000">
            <a:off x="4669905" y="4878955"/>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4581225" y="4380268"/>
            <a:ext cx="1038566" cy="461665"/>
          </a:xfrm>
          <a:prstGeom prst="rect">
            <a:avLst/>
          </a:prstGeom>
          <a:noFill/>
        </p:spPr>
        <p:txBody>
          <a:bodyPr wrap="none" rtlCol="0">
            <a:spAutoFit/>
          </a:bodyPr>
          <a:lstStyle/>
          <a:p>
            <a:pPr algn="ctr"/>
            <a:r>
              <a:rPr lang="en-US" sz="1200" dirty="0" smtClean="0">
                <a:solidFill>
                  <a:schemeClr val="bg1">
                    <a:lumMod val="50000"/>
                  </a:schemeClr>
                </a:solidFill>
              </a:rPr>
              <a:t>Creating</a:t>
            </a:r>
            <a:br>
              <a:rPr lang="en-US" sz="1200" dirty="0" smtClean="0">
                <a:solidFill>
                  <a:schemeClr val="bg1">
                    <a:lumMod val="50000"/>
                  </a:schemeClr>
                </a:solidFill>
              </a:rPr>
            </a:br>
            <a:r>
              <a:rPr lang="en-US" sz="1200" dirty="0" smtClean="0">
                <a:solidFill>
                  <a:schemeClr val="bg1">
                    <a:lumMod val="50000"/>
                  </a:schemeClr>
                </a:solidFill>
              </a:rPr>
              <a:t>Configuration</a:t>
            </a:r>
            <a:endParaRPr lang="en-US" sz="1200" dirty="0">
              <a:solidFill>
                <a:schemeClr val="bg1">
                  <a:lumMod val="50000"/>
                </a:schemeClr>
              </a:solidFill>
            </a:endParaRPr>
          </a:p>
        </p:txBody>
      </p:sp>
      <p:grpSp>
        <p:nvGrpSpPr>
          <p:cNvPr id="61" name="Group 60"/>
          <p:cNvGrpSpPr/>
          <p:nvPr/>
        </p:nvGrpSpPr>
        <p:grpSpPr>
          <a:xfrm>
            <a:off x="1084677" y="4402539"/>
            <a:ext cx="1177275" cy="964757"/>
            <a:chOff x="5652604" y="4666210"/>
            <a:chExt cx="1177275" cy="964757"/>
          </a:xfrm>
        </p:grpSpPr>
        <p:pic>
          <p:nvPicPr>
            <p:cNvPr id="62" name="Picture 61" descr="package.png"/>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63" name="TextBox 62"/>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grpSp>
        <p:nvGrpSpPr>
          <p:cNvPr id="70" name="Group 69"/>
          <p:cNvGrpSpPr/>
          <p:nvPr/>
        </p:nvGrpSpPr>
        <p:grpSpPr>
          <a:xfrm>
            <a:off x="2347047" y="4548123"/>
            <a:ext cx="905717" cy="641442"/>
            <a:chOff x="1917395" y="5265298"/>
            <a:chExt cx="905717" cy="641442"/>
          </a:xfrm>
        </p:grpSpPr>
        <p:cxnSp>
          <p:nvCxnSpPr>
            <p:cNvPr id="58" name="Straight Arrow Connector 57"/>
            <p:cNvCxnSpPr/>
            <p:nvPr/>
          </p:nvCxnSpPr>
          <p:spPr>
            <a:xfrm flipH="1">
              <a:off x="1962962" y="5602093"/>
              <a:ext cx="81458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9" name="TextBox 58"/>
            <p:cNvSpPr txBox="1"/>
            <p:nvPr/>
          </p:nvSpPr>
          <p:spPr>
            <a:xfrm>
              <a:off x="1917395" y="5265298"/>
              <a:ext cx="905717" cy="276999"/>
            </a:xfrm>
            <a:prstGeom prst="rect">
              <a:avLst/>
            </a:prstGeom>
            <a:noFill/>
          </p:spPr>
          <p:txBody>
            <a:bodyPr wrap="none" rtlCol="0">
              <a:spAutoFit/>
            </a:bodyPr>
            <a:lstStyle/>
            <a:p>
              <a:pPr algn="ctr"/>
              <a:r>
                <a:rPr lang="en-US" sz="1200" dirty="0" smtClean="0">
                  <a:solidFill>
                    <a:schemeClr val="bg1">
                      <a:lumMod val="50000"/>
                    </a:schemeClr>
                  </a:solidFill>
                </a:rPr>
                <a:t>Configuring</a:t>
              </a:r>
              <a:endParaRPr lang="en-US" sz="1200" dirty="0">
                <a:solidFill>
                  <a:schemeClr val="bg1">
                    <a:lumMod val="50000"/>
                  </a:schemeClr>
                </a:solidFill>
              </a:endParaRPr>
            </a:p>
          </p:txBody>
        </p:sp>
        <p:sp>
          <p:nvSpPr>
            <p:cNvPr id="67" name="TextBox 66"/>
            <p:cNvSpPr txBox="1"/>
            <p:nvPr/>
          </p:nvSpPr>
          <p:spPr>
            <a:xfrm>
              <a:off x="2039499" y="5629741"/>
              <a:ext cx="661509" cy="276999"/>
            </a:xfrm>
            <a:prstGeom prst="rect">
              <a:avLst/>
            </a:prstGeom>
            <a:noFill/>
          </p:spPr>
          <p:txBody>
            <a:bodyPr wrap="none" rtlCol="0">
              <a:spAutoFit/>
            </a:bodyPr>
            <a:lstStyle/>
            <a:p>
              <a:pPr algn="ctr"/>
              <a:r>
                <a:rPr lang="en-US" sz="1200" dirty="0" smtClean="0">
                  <a:solidFill>
                    <a:schemeClr val="bg1">
                      <a:lumMod val="50000"/>
                    </a:schemeClr>
                  </a:solidFill>
                </a:rPr>
                <a:t>Packing</a:t>
              </a:r>
              <a:endParaRPr lang="en-US" sz="1200" dirty="0">
                <a:solidFill>
                  <a:schemeClr val="bg1">
                    <a:lumMod val="50000"/>
                  </a:schemeClr>
                </a:solidFill>
              </a:endParaRPr>
            </a:p>
          </p:txBody>
        </p:sp>
      </p:grpSp>
      <p:cxnSp>
        <p:nvCxnSpPr>
          <p:cNvPr id="72" name="Straight Arrow Connector 71"/>
          <p:cNvCxnSpPr/>
          <p:nvPr/>
        </p:nvCxnSpPr>
        <p:spPr>
          <a:xfrm>
            <a:off x="4669905" y="3524096"/>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75" name="Group 74"/>
          <p:cNvGrpSpPr/>
          <p:nvPr/>
        </p:nvGrpSpPr>
        <p:grpSpPr>
          <a:xfrm>
            <a:off x="5768474" y="3298151"/>
            <a:ext cx="2597381" cy="1688175"/>
            <a:chOff x="5920010" y="3377527"/>
            <a:chExt cx="2597381" cy="1688175"/>
          </a:xfrm>
        </p:grpSpPr>
        <p:sp>
          <p:nvSpPr>
            <p:cNvPr id="38" name="TextBox 37"/>
            <p:cNvSpPr txBox="1"/>
            <p:nvPr/>
          </p:nvSpPr>
          <p:spPr>
            <a:xfrm>
              <a:off x="6125841" y="3863403"/>
              <a:ext cx="2391550" cy="246221"/>
            </a:xfrm>
            <a:prstGeom prst="rect">
              <a:avLst/>
            </a:prstGeom>
            <a:noFill/>
            <a:ln>
              <a:noFill/>
            </a:ln>
          </p:spPr>
          <p:txBody>
            <a:bodyPr wrap="square" rtlCol="0">
              <a:spAutoFit/>
            </a:bodyPr>
            <a:lstStyle/>
            <a:p>
              <a:r>
                <a:rPr lang="en-US" sz="1000" dirty="0" smtClean="0"/>
                <a:t>Input files, output files, parameters, …</a:t>
              </a:r>
              <a:endParaRPr lang="en-US" sz="1000" dirty="0"/>
            </a:p>
          </p:txBody>
        </p:sp>
        <p:sp>
          <p:nvSpPr>
            <p:cNvPr id="39" name="TextBox 38"/>
            <p:cNvSpPr txBox="1"/>
            <p:nvPr/>
          </p:nvSpPr>
          <p:spPr>
            <a:xfrm>
              <a:off x="5945451" y="3644063"/>
              <a:ext cx="436575" cy="246221"/>
            </a:xfrm>
            <a:prstGeom prst="rect">
              <a:avLst/>
            </a:prstGeom>
            <a:noFill/>
          </p:spPr>
          <p:txBody>
            <a:bodyPr wrap="none" rtlCol="0">
              <a:spAutoFit/>
            </a:bodyPr>
            <a:lstStyle/>
            <a:p>
              <a:r>
                <a:rPr lang="en-US" sz="1000" b="1" dirty="0" smtClean="0">
                  <a:solidFill>
                    <a:schemeClr val="bg1">
                      <a:lumMod val="50000"/>
                    </a:schemeClr>
                  </a:solidFill>
                </a:rPr>
                <a:t>Data</a:t>
              </a:r>
              <a:endParaRPr lang="en-US" sz="1000" b="1" dirty="0">
                <a:solidFill>
                  <a:schemeClr val="bg1">
                    <a:lumMod val="50000"/>
                  </a:schemeClr>
                </a:solidFill>
              </a:endParaRPr>
            </a:p>
          </p:txBody>
        </p:sp>
        <p:sp>
          <p:nvSpPr>
            <p:cNvPr id="36" name="TextBox 35"/>
            <p:cNvSpPr txBox="1"/>
            <p:nvPr/>
          </p:nvSpPr>
          <p:spPr>
            <a:xfrm>
              <a:off x="6125841" y="4311352"/>
              <a:ext cx="2391550" cy="246221"/>
            </a:xfrm>
            <a:prstGeom prst="rect">
              <a:avLst/>
            </a:prstGeom>
            <a:noFill/>
            <a:ln>
              <a:noFill/>
            </a:ln>
          </p:spPr>
          <p:txBody>
            <a:bodyPr wrap="square" rtlCol="0">
              <a:spAutoFit/>
            </a:bodyPr>
            <a:lstStyle/>
            <a:p>
              <a:r>
                <a:rPr lang="en-US" sz="1000" dirty="0" smtClean="0"/>
                <a:t>Executable programs and steps</a:t>
              </a:r>
              <a:endParaRPr lang="en-US" sz="1000" dirty="0"/>
            </a:p>
          </p:txBody>
        </p:sp>
        <p:sp>
          <p:nvSpPr>
            <p:cNvPr id="37" name="TextBox 36"/>
            <p:cNvSpPr txBox="1"/>
            <p:nvPr/>
          </p:nvSpPr>
          <p:spPr>
            <a:xfrm>
              <a:off x="5945451" y="4089713"/>
              <a:ext cx="723275" cy="246221"/>
            </a:xfrm>
            <a:prstGeom prst="rect">
              <a:avLst/>
            </a:prstGeom>
            <a:noFill/>
          </p:spPr>
          <p:txBody>
            <a:bodyPr wrap="none" rtlCol="0">
              <a:spAutoFit/>
            </a:bodyPr>
            <a:lstStyle/>
            <a:p>
              <a:r>
                <a:rPr lang="en-US" sz="1000" b="1" dirty="0" smtClean="0">
                  <a:solidFill>
                    <a:schemeClr val="bg1">
                      <a:lumMod val="50000"/>
                    </a:schemeClr>
                  </a:solidFill>
                </a:rPr>
                <a:t>Workflow</a:t>
              </a:r>
              <a:endParaRPr lang="en-US" sz="1000" b="1" dirty="0">
                <a:solidFill>
                  <a:schemeClr val="bg1">
                    <a:lumMod val="50000"/>
                  </a:schemeClr>
                </a:solidFill>
              </a:endParaRPr>
            </a:p>
          </p:txBody>
        </p:sp>
        <p:sp>
          <p:nvSpPr>
            <p:cNvPr id="34" name="TextBox 33"/>
            <p:cNvSpPr txBox="1"/>
            <p:nvPr/>
          </p:nvSpPr>
          <p:spPr>
            <a:xfrm>
              <a:off x="6125841" y="4759301"/>
              <a:ext cx="2391550" cy="246221"/>
            </a:xfrm>
            <a:prstGeom prst="rect">
              <a:avLst/>
            </a:prstGeom>
            <a:noFill/>
            <a:ln>
              <a:noFill/>
            </a:ln>
          </p:spPr>
          <p:txBody>
            <a:bodyPr wrap="none" rtlCol="0">
              <a:spAutoFit/>
            </a:bodyPr>
            <a:lstStyle/>
            <a:p>
              <a:r>
                <a:rPr lang="en-US" sz="1000" dirty="0" smtClean="0"/>
                <a:t>Environment variables, dependencies, …</a:t>
              </a:r>
              <a:endParaRPr lang="en-US" sz="1000" dirty="0"/>
            </a:p>
          </p:txBody>
        </p:sp>
        <p:sp>
          <p:nvSpPr>
            <p:cNvPr id="35" name="TextBox 34"/>
            <p:cNvSpPr txBox="1"/>
            <p:nvPr/>
          </p:nvSpPr>
          <p:spPr>
            <a:xfrm>
              <a:off x="5945451" y="4537662"/>
              <a:ext cx="873707" cy="246221"/>
            </a:xfrm>
            <a:prstGeom prst="rect">
              <a:avLst/>
            </a:prstGeom>
            <a:noFill/>
          </p:spPr>
          <p:txBody>
            <a:bodyPr wrap="none" rtlCol="0">
              <a:spAutoFit/>
            </a:bodyPr>
            <a:lstStyle/>
            <a:p>
              <a:r>
                <a:rPr lang="en-US" sz="1000" b="1" dirty="0" smtClean="0">
                  <a:solidFill>
                    <a:schemeClr val="bg1">
                      <a:lumMod val="50000"/>
                    </a:schemeClr>
                  </a:solidFill>
                </a:rPr>
                <a:t>Environment</a:t>
              </a:r>
              <a:endParaRPr lang="en-US" sz="1000" b="1" dirty="0">
                <a:solidFill>
                  <a:schemeClr val="bg1">
                    <a:lumMod val="50000"/>
                  </a:schemeClr>
                </a:solidFill>
              </a:endParaRPr>
            </a:p>
          </p:txBody>
        </p:sp>
        <p:sp>
          <p:nvSpPr>
            <p:cNvPr id="73" name="TextBox 72"/>
            <p:cNvSpPr txBox="1"/>
            <p:nvPr/>
          </p:nvSpPr>
          <p:spPr>
            <a:xfrm>
              <a:off x="5920010" y="3377527"/>
              <a:ext cx="1454921" cy="246221"/>
            </a:xfrm>
            <a:prstGeom prst="rect">
              <a:avLst/>
            </a:prstGeom>
            <a:noFill/>
          </p:spPr>
          <p:txBody>
            <a:bodyPr wrap="none" rtlCol="0">
              <a:spAutoFit/>
            </a:bodyPr>
            <a:lstStyle/>
            <a:p>
              <a:r>
                <a:rPr lang="en-US" sz="1000" b="1" dirty="0" smtClean="0">
                  <a:solidFill>
                    <a:schemeClr val="bg1">
                      <a:lumMod val="50000"/>
                    </a:schemeClr>
                  </a:solidFill>
                </a:rPr>
                <a:t>Experiment Provenance</a:t>
              </a:r>
              <a:endParaRPr lang="en-US" sz="1000" b="1" dirty="0">
                <a:solidFill>
                  <a:schemeClr val="bg1">
                    <a:lumMod val="50000"/>
                  </a:schemeClr>
                </a:solidFill>
              </a:endParaRPr>
            </a:p>
          </p:txBody>
        </p:sp>
        <p:sp>
          <p:nvSpPr>
            <p:cNvPr id="74" name="Rectangle 73"/>
            <p:cNvSpPr/>
            <p:nvPr/>
          </p:nvSpPr>
          <p:spPr>
            <a:xfrm>
              <a:off x="5945450" y="3644064"/>
              <a:ext cx="2453537" cy="1421638"/>
            </a:xfrm>
            <a:prstGeom prst="rect">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55" name="Group 54"/>
          <p:cNvGrpSpPr/>
          <p:nvPr/>
        </p:nvGrpSpPr>
        <p:grpSpPr>
          <a:xfrm>
            <a:off x="3356699" y="4232092"/>
            <a:ext cx="1224526" cy="1207115"/>
            <a:chOff x="3356699" y="4232092"/>
            <a:chExt cx="1224526" cy="1207115"/>
          </a:xfrm>
        </p:grpSpPr>
        <p:sp>
          <p:nvSpPr>
            <p:cNvPr id="56" name="TextBox 55"/>
            <p:cNvSpPr txBox="1"/>
            <p:nvPr/>
          </p:nvSpPr>
          <p:spPr>
            <a:xfrm>
              <a:off x="3356699" y="4915987"/>
              <a:ext cx="1224526" cy="523220"/>
            </a:xfrm>
            <a:prstGeom prst="rect">
              <a:avLst/>
            </a:prstGeom>
            <a:noFill/>
          </p:spPr>
          <p:txBody>
            <a:bodyPr wrap="none" rtlCol="0">
              <a:spAutoFit/>
            </a:bodyPr>
            <a:lstStyle/>
            <a:p>
              <a:pPr algn="ctr"/>
              <a:r>
                <a:rPr lang="en-US" sz="1400" i="1" dirty="0" smtClean="0"/>
                <a:t>Configuration</a:t>
              </a:r>
              <a:br>
                <a:rPr lang="en-US" sz="1400" i="1" dirty="0" smtClean="0"/>
              </a:br>
              <a:r>
                <a:rPr lang="en-US" sz="1400" i="1" dirty="0" smtClean="0"/>
                <a:t>File</a:t>
              </a:r>
              <a:endParaRPr lang="en-US" sz="1400" i="1" dirty="0"/>
            </a:p>
          </p:txBody>
        </p:sp>
        <p:pic>
          <p:nvPicPr>
            <p:cNvPr id="57" name="Picture 56" descr="fi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7244" y="4232092"/>
              <a:ext cx="694054" cy="694054"/>
            </a:xfrm>
            <a:prstGeom prst="rect">
              <a:avLst/>
            </a:prstGeom>
          </p:spPr>
        </p:pic>
      </p:grpSp>
      <p:sp>
        <p:nvSpPr>
          <p:cNvPr id="2" name="Slide Number Placeholder 1"/>
          <p:cNvSpPr>
            <a:spLocks noGrp="1"/>
          </p:cNvSpPr>
          <p:nvPr>
            <p:ph type="sldNum" sz="quarter" idx="12"/>
          </p:nvPr>
        </p:nvSpPr>
        <p:spPr/>
        <p:txBody>
          <a:bodyPr/>
          <a:lstStyle/>
          <a:p>
            <a:fld id="{F859774E-8938-3D46-BA81-D8804DB853FB}" type="slidenum">
              <a:rPr lang="en-US" smtClean="0"/>
              <a:t>24</a:t>
            </a:fld>
            <a:endParaRPr lang="en-US"/>
          </a:p>
        </p:txBody>
      </p:sp>
    </p:spTree>
    <p:extLst>
      <p:ext uri="{BB962C8B-B14F-4D97-AF65-F5344CB8AC3E}">
        <p14:creationId xmlns:p14="http://schemas.microsoft.com/office/powerpoint/2010/main" val="20272390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3356699" y="4232092"/>
            <a:ext cx="1224526" cy="1207115"/>
            <a:chOff x="3356699" y="4232092"/>
            <a:chExt cx="1224526" cy="1207115"/>
          </a:xfrm>
        </p:grpSpPr>
        <p:sp>
          <p:nvSpPr>
            <p:cNvPr id="84" name="TextBox 83"/>
            <p:cNvSpPr txBox="1"/>
            <p:nvPr/>
          </p:nvSpPr>
          <p:spPr>
            <a:xfrm>
              <a:off x="3356699" y="4915987"/>
              <a:ext cx="1224526" cy="523220"/>
            </a:xfrm>
            <a:prstGeom prst="rect">
              <a:avLst/>
            </a:prstGeom>
            <a:noFill/>
          </p:spPr>
          <p:txBody>
            <a:bodyPr wrap="none" rtlCol="0">
              <a:spAutoFit/>
            </a:bodyPr>
            <a:lstStyle/>
            <a:p>
              <a:pPr algn="ctr"/>
              <a:r>
                <a:rPr lang="en-US" sz="1400" i="1" dirty="0" smtClean="0"/>
                <a:t>Configuration</a:t>
              </a:r>
              <a:br>
                <a:rPr lang="en-US" sz="1400" i="1" dirty="0" smtClean="0"/>
              </a:br>
              <a:r>
                <a:rPr lang="en-US" sz="1400" i="1" dirty="0" smtClean="0"/>
                <a:t>File</a:t>
              </a:r>
              <a:endParaRPr lang="en-US" sz="1400" i="1" dirty="0"/>
            </a:p>
          </p:txBody>
        </p:sp>
        <p:pic>
          <p:nvPicPr>
            <p:cNvPr id="85" name="Picture 84" descr="f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244" y="4232092"/>
              <a:ext cx="694054" cy="694054"/>
            </a:xfrm>
            <a:prstGeom prst="rect">
              <a:avLst/>
            </a:prstGeom>
          </p:spPr>
        </p:pic>
      </p:grpSp>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Packing Experiments</a:t>
            </a:r>
            <a:endParaRPr lang="en-US" sz="3200" b="0" cap="none" dirty="0">
              <a:solidFill>
                <a:srgbClr val="376092"/>
              </a:solidFill>
            </a:endParaRPr>
          </a:p>
        </p:txBody>
      </p:sp>
      <p:grpSp>
        <p:nvGrpSpPr>
          <p:cNvPr id="5" name="Group 4"/>
          <p:cNvGrpSpPr/>
          <p:nvPr/>
        </p:nvGrpSpPr>
        <p:grpSpPr>
          <a:xfrm>
            <a:off x="8026101" y="200137"/>
            <a:ext cx="864198" cy="913064"/>
            <a:chOff x="2544846" y="1627684"/>
            <a:chExt cx="864198" cy="913064"/>
          </a:xfrm>
        </p:grpSpPr>
        <p:pic>
          <p:nvPicPr>
            <p:cNvPr id="6" name="Picture Placeholder 324" descr="author.png"/>
            <p:cNvPicPr>
              <a:picLocks noChangeAspect="1"/>
            </p:cNvPicPr>
            <p:nvPr/>
          </p:nvPicPr>
          <p:blipFill>
            <a:blip r:embed="rId3">
              <a:extLst>
                <a:ext uri="{28A0092B-C50C-407E-A947-70E740481C1C}">
                  <a14:useLocalDpi xmlns:a14="http://schemas.microsoft.com/office/drawing/2010/main" val="0"/>
                </a:ext>
              </a:extLst>
            </a:blip>
            <a:srcRect t="-8297" b="-8297"/>
            <a:stretch>
              <a:fillRect/>
            </a:stretch>
          </p:blipFill>
          <p:spPr>
            <a:xfrm>
              <a:off x="2695435" y="1627684"/>
              <a:ext cx="563020" cy="656450"/>
            </a:xfrm>
            <a:prstGeom prst="rect">
              <a:avLst/>
            </a:prstGeom>
            <a:noFill/>
            <a:ln>
              <a:noFill/>
            </a:ln>
          </p:spPr>
        </p:pic>
        <p:sp>
          <p:nvSpPr>
            <p:cNvPr id="7" name="TextBox 6"/>
            <p:cNvSpPr txBox="1"/>
            <p:nvPr/>
          </p:nvSpPr>
          <p:spPr>
            <a:xfrm>
              <a:off x="2544846" y="2202194"/>
              <a:ext cx="864198" cy="338554"/>
            </a:xfrm>
            <a:prstGeom prst="rect">
              <a:avLst/>
            </a:prstGeom>
            <a:noFill/>
          </p:spPr>
          <p:txBody>
            <a:bodyPr wrap="none" rtlCol="0">
              <a:spAutoFit/>
            </a:bodyPr>
            <a:lstStyle/>
            <a:p>
              <a:pPr algn="ctr"/>
              <a:r>
                <a:rPr lang="en-US" sz="1600" cap="small" dirty="0" smtClean="0">
                  <a:solidFill>
                    <a:srgbClr val="376092"/>
                  </a:solidFill>
                </a:rPr>
                <a:t>Authors</a:t>
              </a:r>
              <a:endParaRPr lang="en-US" sz="1600" cap="small" dirty="0">
                <a:solidFill>
                  <a:srgbClr val="376092"/>
                </a:solidFill>
              </a:endParaRPr>
            </a:p>
          </p:txBody>
        </p:sp>
      </p:grpSp>
      <p:grpSp>
        <p:nvGrpSpPr>
          <p:cNvPr id="10" name="Group 9"/>
          <p:cNvGrpSpPr/>
          <p:nvPr/>
        </p:nvGrpSpPr>
        <p:grpSpPr>
          <a:xfrm>
            <a:off x="1145954" y="3080977"/>
            <a:ext cx="1054721" cy="872312"/>
            <a:chOff x="633586" y="2802386"/>
            <a:chExt cx="1054721" cy="872312"/>
          </a:xfrm>
        </p:grpSpPr>
        <p:pic>
          <p:nvPicPr>
            <p:cNvPr id="11" name="Picture 10" descr="comma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61" y="2802386"/>
              <a:ext cx="594970" cy="594971"/>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633586" y="3366921"/>
              <a:ext cx="1054721" cy="307777"/>
            </a:xfrm>
            <a:prstGeom prst="rect">
              <a:avLst/>
            </a:prstGeom>
            <a:noFill/>
          </p:spPr>
          <p:txBody>
            <a:bodyPr wrap="none" rtlCol="0">
              <a:spAutoFit/>
            </a:bodyPr>
            <a:lstStyle/>
            <a:p>
              <a:pPr algn="ctr"/>
              <a:r>
                <a:rPr lang="en-US" sz="1400" i="1" dirty="0" smtClean="0"/>
                <a:t>Experiment</a:t>
              </a:r>
              <a:endParaRPr lang="en-US" sz="1400" i="1" dirty="0"/>
            </a:p>
          </p:txBody>
        </p:sp>
      </p:grpSp>
      <p:sp>
        <p:nvSpPr>
          <p:cNvPr id="14" name="TextBox 13"/>
          <p:cNvSpPr txBox="1"/>
          <p:nvPr/>
        </p:nvSpPr>
        <p:spPr>
          <a:xfrm>
            <a:off x="685800" y="1982976"/>
            <a:ext cx="334231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(Linux)</a:t>
            </a:r>
            <a:endParaRPr lang="en-US" sz="1600" b="1" i="1" dirty="0"/>
          </a:p>
        </p:txBody>
      </p:sp>
      <p:grpSp>
        <p:nvGrpSpPr>
          <p:cNvPr id="19" name="Group 18"/>
          <p:cNvGrpSpPr/>
          <p:nvPr/>
        </p:nvGrpSpPr>
        <p:grpSpPr>
          <a:xfrm>
            <a:off x="3547676" y="3109656"/>
            <a:ext cx="842573" cy="814954"/>
            <a:chOff x="2677598" y="2393334"/>
            <a:chExt cx="842573" cy="814954"/>
          </a:xfrm>
        </p:grpSpPr>
        <p:sp>
          <p:nvSpPr>
            <p:cNvPr id="20" name="TextBox 19"/>
            <p:cNvSpPr txBox="1"/>
            <p:nvPr/>
          </p:nvSpPr>
          <p:spPr>
            <a:xfrm>
              <a:off x="2677598" y="2900511"/>
              <a:ext cx="842573" cy="307777"/>
            </a:xfrm>
            <a:prstGeom prst="rect">
              <a:avLst/>
            </a:prstGeom>
            <a:noFill/>
          </p:spPr>
          <p:txBody>
            <a:bodyPr wrap="none" rtlCol="0">
              <a:spAutoFit/>
            </a:bodyPr>
            <a:lstStyle/>
            <a:p>
              <a:pPr algn="ctr"/>
              <a:r>
                <a:rPr lang="en-US" sz="1400" b="1" i="1" dirty="0" err="1" smtClean="0"/>
                <a:t>reprozip</a:t>
              </a:r>
              <a:endParaRPr lang="en-US" sz="1400" b="1" i="1" dirty="0"/>
            </a:p>
          </p:txBody>
        </p:sp>
        <p:pic>
          <p:nvPicPr>
            <p:cNvPr id="21" name="Picture 20"/>
            <p:cNvPicPr>
              <a:picLocks noChangeAspect="1"/>
            </p:cNvPicPr>
            <p:nvPr/>
          </p:nvPicPr>
          <p:blipFill>
            <a:blip r:embed="rId5"/>
            <a:stretch>
              <a:fillRect/>
            </a:stretch>
          </p:blipFill>
          <p:spPr>
            <a:xfrm>
              <a:off x="2816618" y="2393334"/>
              <a:ext cx="564535" cy="564535"/>
            </a:xfrm>
            <a:prstGeom prst="rect">
              <a:avLst/>
            </a:prstGeom>
          </p:spPr>
        </p:pic>
      </p:grpSp>
      <p:grpSp>
        <p:nvGrpSpPr>
          <p:cNvPr id="28" name="Group 27"/>
          <p:cNvGrpSpPr/>
          <p:nvPr/>
        </p:nvGrpSpPr>
        <p:grpSpPr>
          <a:xfrm>
            <a:off x="2371383" y="3208949"/>
            <a:ext cx="857045" cy="315147"/>
            <a:chOff x="1805705" y="2748266"/>
            <a:chExt cx="857045" cy="315147"/>
          </a:xfrm>
        </p:grpSpPr>
        <p:cxnSp>
          <p:nvCxnSpPr>
            <p:cNvPr id="18" name="Straight Arrow Connector 17"/>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1824315" y="2748266"/>
              <a:ext cx="787971" cy="276999"/>
            </a:xfrm>
            <a:prstGeom prst="rect">
              <a:avLst/>
            </a:prstGeom>
            <a:noFill/>
          </p:spPr>
          <p:txBody>
            <a:bodyPr wrap="none" rtlCol="0">
              <a:spAutoFit/>
            </a:bodyPr>
            <a:lstStyle/>
            <a:p>
              <a:pPr algn="ctr"/>
              <a:r>
                <a:rPr lang="en-US" sz="1200" dirty="0" smtClean="0">
                  <a:solidFill>
                    <a:schemeClr val="bg1">
                      <a:lumMod val="50000"/>
                    </a:schemeClr>
                  </a:solidFill>
                </a:rPr>
                <a:t>Executing</a:t>
              </a:r>
              <a:endParaRPr lang="en-US" sz="1200" dirty="0">
                <a:solidFill>
                  <a:schemeClr val="bg1">
                    <a:lumMod val="50000"/>
                  </a:schemeClr>
                </a:solidFill>
              </a:endParaRPr>
            </a:p>
          </p:txBody>
        </p:sp>
      </p:grpSp>
      <p:sp>
        <p:nvSpPr>
          <p:cNvPr id="24" name="TextBox 23"/>
          <p:cNvSpPr txBox="1"/>
          <p:nvPr/>
        </p:nvSpPr>
        <p:spPr>
          <a:xfrm>
            <a:off x="4622534" y="3038715"/>
            <a:ext cx="928459" cy="461665"/>
          </a:xfrm>
          <a:prstGeom prst="rect">
            <a:avLst/>
          </a:prstGeom>
          <a:noFill/>
        </p:spPr>
        <p:txBody>
          <a:bodyPr wrap="none" rtlCol="0">
            <a:spAutoFit/>
          </a:bodyPr>
          <a:lstStyle/>
          <a:p>
            <a:pPr algn="ctr"/>
            <a:r>
              <a:rPr lang="en-US" sz="1200" dirty="0" smtClean="0">
                <a:solidFill>
                  <a:schemeClr val="bg1">
                    <a:lumMod val="50000"/>
                  </a:schemeClr>
                </a:solidFill>
              </a:rPr>
              <a:t>Capturing</a:t>
            </a:r>
            <a:br>
              <a:rPr lang="en-US" sz="1200" dirty="0" smtClean="0">
                <a:solidFill>
                  <a:schemeClr val="bg1">
                    <a:lumMod val="50000"/>
                  </a:schemeClr>
                </a:solidFill>
              </a:rPr>
            </a:br>
            <a:r>
              <a:rPr lang="en-US" sz="1200" dirty="0" smtClean="0">
                <a:solidFill>
                  <a:schemeClr val="bg1">
                    <a:lumMod val="50000"/>
                  </a:schemeClr>
                </a:solidFill>
              </a:rPr>
              <a:t>Provenance</a:t>
            </a:r>
            <a:endParaRPr lang="en-US" sz="1200" dirty="0">
              <a:solidFill>
                <a:schemeClr val="bg1">
                  <a:lumMod val="50000"/>
                </a:schemeClr>
              </a:solidFill>
            </a:endParaRPr>
          </a:p>
        </p:txBody>
      </p:sp>
      <p:sp>
        <p:nvSpPr>
          <p:cNvPr id="29" name="TextBox 28"/>
          <p:cNvSpPr txBox="1"/>
          <p:nvPr/>
        </p:nvSpPr>
        <p:spPr>
          <a:xfrm>
            <a:off x="4570217" y="3570492"/>
            <a:ext cx="1082542" cy="261610"/>
          </a:xfrm>
          <a:prstGeom prst="rect">
            <a:avLst/>
          </a:prstGeom>
          <a:noFill/>
        </p:spPr>
        <p:txBody>
          <a:bodyPr wrap="none" rtlCol="0">
            <a:spAutoFit/>
          </a:bodyPr>
          <a:lstStyle/>
          <a:p>
            <a:pPr algn="ctr"/>
            <a:r>
              <a:rPr lang="en-US" sz="1100" i="1" dirty="0" err="1" smtClean="0"/>
              <a:t>ptrace</a:t>
            </a:r>
            <a:r>
              <a:rPr lang="en-US" sz="1100" i="1" dirty="0" smtClean="0"/>
              <a:t> </a:t>
            </a:r>
            <a:r>
              <a:rPr lang="en-US" sz="1100" dirty="0" smtClean="0"/>
              <a:t>+ </a:t>
            </a:r>
            <a:r>
              <a:rPr lang="en-US" sz="1100" i="1" dirty="0" smtClean="0"/>
              <a:t>SQLite</a:t>
            </a:r>
            <a:endParaRPr lang="en-US" sz="1100" i="1" dirty="0"/>
          </a:p>
        </p:txBody>
      </p:sp>
      <p:cxnSp>
        <p:nvCxnSpPr>
          <p:cNvPr id="41" name="Straight Arrow Connector 40"/>
          <p:cNvCxnSpPr/>
          <p:nvPr/>
        </p:nvCxnSpPr>
        <p:spPr>
          <a:xfrm rot="10800000">
            <a:off x="4669905" y="4878955"/>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4581225" y="4380268"/>
            <a:ext cx="1038566" cy="461665"/>
          </a:xfrm>
          <a:prstGeom prst="rect">
            <a:avLst/>
          </a:prstGeom>
          <a:noFill/>
        </p:spPr>
        <p:txBody>
          <a:bodyPr wrap="none" rtlCol="0">
            <a:spAutoFit/>
          </a:bodyPr>
          <a:lstStyle/>
          <a:p>
            <a:pPr algn="ctr"/>
            <a:r>
              <a:rPr lang="en-US" sz="1200" dirty="0" smtClean="0">
                <a:solidFill>
                  <a:schemeClr val="bg1">
                    <a:lumMod val="50000"/>
                  </a:schemeClr>
                </a:solidFill>
              </a:rPr>
              <a:t>Creating</a:t>
            </a:r>
            <a:br>
              <a:rPr lang="en-US" sz="1200" dirty="0" smtClean="0">
                <a:solidFill>
                  <a:schemeClr val="bg1">
                    <a:lumMod val="50000"/>
                  </a:schemeClr>
                </a:solidFill>
              </a:rPr>
            </a:br>
            <a:r>
              <a:rPr lang="en-US" sz="1200" dirty="0" smtClean="0">
                <a:solidFill>
                  <a:schemeClr val="bg1">
                    <a:lumMod val="50000"/>
                  </a:schemeClr>
                </a:solidFill>
              </a:rPr>
              <a:t>Configuration</a:t>
            </a:r>
            <a:endParaRPr lang="en-US" sz="1200" dirty="0">
              <a:solidFill>
                <a:schemeClr val="bg1">
                  <a:lumMod val="50000"/>
                </a:schemeClr>
              </a:solidFill>
            </a:endParaRPr>
          </a:p>
        </p:txBody>
      </p:sp>
      <p:grpSp>
        <p:nvGrpSpPr>
          <p:cNvPr id="61" name="Group 60"/>
          <p:cNvGrpSpPr/>
          <p:nvPr/>
        </p:nvGrpSpPr>
        <p:grpSpPr>
          <a:xfrm>
            <a:off x="1084677" y="4402539"/>
            <a:ext cx="1177275" cy="964757"/>
            <a:chOff x="5652604" y="4666210"/>
            <a:chExt cx="1177275" cy="964757"/>
          </a:xfrm>
        </p:grpSpPr>
        <p:pic>
          <p:nvPicPr>
            <p:cNvPr id="62" name="Picture 61" descr="package.png"/>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63" name="TextBox 62"/>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grpSp>
        <p:nvGrpSpPr>
          <p:cNvPr id="70" name="Group 69"/>
          <p:cNvGrpSpPr/>
          <p:nvPr/>
        </p:nvGrpSpPr>
        <p:grpSpPr>
          <a:xfrm>
            <a:off x="2347047" y="4548123"/>
            <a:ext cx="905717" cy="641442"/>
            <a:chOff x="1917395" y="5265298"/>
            <a:chExt cx="905717" cy="641442"/>
          </a:xfrm>
        </p:grpSpPr>
        <p:cxnSp>
          <p:nvCxnSpPr>
            <p:cNvPr id="58" name="Straight Arrow Connector 57"/>
            <p:cNvCxnSpPr/>
            <p:nvPr/>
          </p:nvCxnSpPr>
          <p:spPr>
            <a:xfrm flipH="1">
              <a:off x="1962962" y="5602093"/>
              <a:ext cx="81458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9" name="TextBox 58"/>
            <p:cNvSpPr txBox="1"/>
            <p:nvPr/>
          </p:nvSpPr>
          <p:spPr>
            <a:xfrm>
              <a:off x="1917395" y="5265298"/>
              <a:ext cx="905717" cy="276999"/>
            </a:xfrm>
            <a:prstGeom prst="rect">
              <a:avLst/>
            </a:prstGeom>
            <a:noFill/>
          </p:spPr>
          <p:txBody>
            <a:bodyPr wrap="none" rtlCol="0">
              <a:spAutoFit/>
            </a:bodyPr>
            <a:lstStyle/>
            <a:p>
              <a:pPr algn="ctr"/>
              <a:r>
                <a:rPr lang="en-US" sz="1200" dirty="0" smtClean="0">
                  <a:solidFill>
                    <a:schemeClr val="bg1">
                      <a:lumMod val="50000"/>
                    </a:schemeClr>
                  </a:solidFill>
                </a:rPr>
                <a:t>Configuring</a:t>
              </a:r>
              <a:endParaRPr lang="en-US" sz="1200" dirty="0">
                <a:solidFill>
                  <a:schemeClr val="bg1">
                    <a:lumMod val="50000"/>
                  </a:schemeClr>
                </a:solidFill>
              </a:endParaRPr>
            </a:p>
          </p:txBody>
        </p:sp>
        <p:sp>
          <p:nvSpPr>
            <p:cNvPr id="67" name="TextBox 66"/>
            <p:cNvSpPr txBox="1"/>
            <p:nvPr/>
          </p:nvSpPr>
          <p:spPr>
            <a:xfrm>
              <a:off x="2039499" y="5629741"/>
              <a:ext cx="661509" cy="276999"/>
            </a:xfrm>
            <a:prstGeom prst="rect">
              <a:avLst/>
            </a:prstGeom>
            <a:noFill/>
          </p:spPr>
          <p:txBody>
            <a:bodyPr wrap="none" rtlCol="0">
              <a:spAutoFit/>
            </a:bodyPr>
            <a:lstStyle/>
            <a:p>
              <a:pPr algn="ctr"/>
              <a:r>
                <a:rPr lang="en-US" sz="1200" dirty="0" smtClean="0">
                  <a:solidFill>
                    <a:schemeClr val="bg1">
                      <a:lumMod val="50000"/>
                    </a:schemeClr>
                  </a:solidFill>
                </a:rPr>
                <a:t>Packing</a:t>
              </a:r>
              <a:endParaRPr lang="en-US" sz="1200" dirty="0">
                <a:solidFill>
                  <a:schemeClr val="bg1">
                    <a:lumMod val="50000"/>
                  </a:schemeClr>
                </a:solidFill>
              </a:endParaRPr>
            </a:p>
          </p:txBody>
        </p:sp>
      </p:grpSp>
      <p:cxnSp>
        <p:nvCxnSpPr>
          <p:cNvPr id="72" name="Straight Arrow Connector 71"/>
          <p:cNvCxnSpPr/>
          <p:nvPr/>
        </p:nvCxnSpPr>
        <p:spPr>
          <a:xfrm>
            <a:off x="4669905" y="3524096"/>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75" name="Group 74"/>
          <p:cNvGrpSpPr/>
          <p:nvPr/>
        </p:nvGrpSpPr>
        <p:grpSpPr>
          <a:xfrm>
            <a:off x="5768474" y="3298151"/>
            <a:ext cx="2597381" cy="1688175"/>
            <a:chOff x="5920010" y="3377527"/>
            <a:chExt cx="2597381" cy="1688175"/>
          </a:xfrm>
        </p:grpSpPr>
        <p:sp>
          <p:nvSpPr>
            <p:cNvPr id="38" name="TextBox 37"/>
            <p:cNvSpPr txBox="1"/>
            <p:nvPr/>
          </p:nvSpPr>
          <p:spPr>
            <a:xfrm>
              <a:off x="6125841" y="3863403"/>
              <a:ext cx="2391550" cy="246221"/>
            </a:xfrm>
            <a:prstGeom prst="rect">
              <a:avLst/>
            </a:prstGeom>
            <a:noFill/>
            <a:ln>
              <a:noFill/>
            </a:ln>
          </p:spPr>
          <p:txBody>
            <a:bodyPr wrap="square" rtlCol="0">
              <a:spAutoFit/>
            </a:bodyPr>
            <a:lstStyle/>
            <a:p>
              <a:r>
                <a:rPr lang="en-US" sz="1000" dirty="0" smtClean="0"/>
                <a:t>Input files, output files, parameters, …</a:t>
              </a:r>
              <a:endParaRPr lang="en-US" sz="1000" dirty="0"/>
            </a:p>
          </p:txBody>
        </p:sp>
        <p:sp>
          <p:nvSpPr>
            <p:cNvPr id="39" name="TextBox 38"/>
            <p:cNvSpPr txBox="1"/>
            <p:nvPr/>
          </p:nvSpPr>
          <p:spPr>
            <a:xfrm>
              <a:off x="5945451" y="3644063"/>
              <a:ext cx="436575" cy="246221"/>
            </a:xfrm>
            <a:prstGeom prst="rect">
              <a:avLst/>
            </a:prstGeom>
            <a:noFill/>
          </p:spPr>
          <p:txBody>
            <a:bodyPr wrap="none" rtlCol="0">
              <a:spAutoFit/>
            </a:bodyPr>
            <a:lstStyle/>
            <a:p>
              <a:r>
                <a:rPr lang="en-US" sz="1000" b="1" dirty="0" smtClean="0">
                  <a:solidFill>
                    <a:schemeClr val="bg1">
                      <a:lumMod val="50000"/>
                    </a:schemeClr>
                  </a:solidFill>
                </a:rPr>
                <a:t>Data</a:t>
              </a:r>
              <a:endParaRPr lang="en-US" sz="1000" b="1" dirty="0">
                <a:solidFill>
                  <a:schemeClr val="bg1">
                    <a:lumMod val="50000"/>
                  </a:schemeClr>
                </a:solidFill>
              </a:endParaRPr>
            </a:p>
          </p:txBody>
        </p:sp>
        <p:sp>
          <p:nvSpPr>
            <p:cNvPr id="36" name="TextBox 35"/>
            <p:cNvSpPr txBox="1"/>
            <p:nvPr/>
          </p:nvSpPr>
          <p:spPr>
            <a:xfrm>
              <a:off x="6125841" y="4311352"/>
              <a:ext cx="2391550" cy="246221"/>
            </a:xfrm>
            <a:prstGeom prst="rect">
              <a:avLst/>
            </a:prstGeom>
            <a:noFill/>
            <a:ln>
              <a:noFill/>
            </a:ln>
          </p:spPr>
          <p:txBody>
            <a:bodyPr wrap="square" rtlCol="0">
              <a:spAutoFit/>
            </a:bodyPr>
            <a:lstStyle/>
            <a:p>
              <a:r>
                <a:rPr lang="en-US" sz="1000" dirty="0" smtClean="0"/>
                <a:t>Executable programs and steps</a:t>
              </a:r>
              <a:endParaRPr lang="en-US" sz="1000" dirty="0"/>
            </a:p>
          </p:txBody>
        </p:sp>
        <p:sp>
          <p:nvSpPr>
            <p:cNvPr id="37" name="TextBox 36"/>
            <p:cNvSpPr txBox="1"/>
            <p:nvPr/>
          </p:nvSpPr>
          <p:spPr>
            <a:xfrm>
              <a:off x="5945451" y="4089713"/>
              <a:ext cx="723275" cy="246221"/>
            </a:xfrm>
            <a:prstGeom prst="rect">
              <a:avLst/>
            </a:prstGeom>
            <a:noFill/>
          </p:spPr>
          <p:txBody>
            <a:bodyPr wrap="none" rtlCol="0">
              <a:spAutoFit/>
            </a:bodyPr>
            <a:lstStyle/>
            <a:p>
              <a:r>
                <a:rPr lang="en-US" sz="1000" b="1" dirty="0" smtClean="0">
                  <a:solidFill>
                    <a:schemeClr val="bg1">
                      <a:lumMod val="50000"/>
                    </a:schemeClr>
                  </a:solidFill>
                </a:rPr>
                <a:t>Workflow</a:t>
              </a:r>
              <a:endParaRPr lang="en-US" sz="1000" b="1" dirty="0">
                <a:solidFill>
                  <a:schemeClr val="bg1">
                    <a:lumMod val="50000"/>
                  </a:schemeClr>
                </a:solidFill>
              </a:endParaRPr>
            </a:p>
          </p:txBody>
        </p:sp>
        <p:sp>
          <p:nvSpPr>
            <p:cNvPr id="34" name="TextBox 33"/>
            <p:cNvSpPr txBox="1"/>
            <p:nvPr/>
          </p:nvSpPr>
          <p:spPr>
            <a:xfrm>
              <a:off x="6125841" y="4759301"/>
              <a:ext cx="2391550" cy="246221"/>
            </a:xfrm>
            <a:prstGeom prst="rect">
              <a:avLst/>
            </a:prstGeom>
            <a:noFill/>
            <a:ln>
              <a:noFill/>
            </a:ln>
          </p:spPr>
          <p:txBody>
            <a:bodyPr wrap="none" rtlCol="0">
              <a:spAutoFit/>
            </a:bodyPr>
            <a:lstStyle/>
            <a:p>
              <a:r>
                <a:rPr lang="en-US" sz="1000" dirty="0" smtClean="0"/>
                <a:t>Environment variables, dependencies, …</a:t>
              </a:r>
              <a:endParaRPr lang="en-US" sz="1000" dirty="0"/>
            </a:p>
          </p:txBody>
        </p:sp>
        <p:sp>
          <p:nvSpPr>
            <p:cNvPr id="35" name="TextBox 34"/>
            <p:cNvSpPr txBox="1"/>
            <p:nvPr/>
          </p:nvSpPr>
          <p:spPr>
            <a:xfrm>
              <a:off x="5945451" y="4537662"/>
              <a:ext cx="873707" cy="246221"/>
            </a:xfrm>
            <a:prstGeom prst="rect">
              <a:avLst/>
            </a:prstGeom>
            <a:noFill/>
          </p:spPr>
          <p:txBody>
            <a:bodyPr wrap="none" rtlCol="0">
              <a:spAutoFit/>
            </a:bodyPr>
            <a:lstStyle/>
            <a:p>
              <a:r>
                <a:rPr lang="en-US" sz="1000" b="1" dirty="0" smtClean="0">
                  <a:solidFill>
                    <a:schemeClr val="bg1">
                      <a:lumMod val="50000"/>
                    </a:schemeClr>
                  </a:solidFill>
                </a:rPr>
                <a:t>Environment</a:t>
              </a:r>
              <a:endParaRPr lang="en-US" sz="1000" b="1" dirty="0">
                <a:solidFill>
                  <a:schemeClr val="bg1">
                    <a:lumMod val="50000"/>
                  </a:schemeClr>
                </a:solidFill>
              </a:endParaRPr>
            </a:p>
          </p:txBody>
        </p:sp>
        <p:sp>
          <p:nvSpPr>
            <p:cNvPr id="73" name="TextBox 72"/>
            <p:cNvSpPr txBox="1"/>
            <p:nvPr/>
          </p:nvSpPr>
          <p:spPr>
            <a:xfrm>
              <a:off x="5920010" y="3377527"/>
              <a:ext cx="1454921" cy="246221"/>
            </a:xfrm>
            <a:prstGeom prst="rect">
              <a:avLst/>
            </a:prstGeom>
            <a:noFill/>
          </p:spPr>
          <p:txBody>
            <a:bodyPr wrap="none" rtlCol="0">
              <a:spAutoFit/>
            </a:bodyPr>
            <a:lstStyle/>
            <a:p>
              <a:r>
                <a:rPr lang="en-US" sz="1000" b="1" dirty="0" smtClean="0">
                  <a:solidFill>
                    <a:schemeClr val="bg1">
                      <a:lumMod val="50000"/>
                    </a:schemeClr>
                  </a:solidFill>
                </a:rPr>
                <a:t>Experiment Provenance</a:t>
              </a:r>
              <a:endParaRPr lang="en-US" sz="1000" b="1" dirty="0">
                <a:solidFill>
                  <a:schemeClr val="bg1">
                    <a:lumMod val="50000"/>
                  </a:schemeClr>
                </a:solidFill>
              </a:endParaRPr>
            </a:p>
          </p:txBody>
        </p:sp>
        <p:sp>
          <p:nvSpPr>
            <p:cNvPr id="74" name="Rectangle 73"/>
            <p:cNvSpPr/>
            <p:nvPr/>
          </p:nvSpPr>
          <p:spPr>
            <a:xfrm>
              <a:off x="5945450" y="3644064"/>
              <a:ext cx="2453537" cy="1421638"/>
            </a:xfrm>
            <a:prstGeom prst="rect">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Rectangle 1"/>
          <p:cNvSpPr/>
          <p:nvPr/>
        </p:nvSpPr>
        <p:spPr>
          <a:xfrm>
            <a:off x="909169" y="2908088"/>
            <a:ext cx="7549031" cy="2900872"/>
          </a:xfrm>
          <a:prstGeom prst="rect">
            <a:avLst/>
          </a:prstGeom>
          <a:solidFill>
            <a:schemeClr val="bg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1084677" y="3034800"/>
            <a:ext cx="3966228" cy="918489"/>
            <a:chOff x="1084677" y="3034800"/>
            <a:chExt cx="3966228" cy="918489"/>
          </a:xfrm>
        </p:grpSpPr>
        <p:cxnSp>
          <p:nvCxnSpPr>
            <p:cNvPr id="15" name="Straight Connector 14"/>
            <p:cNvCxnSpPr/>
            <p:nvPr/>
          </p:nvCxnSpPr>
          <p:spPr>
            <a:xfrm>
              <a:off x="1084677" y="3038715"/>
              <a:ext cx="3966228" cy="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1084677" y="3924610"/>
              <a:ext cx="3966228" cy="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a:off x="1084677" y="3038715"/>
              <a:ext cx="0" cy="914574"/>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a:off x="5042307" y="3034800"/>
              <a:ext cx="0" cy="88981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grpSp>
      <p:sp>
        <p:nvSpPr>
          <p:cNvPr id="31" name="TextBox 30"/>
          <p:cNvSpPr txBox="1"/>
          <p:nvPr/>
        </p:nvSpPr>
        <p:spPr>
          <a:xfrm>
            <a:off x="1080783" y="2757801"/>
            <a:ext cx="1704263" cy="276999"/>
          </a:xfrm>
          <a:prstGeom prst="rect">
            <a:avLst/>
          </a:prstGeom>
          <a:noFill/>
        </p:spPr>
        <p:txBody>
          <a:bodyPr wrap="none" rtlCol="0">
            <a:spAutoFit/>
          </a:bodyPr>
          <a:lstStyle/>
          <a:p>
            <a:r>
              <a:rPr lang="en-US" sz="1200" b="1" i="1" dirty="0" smtClean="0"/>
              <a:t>Tracing the experiment</a:t>
            </a:r>
            <a:endParaRPr lang="en-US" sz="1200" b="1" i="1" dirty="0"/>
          </a:p>
        </p:txBody>
      </p:sp>
      <p:grpSp>
        <p:nvGrpSpPr>
          <p:cNvPr id="88" name="Group 87"/>
          <p:cNvGrpSpPr/>
          <p:nvPr/>
        </p:nvGrpSpPr>
        <p:grpSpPr>
          <a:xfrm>
            <a:off x="2971934" y="4149257"/>
            <a:ext cx="2112369" cy="1289950"/>
            <a:chOff x="2971934" y="4149257"/>
            <a:chExt cx="2112369" cy="1289950"/>
          </a:xfrm>
        </p:grpSpPr>
        <p:cxnSp>
          <p:nvCxnSpPr>
            <p:cNvPr id="76" name="Straight Connector 75"/>
            <p:cNvCxnSpPr/>
            <p:nvPr/>
          </p:nvCxnSpPr>
          <p:spPr>
            <a:xfrm>
              <a:off x="5050905" y="4149257"/>
              <a:ext cx="0" cy="128995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a:off x="2971934" y="4149257"/>
              <a:ext cx="2112369" cy="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a:off x="2971934" y="4149257"/>
              <a:ext cx="0" cy="128995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a:off x="2971934" y="5439207"/>
              <a:ext cx="2112369" cy="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grpSp>
      <p:grpSp>
        <p:nvGrpSpPr>
          <p:cNvPr id="16" name="Group 15"/>
          <p:cNvGrpSpPr/>
          <p:nvPr/>
        </p:nvGrpSpPr>
        <p:grpSpPr>
          <a:xfrm>
            <a:off x="1069282" y="4141882"/>
            <a:ext cx="1637247" cy="1297325"/>
            <a:chOff x="1069282" y="4141882"/>
            <a:chExt cx="1637247" cy="1297325"/>
          </a:xfrm>
        </p:grpSpPr>
        <p:cxnSp>
          <p:nvCxnSpPr>
            <p:cNvPr id="80" name="Straight Connector 79"/>
            <p:cNvCxnSpPr/>
            <p:nvPr/>
          </p:nvCxnSpPr>
          <p:spPr>
            <a:xfrm>
              <a:off x="2706529" y="4147525"/>
              <a:ext cx="0" cy="128995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81" name="Straight Connector 80"/>
            <p:cNvCxnSpPr/>
            <p:nvPr/>
          </p:nvCxnSpPr>
          <p:spPr>
            <a:xfrm>
              <a:off x="1069282" y="4141882"/>
              <a:ext cx="1637247" cy="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82" name="Straight Connector 81"/>
            <p:cNvCxnSpPr/>
            <p:nvPr/>
          </p:nvCxnSpPr>
          <p:spPr>
            <a:xfrm>
              <a:off x="1069282" y="4147525"/>
              <a:ext cx="0" cy="128995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cxnSp>
          <p:nvCxnSpPr>
            <p:cNvPr id="83" name="Straight Connector 82"/>
            <p:cNvCxnSpPr/>
            <p:nvPr/>
          </p:nvCxnSpPr>
          <p:spPr>
            <a:xfrm>
              <a:off x="1069282" y="5439207"/>
              <a:ext cx="1637247" cy="0"/>
            </a:xfrm>
            <a:prstGeom prst="line">
              <a:avLst/>
            </a:prstGeom>
            <a:ln w="19050" cmpd="sng">
              <a:prstDash val="dash"/>
            </a:ln>
            <a:effectLst/>
          </p:spPr>
          <p:style>
            <a:lnRef idx="2">
              <a:schemeClr val="dk1"/>
            </a:lnRef>
            <a:fillRef idx="0">
              <a:schemeClr val="dk1"/>
            </a:fillRef>
            <a:effectRef idx="1">
              <a:schemeClr val="dk1"/>
            </a:effectRef>
            <a:fontRef idx="minor">
              <a:schemeClr val="tx1"/>
            </a:fontRef>
          </p:style>
        </p:cxnSp>
      </p:grpSp>
      <p:sp>
        <p:nvSpPr>
          <p:cNvPr id="86" name="TextBox 85"/>
          <p:cNvSpPr txBox="1"/>
          <p:nvPr/>
        </p:nvSpPr>
        <p:spPr>
          <a:xfrm>
            <a:off x="2965591" y="3864883"/>
            <a:ext cx="1782108" cy="276999"/>
          </a:xfrm>
          <a:prstGeom prst="rect">
            <a:avLst/>
          </a:prstGeom>
          <a:noFill/>
        </p:spPr>
        <p:txBody>
          <a:bodyPr wrap="none" rtlCol="0">
            <a:spAutoFit/>
          </a:bodyPr>
          <a:lstStyle/>
          <a:p>
            <a:r>
              <a:rPr lang="en-US" sz="1200" b="1" i="1" dirty="0" smtClean="0"/>
              <a:t>Configuring the package</a:t>
            </a:r>
            <a:endParaRPr lang="en-US" sz="1200" b="1" i="1" dirty="0"/>
          </a:p>
        </p:txBody>
      </p:sp>
      <p:sp>
        <p:nvSpPr>
          <p:cNvPr id="90" name="TextBox 89"/>
          <p:cNvSpPr txBox="1"/>
          <p:nvPr/>
        </p:nvSpPr>
        <p:spPr>
          <a:xfrm>
            <a:off x="1066110" y="3864883"/>
            <a:ext cx="1581257" cy="276999"/>
          </a:xfrm>
          <a:prstGeom prst="rect">
            <a:avLst/>
          </a:prstGeom>
          <a:noFill/>
        </p:spPr>
        <p:txBody>
          <a:bodyPr wrap="none" rtlCol="0">
            <a:spAutoFit/>
          </a:bodyPr>
          <a:lstStyle/>
          <a:p>
            <a:r>
              <a:rPr lang="en-US" sz="1200" b="1" i="1" dirty="0" smtClean="0"/>
              <a:t>Creating the package</a:t>
            </a:r>
            <a:endParaRPr lang="en-US" sz="1200" b="1" i="1" dirty="0"/>
          </a:p>
        </p:txBody>
      </p:sp>
      <p:sp>
        <p:nvSpPr>
          <p:cNvPr id="26" name="Rectangle 25"/>
          <p:cNvSpPr/>
          <p:nvPr/>
        </p:nvSpPr>
        <p:spPr>
          <a:xfrm>
            <a:off x="5217631" y="3038715"/>
            <a:ext cx="3148224" cy="2398760"/>
          </a:xfrm>
          <a:prstGeom prst="rect">
            <a:avLst/>
          </a:prstGeom>
          <a:noFill/>
          <a:ln w="1905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5229326" y="2755728"/>
            <a:ext cx="1645953" cy="276999"/>
          </a:xfrm>
          <a:prstGeom prst="rect">
            <a:avLst/>
          </a:prstGeom>
          <a:noFill/>
        </p:spPr>
        <p:txBody>
          <a:bodyPr wrap="none" rtlCol="0">
            <a:spAutoFit/>
          </a:bodyPr>
          <a:lstStyle/>
          <a:p>
            <a:r>
              <a:rPr lang="en-US" sz="1200" b="1" i="1" dirty="0" smtClean="0"/>
              <a:t>Gathering provenance</a:t>
            </a:r>
            <a:endParaRPr lang="en-US" sz="1200" b="1" i="1" dirty="0"/>
          </a:p>
        </p:txBody>
      </p:sp>
      <p:sp>
        <p:nvSpPr>
          <p:cNvPr id="3" name="Slide Number Placeholder 2"/>
          <p:cNvSpPr>
            <a:spLocks noGrp="1"/>
          </p:cNvSpPr>
          <p:nvPr>
            <p:ph type="sldNum" sz="quarter" idx="12"/>
          </p:nvPr>
        </p:nvSpPr>
        <p:spPr/>
        <p:txBody>
          <a:bodyPr/>
          <a:lstStyle/>
          <a:p>
            <a:fld id="{F859774E-8938-3D46-BA81-D8804DB853FB}" type="slidenum">
              <a:rPr lang="en-US" smtClean="0"/>
              <a:t>25</a:t>
            </a:fld>
            <a:endParaRPr lang="en-US"/>
          </a:p>
        </p:txBody>
      </p:sp>
    </p:spTree>
    <p:extLst>
      <p:ext uri="{BB962C8B-B14F-4D97-AF65-F5344CB8AC3E}">
        <p14:creationId xmlns:p14="http://schemas.microsoft.com/office/powerpoint/2010/main" val="2078055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91"/>
                                        </p:tgtEl>
                                      </p:cBhvr>
                                    </p:animEffect>
                                    <p:set>
                                      <p:cBhvr>
                                        <p:cTn id="29" dur="1" fill="hold">
                                          <p:stCondLst>
                                            <p:cond delay="499"/>
                                          </p:stCondLst>
                                        </p:cTn>
                                        <p:tgtEl>
                                          <p:spTgt spid="9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500"/>
                                        <p:tgtEl>
                                          <p:spTgt spid="86"/>
                                        </p:tgtEl>
                                      </p:cBhvr>
                                    </p:animEffect>
                                  </p:childTnLst>
                                </p:cTn>
                              </p:par>
                              <p:par>
                                <p:cTn id="36" presetID="10" presetClass="entr" presetSubtype="0" fill="hold" nodeType="with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500"/>
                                        <p:tgtEl>
                                          <p:spTgt spid="8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8"/>
                                        </p:tgtEl>
                                      </p:cBhvr>
                                    </p:animEffect>
                                    <p:set>
                                      <p:cBhvr>
                                        <p:cTn id="46" dur="1" fill="hold">
                                          <p:stCondLst>
                                            <p:cond delay="499"/>
                                          </p:stCondLst>
                                        </p:cTn>
                                        <p:tgtEl>
                                          <p:spTgt spid="88"/>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86" grpId="0"/>
      <p:bldP spid="86" grpId="1"/>
      <p:bldP spid="90" grpId="0"/>
      <p:bldP spid="26" grpId="0" animBg="1"/>
      <p:bldP spid="26" grpId="1" animBg="1"/>
      <p:bldP spid="91" grpId="0"/>
      <p:bldP spid="9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Unpacking Experiments</a:t>
            </a:r>
            <a:endParaRPr lang="en-US" sz="3200" b="0" cap="none" dirty="0">
              <a:solidFill>
                <a:srgbClr val="376092"/>
              </a:solidFill>
            </a:endParaRPr>
          </a:p>
        </p:txBody>
      </p:sp>
      <p:sp>
        <p:nvSpPr>
          <p:cNvPr id="7" name="TextBox 6"/>
          <p:cNvSpPr txBox="1"/>
          <p:nvPr/>
        </p:nvSpPr>
        <p:spPr>
          <a:xfrm>
            <a:off x="7967403" y="774647"/>
            <a:ext cx="981597" cy="584776"/>
          </a:xfrm>
          <a:prstGeom prst="rect">
            <a:avLst/>
          </a:prstGeom>
          <a:noFill/>
        </p:spPr>
        <p:txBody>
          <a:bodyPr wrap="none" rtlCol="0">
            <a:spAutoFit/>
          </a:bodyPr>
          <a:lstStyle/>
          <a:p>
            <a:pPr algn="ctr"/>
            <a:r>
              <a:rPr lang="en-US" sz="1600" cap="small" dirty="0" smtClean="0">
                <a:solidFill>
                  <a:srgbClr val="376092"/>
                </a:solidFill>
              </a:rPr>
              <a:t>Reviewers</a:t>
            </a:r>
            <a:br>
              <a:rPr lang="en-US" sz="1600" cap="small" dirty="0" smtClean="0">
                <a:solidFill>
                  <a:srgbClr val="376092"/>
                </a:solidFill>
              </a:rPr>
            </a:br>
            <a:r>
              <a:rPr lang="en-US" sz="1600" cap="small" dirty="0" smtClean="0">
                <a:solidFill>
                  <a:srgbClr val="376092"/>
                </a:solidFill>
              </a:rPr>
              <a:t>Readers</a:t>
            </a:r>
            <a:endParaRPr lang="en-US" sz="1600" cap="small" dirty="0">
              <a:solidFill>
                <a:srgbClr val="376092"/>
              </a:solidFill>
            </a:endParaRPr>
          </a:p>
        </p:txBody>
      </p:sp>
      <p:pic>
        <p:nvPicPr>
          <p:cNvPr id="8" name="Picture Placeholder 328" descr="users.png"/>
          <p:cNvPicPr>
            <a:picLocks noChangeAspect="1"/>
          </p:cNvPicPr>
          <p:nvPr/>
        </p:nvPicPr>
        <p:blipFill rotWithShape="1">
          <a:blip r:embed="rId2">
            <a:extLst>
              <a:ext uri="{28A0092B-C50C-407E-A947-70E740481C1C}">
                <a14:useLocalDpi xmlns:a14="http://schemas.microsoft.com/office/drawing/2010/main" val="0"/>
              </a:ext>
            </a:extLst>
          </a:blip>
          <a:srcRect l="1" t="-8291" r="2230" b="-8291"/>
          <a:stretch/>
        </p:blipFill>
        <p:spPr>
          <a:xfrm>
            <a:off x="8156607" y="173186"/>
            <a:ext cx="603185" cy="719251"/>
          </a:xfrm>
          <a:prstGeom prst="rect">
            <a:avLst/>
          </a:prstGeom>
          <a:noFill/>
          <a:ln>
            <a:noFill/>
          </a:ln>
        </p:spPr>
      </p:pic>
      <p:sp>
        <p:nvSpPr>
          <p:cNvPr id="9" name="TextBox 8"/>
          <p:cNvSpPr txBox="1"/>
          <p:nvPr/>
        </p:nvSpPr>
        <p:spPr>
          <a:xfrm>
            <a:off x="878262" y="1982976"/>
            <a:ext cx="520049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(potentially different than </a:t>
            </a:r>
            <a:r>
              <a:rPr lang="en-US" sz="1600" b="1" i="1" dirty="0" smtClean="0"/>
              <a:t>E</a:t>
            </a:r>
            <a:r>
              <a:rPr lang="en-US" sz="1600" dirty="0" smtClean="0"/>
              <a:t>)</a:t>
            </a:r>
            <a:endParaRPr lang="en-US" sz="1600" b="1" i="1" dirty="0"/>
          </a:p>
        </p:txBody>
      </p:sp>
      <p:grpSp>
        <p:nvGrpSpPr>
          <p:cNvPr id="10" name="Group 9"/>
          <p:cNvGrpSpPr/>
          <p:nvPr/>
        </p:nvGrpSpPr>
        <p:grpSpPr>
          <a:xfrm>
            <a:off x="546326" y="3983996"/>
            <a:ext cx="1177275" cy="964757"/>
            <a:chOff x="5652604" y="4666210"/>
            <a:chExt cx="1177275" cy="964757"/>
          </a:xfrm>
        </p:grpSpPr>
        <p:pic>
          <p:nvPicPr>
            <p:cNvPr id="11" name="Picture 10" descr="package.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12" name="TextBox 11"/>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sp>
        <p:nvSpPr>
          <p:cNvPr id="2" name="Slide Number Placeholder 1"/>
          <p:cNvSpPr>
            <a:spLocks noGrp="1"/>
          </p:cNvSpPr>
          <p:nvPr>
            <p:ph type="sldNum" sz="quarter" idx="12"/>
          </p:nvPr>
        </p:nvSpPr>
        <p:spPr/>
        <p:txBody>
          <a:bodyPr/>
          <a:lstStyle/>
          <a:p>
            <a:fld id="{F859774E-8938-3D46-BA81-D8804DB853FB}" type="slidenum">
              <a:rPr lang="en-US" smtClean="0"/>
              <a:t>26</a:t>
            </a:fld>
            <a:endParaRPr lang="en-US"/>
          </a:p>
        </p:txBody>
      </p:sp>
    </p:spTree>
    <p:extLst>
      <p:ext uri="{BB962C8B-B14F-4D97-AF65-F5344CB8AC3E}">
        <p14:creationId xmlns:p14="http://schemas.microsoft.com/office/powerpoint/2010/main" val="4849563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Unpacking Experiments</a:t>
            </a:r>
            <a:endParaRPr lang="en-US" sz="3200" b="0" cap="none" dirty="0">
              <a:solidFill>
                <a:srgbClr val="376092"/>
              </a:solidFill>
            </a:endParaRPr>
          </a:p>
        </p:txBody>
      </p:sp>
      <p:sp>
        <p:nvSpPr>
          <p:cNvPr id="7" name="TextBox 6"/>
          <p:cNvSpPr txBox="1"/>
          <p:nvPr/>
        </p:nvSpPr>
        <p:spPr>
          <a:xfrm>
            <a:off x="7967403" y="774647"/>
            <a:ext cx="981597" cy="584776"/>
          </a:xfrm>
          <a:prstGeom prst="rect">
            <a:avLst/>
          </a:prstGeom>
          <a:noFill/>
        </p:spPr>
        <p:txBody>
          <a:bodyPr wrap="none" rtlCol="0">
            <a:spAutoFit/>
          </a:bodyPr>
          <a:lstStyle/>
          <a:p>
            <a:pPr algn="ctr"/>
            <a:r>
              <a:rPr lang="en-US" sz="1600" cap="small" dirty="0" smtClean="0">
                <a:solidFill>
                  <a:srgbClr val="376092"/>
                </a:solidFill>
              </a:rPr>
              <a:t>Reviewers</a:t>
            </a:r>
            <a:br>
              <a:rPr lang="en-US" sz="1600" cap="small" dirty="0" smtClean="0">
                <a:solidFill>
                  <a:srgbClr val="376092"/>
                </a:solidFill>
              </a:rPr>
            </a:br>
            <a:r>
              <a:rPr lang="en-US" sz="1600" cap="small" dirty="0" smtClean="0">
                <a:solidFill>
                  <a:srgbClr val="376092"/>
                </a:solidFill>
              </a:rPr>
              <a:t>Readers</a:t>
            </a:r>
            <a:endParaRPr lang="en-US" sz="1600" cap="small" dirty="0">
              <a:solidFill>
                <a:srgbClr val="376092"/>
              </a:solidFill>
            </a:endParaRPr>
          </a:p>
        </p:txBody>
      </p:sp>
      <p:pic>
        <p:nvPicPr>
          <p:cNvPr id="8" name="Picture Placeholder 328" descr="users.png"/>
          <p:cNvPicPr>
            <a:picLocks noChangeAspect="1"/>
          </p:cNvPicPr>
          <p:nvPr/>
        </p:nvPicPr>
        <p:blipFill rotWithShape="1">
          <a:blip r:embed="rId2">
            <a:extLst>
              <a:ext uri="{28A0092B-C50C-407E-A947-70E740481C1C}">
                <a14:useLocalDpi xmlns:a14="http://schemas.microsoft.com/office/drawing/2010/main" val="0"/>
              </a:ext>
            </a:extLst>
          </a:blip>
          <a:srcRect l="1" t="-8291" r="2230" b="-8291"/>
          <a:stretch/>
        </p:blipFill>
        <p:spPr>
          <a:xfrm>
            <a:off x="8156607" y="173186"/>
            <a:ext cx="603185" cy="719251"/>
          </a:xfrm>
          <a:prstGeom prst="rect">
            <a:avLst/>
          </a:prstGeom>
          <a:noFill/>
          <a:ln>
            <a:noFill/>
          </a:ln>
        </p:spPr>
      </p:pic>
      <p:sp>
        <p:nvSpPr>
          <p:cNvPr id="9" name="TextBox 8"/>
          <p:cNvSpPr txBox="1"/>
          <p:nvPr/>
        </p:nvSpPr>
        <p:spPr>
          <a:xfrm>
            <a:off x="878262" y="1982976"/>
            <a:ext cx="520049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(potentially different than </a:t>
            </a:r>
            <a:r>
              <a:rPr lang="en-US" sz="1600" b="1" i="1" dirty="0" smtClean="0"/>
              <a:t>E</a:t>
            </a:r>
            <a:r>
              <a:rPr lang="en-US" sz="1600" dirty="0" smtClean="0"/>
              <a:t>)</a:t>
            </a:r>
            <a:endParaRPr lang="en-US" sz="1600" b="1" i="1" dirty="0"/>
          </a:p>
        </p:txBody>
      </p:sp>
      <p:grpSp>
        <p:nvGrpSpPr>
          <p:cNvPr id="10" name="Group 9"/>
          <p:cNvGrpSpPr/>
          <p:nvPr/>
        </p:nvGrpSpPr>
        <p:grpSpPr>
          <a:xfrm>
            <a:off x="546326" y="3983996"/>
            <a:ext cx="1177275" cy="964757"/>
            <a:chOff x="5652604" y="4666210"/>
            <a:chExt cx="1177275" cy="964757"/>
          </a:xfrm>
        </p:grpSpPr>
        <p:pic>
          <p:nvPicPr>
            <p:cNvPr id="11" name="Picture 10" descr="package.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12" name="TextBox 11"/>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grpSp>
        <p:nvGrpSpPr>
          <p:cNvPr id="13" name="Group 12"/>
          <p:cNvGrpSpPr/>
          <p:nvPr/>
        </p:nvGrpSpPr>
        <p:grpSpPr>
          <a:xfrm>
            <a:off x="2955877" y="4018056"/>
            <a:ext cx="1031928" cy="814954"/>
            <a:chOff x="2582921" y="2393334"/>
            <a:chExt cx="1031928" cy="814954"/>
          </a:xfrm>
        </p:grpSpPr>
        <p:sp>
          <p:nvSpPr>
            <p:cNvPr id="14" name="TextBox 13"/>
            <p:cNvSpPr txBox="1"/>
            <p:nvPr/>
          </p:nvSpPr>
          <p:spPr>
            <a:xfrm>
              <a:off x="2582921" y="2900511"/>
              <a:ext cx="1031928" cy="307777"/>
            </a:xfrm>
            <a:prstGeom prst="rect">
              <a:avLst/>
            </a:prstGeom>
            <a:noFill/>
          </p:spPr>
          <p:txBody>
            <a:bodyPr wrap="none" rtlCol="0">
              <a:spAutoFit/>
            </a:bodyPr>
            <a:lstStyle/>
            <a:p>
              <a:pPr algn="ctr"/>
              <a:r>
                <a:rPr lang="en-US" sz="1400" b="1" i="1" dirty="0" err="1" smtClean="0"/>
                <a:t>reprounzip</a:t>
              </a:r>
              <a:endParaRPr lang="en-US" sz="1400" b="1" i="1" dirty="0"/>
            </a:p>
          </p:txBody>
        </p:sp>
        <p:pic>
          <p:nvPicPr>
            <p:cNvPr id="15" name="Picture 14"/>
            <p:cNvPicPr>
              <a:picLocks noChangeAspect="1"/>
            </p:cNvPicPr>
            <p:nvPr/>
          </p:nvPicPr>
          <p:blipFill>
            <a:blip r:embed="rId4"/>
            <a:stretch>
              <a:fillRect/>
            </a:stretch>
          </p:blipFill>
          <p:spPr>
            <a:xfrm>
              <a:off x="2816618" y="2393334"/>
              <a:ext cx="564535" cy="564535"/>
            </a:xfrm>
            <a:prstGeom prst="rect">
              <a:avLst/>
            </a:prstGeom>
          </p:spPr>
        </p:pic>
      </p:grpSp>
      <p:grpSp>
        <p:nvGrpSpPr>
          <p:cNvPr id="16" name="Group 15"/>
          <p:cNvGrpSpPr/>
          <p:nvPr/>
        </p:nvGrpSpPr>
        <p:grpSpPr>
          <a:xfrm>
            <a:off x="1874261" y="4117349"/>
            <a:ext cx="857045" cy="315147"/>
            <a:chOff x="1805705" y="2748266"/>
            <a:chExt cx="857045" cy="315147"/>
          </a:xfrm>
        </p:grpSpPr>
        <p:cxnSp>
          <p:nvCxnSpPr>
            <p:cNvPr id="17" name="Straight Arrow Connector 16"/>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813572" y="2748266"/>
              <a:ext cx="809461" cy="276999"/>
            </a:xfrm>
            <a:prstGeom prst="rect">
              <a:avLst/>
            </a:prstGeom>
            <a:noFill/>
          </p:spPr>
          <p:txBody>
            <a:bodyPr wrap="none" rtlCol="0">
              <a:spAutoFit/>
            </a:bodyPr>
            <a:lstStyle/>
            <a:p>
              <a:pPr algn="ctr"/>
              <a:r>
                <a:rPr lang="en-US" sz="1200" dirty="0" smtClean="0">
                  <a:solidFill>
                    <a:schemeClr val="bg1">
                      <a:lumMod val="50000"/>
                    </a:schemeClr>
                  </a:solidFill>
                </a:rPr>
                <a:t>Extracting</a:t>
              </a:r>
              <a:endParaRPr lang="en-US" sz="1200" dirty="0">
                <a:solidFill>
                  <a:schemeClr val="bg1">
                    <a:lumMod val="50000"/>
                  </a:schemeClr>
                </a:solidFill>
              </a:endParaRPr>
            </a:p>
          </p:txBody>
        </p:sp>
      </p:grpSp>
      <p:sp>
        <p:nvSpPr>
          <p:cNvPr id="2" name="Slide Number Placeholder 1"/>
          <p:cNvSpPr>
            <a:spLocks noGrp="1"/>
          </p:cNvSpPr>
          <p:nvPr>
            <p:ph type="sldNum" sz="quarter" idx="12"/>
          </p:nvPr>
        </p:nvSpPr>
        <p:spPr/>
        <p:txBody>
          <a:bodyPr/>
          <a:lstStyle/>
          <a:p>
            <a:fld id="{F859774E-8938-3D46-BA81-D8804DB853FB}" type="slidenum">
              <a:rPr lang="en-US" smtClean="0"/>
              <a:t>27</a:t>
            </a:fld>
            <a:endParaRPr lang="en-US"/>
          </a:p>
        </p:txBody>
      </p:sp>
    </p:spTree>
    <p:extLst>
      <p:ext uri="{BB962C8B-B14F-4D97-AF65-F5344CB8AC3E}">
        <p14:creationId xmlns:p14="http://schemas.microsoft.com/office/powerpoint/2010/main" val="4849563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Unpacking Experiments</a:t>
            </a:r>
            <a:endParaRPr lang="en-US" sz="3200" b="0" cap="none" dirty="0">
              <a:solidFill>
                <a:srgbClr val="376092"/>
              </a:solidFill>
            </a:endParaRPr>
          </a:p>
        </p:txBody>
      </p:sp>
      <p:sp>
        <p:nvSpPr>
          <p:cNvPr id="7" name="TextBox 6"/>
          <p:cNvSpPr txBox="1"/>
          <p:nvPr/>
        </p:nvSpPr>
        <p:spPr>
          <a:xfrm>
            <a:off x="7967403" y="774647"/>
            <a:ext cx="981597" cy="584776"/>
          </a:xfrm>
          <a:prstGeom prst="rect">
            <a:avLst/>
          </a:prstGeom>
          <a:noFill/>
        </p:spPr>
        <p:txBody>
          <a:bodyPr wrap="none" rtlCol="0">
            <a:spAutoFit/>
          </a:bodyPr>
          <a:lstStyle/>
          <a:p>
            <a:pPr algn="ctr"/>
            <a:r>
              <a:rPr lang="en-US" sz="1600" cap="small" dirty="0" smtClean="0">
                <a:solidFill>
                  <a:srgbClr val="376092"/>
                </a:solidFill>
              </a:rPr>
              <a:t>Reviewers</a:t>
            </a:r>
            <a:br>
              <a:rPr lang="en-US" sz="1600" cap="small" dirty="0" smtClean="0">
                <a:solidFill>
                  <a:srgbClr val="376092"/>
                </a:solidFill>
              </a:rPr>
            </a:br>
            <a:r>
              <a:rPr lang="en-US" sz="1600" cap="small" dirty="0" smtClean="0">
                <a:solidFill>
                  <a:srgbClr val="376092"/>
                </a:solidFill>
              </a:rPr>
              <a:t>Readers</a:t>
            </a:r>
            <a:endParaRPr lang="en-US" sz="1600" cap="small" dirty="0">
              <a:solidFill>
                <a:srgbClr val="376092"/>
              </a:solidFill>
            </a:endParaRPr>
          </a:p>
        </p:txBody>
      </p:sp>
      <p:pic>
        <p:nvPicPr>
          <p:cNvPr id="8" name="Picture Placeholder 328" descr="users.png"/>
          <p:cNvPicPr>
            <a:picLocks noChangeAspect="1"/>
          </p:cNvPicPr>
          <p:nvPr/>
        </p:nvPicPr>
        <p:blipFill rotWithShape="1">
          <a:blip r:embed="rId3">
            <a:extLst>
              <a:ext uri="{28A0092B-C50C-407E-A947-70E740481C1C}">
                <a14:useLocalDpi xmlns:a14="http://schemas.microsoft.com/office/drawing/2010/main" val="0"/>
              </a:ext>
            </a:extLst>
          </a:blip>
          <a:srcRect l="1" t="-8291" r="2230" b="-8291"/>
          <a:stretch/>
        </p:blipFill>
        <p:spPr>
          <a:xfrm>
            <a:off x="8156607" y="173186"/>
            <a:ext cx="603185" cy="719251"/>
          </a:xfrm>
          <a:prstGeom prst="rect">
            <a:avLst/>
          </a:prstGeom>
          <a:noFill/>
          <a:ln>
            <a:noFill/>
          </a:ln>
        </p:spPr>
      </p:pic>
      <p:sp>
        <p:nvSpPr>
          <p:cNvPr id="9" name="TextBox 8"/>
          <p:cNvSpPr txBox="1"/>
          <p:nvPr/>
        </p:nvSpPr>
        <p:spPr>
          <a:xfrm>
            <a:off x="878262" y="1982976"/>
            <a:ext cx="520049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(potentially different than </a:t>
            </a:r>
            <a:r>
              <a:rPr lang="en-US" sz="1600" b="1" i="1" dirty="0" smtClean="0"/>
              <a:t>E</a:t>
            </a:r>
            <a:r>
              <a:rPr lang="en-US" sz="1600" dirty="0" smtClean="0"/>
              <a:t>)</a:t>
            </a:r>
            <a:endParaRPr lang="en-US" sz="1600" b="1" i="1" dirty="0"/>
          </a:p>
        </p:txBody>
      </p:sp>
      <p:grpSp>
        <p:nvGrpSpPr>
          <p:cNvPr id="10" name="Group 9"/>
          <p:cNvGrpSpPr/>
          <p:nvPr/>
        </p:nvGrpSpPr>
        <p:grpSpPr>
          <a:xfrm>
            <a:off x="546326" y="3983996"/>
            <a:ext cx="1177275" cy="964757"/>
            <a:chOff x="5652604" y="4666210"/>
            <a:chExt cx="1177275" cy="964757"/>
          </a:xfrm>
        </p:grpSpPr>
        <p:pic>
          <p:nvPicPr>
            <p:cNvPr id="11" name="Picture 10" descr="package.pn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12" name="TextBox 11"/>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grpSp>
        <p:nvGrpSpPr>
          <p:cNvPr id="13" name="Group 12"/>
          <p:cNvGrpSpPr/>
          <p:nvPr/>
        </p:nvGrpSpPr>
        <p:grpSpPr>
          <a:xfrm>
            <a:off x="2955877" y="4018056"/>
            <a:ext cx="1031928" cy="814954"/>
            <a:chOff x="2582921" y="2393334"/>
            <a:chExt cx="1031928" cy="814954"/>
          </a:xfrm>
        </p:grpSpPr>
        <p:sp>
          <p:nvSpPr>
            <p:cNvPr id="14" name="TextBox 13"/>
            <p:cNvSpPr txBox="1"/>
            <p:nvPr/>
          </p:nvSpPr>
          <p:spPr>
            <a:xfrm>
              <a:off x="2582921" y="2900511"/>
              <a:ext cx="1031928" cy="307777"/>
            </a:xfrm>
            <a:prstGeom prst="rect">
              <a:avLst/>
            </a:prstGeom>
            <a:noFill/>
          </p:spPr>
          <p:txBody>
            <a:bodyPr wrap="none" rtlCol="0">
              <a:spAutoFit/>
            </a:bodyPr>
            <a:lstStyle/>
            <a:p>
              <a:pPr algn="ctr"/>
              <a:r>
                <a:rPr lang="en-US" sz="1400" b="1" i="1" dirty="0" err="1" smtClean="0"/>
                <a:t>reprounzip</a:t>
              </a:r>
              <a:endParaRPr lang="en-US" sz="1400" b="1" i="1" dirty="0"/>
            </a:p>
          </p:txBody>
        </p:sp>
        <p:pic>
          <p:nvPicPr>
            <p:cNvPr id="15" name="Picture 14"/>
            <p:cNvPicPr>
              <a:picLocks noChangeAspect="1"/>
            </p:cNvPicPr>
            <p:nvPr/>
          </p:nvPicPr>
          <p:blipFill>
            <a:blip r:embed="rId5"/>
            <a:stretch>
              <a:fillRect/>
            </a:stretch>
          </p:blipFill>
          <p:spPr>
            <a:xfrm>
              <a:off x="2816618" y="2393334"/>
              <a:ext cx="564535" cy="564535"/>
            </a:xfrm>
            <a:prstGeom prst="rect">
              <a:avLst/>
            </a:prstGeom>
          </p:spPr>
        </p:pic>
      </p:grpSp>
      <p:grpSp>
        <p:nvGrpSpPr>
          <p:cNvPr id="16" name="Group 15"/>
          <p:cNvGrpSpPr/>
          <p:nvPr/>
        </p:nvGrpSpPr>
        <p:grpSpPr>
          <a:xfrm>
            <a:off x="1874261" y="4117349"/>
            <a:ext cx="857045" cy="315147"/>
            <a:chOff x="1805705" y="2748266"/>
            <a:chExt cx="857045" cy="315147"/>
          </a:xfrm>
        </p:grpSpPr>
        <p:cxnSp>
          <p:nvCxnSpPr>
            <p:cNvPr id="17" name="Straight Arrow Connector 16"/>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813572" y="2748266"/>
              <a:ext cx="809461" cy="276999"/>
            </a:xfrm>
            <a:prstGeom prst="rect">
              <a:avLst/>
            </a:prstGeom>
            <a:noFill/>
          </p:spPr>
          <p:txBody>
            <a:bodyPr wrap="none" rtlCol="0">
              <a:spAutoFit/>
            </a:bodyPr>
            <a:lstStyle/>
            <a:p>
              <a:pPr algn="ctr"/>
              <a:r>
                <a:rPr lang="en-US" sz="1200" dirty="0" smtClean="0">
                  <a:solidFill>
                    <a:schemeClr val="bg1">
                      <a:lumMod val="50000"/>
                    </a:schemeClr>
                  </a:solidFill>
                </a:rPr>
                <a:t>Extracting</a:t>
              </a:r>
              <a:endParaRPr lang="en-US" sz="1200" dirty="0">
                <a:solidFill>
                  <a:schemeClr val="bg1">
                    <a:lumMod val="50000"/>
                  </a:schemeClr>
                </a:solidFill>
              </a:endParaRPr>
            </a:p>
          </p:txBody>
        </p:sp>
      </p:grpSp>
      <p:grpSp>
        <p:nvGrpSpPr>
          <p:cNvPr id="24" name="Group 23"/>
          <p:cNvGrpSpPr/>
          <p:nvPr/>
        </p:nvGrpSpPr>
        <p:grpSpPr>
          <a:xfrm>
            <a:off x="5074541" y="2483189"/>
            <a:ext cx="897013" cy="726116"/>
            <a:chOff x="5694006" y="2475973"/>
            <a:chExt cx="897013" cy="726116"/>
          </a:xfrm>
        </p:grpSpPr>
        <p:pic>
          <p:nvPicPr>
            <p:cNvPr id="19" name="Picture 18" descr="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165" y="2475973"/>
              <a:ext cx="483283" cy="483283"/>
            </a:xfrm>
            <a:prstGeom prst="rect">
              <a:avLst/>
            </a:prstGeom>
          </p:spPr>
        </p:pic>
        <p:sp>
          <p:nvSpPr>
            <p:cNvPr id="20" name="TextBox 19"/>
            <p:cNvSpPr txBox="1"/>
            <p:nvPr/>
          </p:nvSpPr>
          <p:spPr>
            <a:xfrm>
              <a:off x="5694006" y="2894312"/>
              <a:ext cx="897013" cy="307777"/>
            </a:xfrm>
            <a:prstGeom prst="rect">
              <a:avLst/>
            </a:prstGeom>
            <a:noFill/>
          </p:spPr>
          <p:txBody>
            <a:bodyPr wrap="none" rtlCol="0">
              <a:spAutoFit/>
            </a:bodyPr>
            <a:lstStyle/>
            <a:p>
              <a:pPr algn="ctr"/>
              <a:r>
                <a:rPr lang="en-US" sz="1400" b="1" i="1" dirty="0" smtClean="0"/>
                <a:t>directory</a:t>
              </a:r>
              <a:endParaRPr lang="en-US" sz="1400" b="1" i="1" dirty="0"/>
            </a:p>
          </p:txBody>
        </p:sp>
      </p:grpSp>
      <p:sp>
        <p:nvSpPr>
          <p:cNvPr id="2" name="TextBox 1"/>
          <p:cNvSpPr txBox="1"/>
          <p:nvPr/>
        </p:nvSpPr>
        <p:spPr>
          <a:xfrm>
            <a:off x="5971554" y="2523082"/>
            <a:ext cx="1735759" cy="646331"/>
          </a:xfrm>
          <a:prstGeom prst="rect">
            <a:avLst/>
          </a:prstGeom>
          <a:noFill/>
        </p:spPr>
        <p:txBody>
          <a:bodyPr wrap="none" rtlCol="0">
            <a:spAutoFit/>
          </a:bodyPr>
          <a:lstStyle/>
          <a:p>
            <a:r>
              <a:rPr lang="en-US" sz="1200" i="1" dirty="0" smtClean="0"/>
              <a:t>unpacks and reproduces</a:t>
            </a:r>
            <a:br>
              <a:rPr lang="en-US" sz="1200" i="1" dirty="0" smtClean="0"/>
            </a:br>
            <a:r>
              <a:rPr lang="en-US" sz="1200" i="1" dirty="0" smtClean="0"/>
              <a:t>from a single directory</a:t>
            </a:r>
            <a:br>
              <a:rPr lang="en-US" sz="1200" i="1" dirty="0" smtClean="0"/>
            </a:br>
            <a:r>
              <a:rPr lang="en-US" sz="1200" i="1" dirty="0" smtClean="0"/>
              <a:t>(Linux)</a:t>
            </a:r>
          </a:p>
        </p:txBody>
      </p:sp>
      <p:sp>
        <p:nvSpPr>
          <p:cNvPr id="40" name="Left Brace 39"/>
          <p:cNvSpPr/>
          <p:nvPr/>
        </p:nvSpPr>
        <p:spPr>
          <a:xfrm>
            <a:off x="4277941" y="2497304"/>
            <a:ext cx="621458" cy="3957449"/>
          </a:xfrm>
          <a:prstGeom prst="leftBrace">
            <a:avLst>
              <a:gd name="adj1" fmla="val 5132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F859774E-8938-3D46-BA81-D8804DB853FB}" type="slidenum">
              <a:rPr lang="en-US" smtClean="0"/>
              <a:t>28</a:t>
            </a:fld>
            <a:endParaRPr lang="en-US"/>
          </a:p>
        </p:txBody>
      </p:sp>
    </p:spTree>
    <p:extLst>
      <p:ext uri="{BB962C8B-B14F-4D97-AF65-F5344CB8AC3E}">
        <p14:creationId xmlns:p14="http://schemas.microsoft.com/office/powerpoint/2010/main" val="4849563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Unpacking Experiments</a:t>
            </a:r>
            <a:endParaRPr lang="en-US" sz="3200" b="0" cap="none" dirty="0">
              <a:solidFill>
                <a:srgbClr val="376092"/>
              </a:solidFill>
            </a:endParaRPr>
          </a:p>
        </p:txBody>
      </p:sp>
      <p:sp>
        <p:nvSpPr>
          <p:cNvPr id="7" name="TextBox 6"/>
          <p:cNvSpPr txBox="1"/>
          <p:nvPr/>
        </p:nvSpPr>
        <p:spPr>
          <a:xfrm>
            <a:off x="7967403" y="774647"/>
            <a:ext cx="981597" cy="584776"/>
          </a:xfrm>
          <a:prstGeom prst="rect">
            <a:avLst/>
          </a:prstGeom>
          <a:noFill/>
        </p:spPr>
        <p:txBody>
          <a:bodyPr wrap="none" rtlCol="0">
            <a:spAutoFit/>
          </a:bodyPr>
          <a:lstStyle/>
          <a:p>
            <a:pPr algn="ctr"/>
            <a:r>
              <a:rPr lang="en-US" sz="1600" cap="small" dirty="0" smtClean="0">
                <a:solidFill>
                  <a:srgbClr val="376092"/>
                </a:solidFill>
              </a:rPr>
              <a:t>Reviewers</a:t>
            </a:r>
            <a:br>
              <a:rPr lang="en-US" sz="1600" cap="small" dirty="0" smtClean="0">
                <a:solidFill>
                  <a:srgbClr val="376092"/>
                </a:solidFill>
              </a:rPr>
            </a:br>
            <a:r>
              <a:rPr lang="en-US" sz="1600" cap="small" dirty="0" smtClean="0">
                <a:solidFill>
                  <a:srgbClr val="376092"/>
                </a:solidFill>
              </a:rPr>
              <a:t>Readers</a:t>
            </a:r>
            <a:endParaRPr lang="en-US" sz="1600" cap="small" dirty="0">
              <a:solidFill>
                <a:srgbClr val="376092"/>
              </a:solidFill>
            </a:endParaRPr>
          </a:p>
        </p:txBody>
      </p:sp>
      <p:pic>
        <p:nvPicPr>
          <p:cNvPr id="8" name="Picture Placeholder 328" descr="users.png"/>
          <p:cNvPicPr>
            <a:picLocks noChangeAspect="1"/>
          </p:cNvPicPr>
          <p:nvPr/>
        </p:nvPicPr>
        <p:blipFill rotWithShape="1">
          <a:blip r:embed="rId3">
            <a:extLst>
              <a:ext uri="{28A0092B-C50C-407E-A947-70E740481C1C}">
                <a14:useLocalDpi xmlns:a14="http://schemas.microsoft.com/office/drawing/2010/main" val="0"/>
              </a:ext>
            </a:extLst>
          </a:blip>
          <a:srcRect l="1" t="-8291" r="2230" b="-8291"/>
          <a:stretch/>
        </p:blipFill>
        <p:spPr>
          <a:xfrm>
            <a:off x="8156607" y="173186"/>
            <a:ext cx="603185" cy="719251"/>
          </a:xfrm>
          <a:prstGeom prst="rect">
            <a:avLst/>
          </a:prstGeom>
          <a:noFill/>
          <a:ln>
            <a:noFill/>
          </a:ln>
        </p:spPr>
      </p:pic>
      <p:sp>
        <p:nvSpPr>
          <p:cNvPr id="9" name="TextBox 8"/>
          <p:cNvSpPr txBox="1"/>
          <p:nvPr/>
        </p:nvSpPr>
        <p:spPr>
          <a:xfrm>
            <a:off x="878262" y="1982976"/>
            <a:ext cx="520049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(potentially different than </a:t>
            </a:r>
            <a:r>
              <a:rPr lang="en-US" sz="1600" b="1" i="1" dirty="0" smtClean="0"/>
              <a:t>E</a:t>
            </a:r>
            <a:r>
              <a:rPr lang="en-US" sz="1600" dirty="0" smtClean="0"/>
              <a:t>)</a:t>
            </a:r>
            <a:endParaRPr lang="en-US" sz="1600" b="1" i="1" dirty="0"/>
          </a:p>
        </p:txBody>
      </p:sp>
      <p:grpSp>
        <p:nvGrpSpPr>
          <p:cNvPr id="10" name="Group 9"/>
          <p:cNvGrpSpPr/>
          <p:nvPr/>
        </p:nvGrpSpPr>
        <p:grpSpPr>
          <a:xfrm>
            <a:off x="546326" y="3983996"/>
            <a:ext cx="1177275" cy="964757"/>
            <a:chOff x="5652604" y="4666210"/>
            <a:chExt cx="1177275" cy="964757"/>
          </a:xfrm>
        </p:grpSpPr>
        <p:pic>
          <p:nvPicPr>
            <p:cNvPr id="11" name="Picture 10" descr="package.pn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12" name="TextBox 11"/>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grpSp>
        <p:nvGrpSpPr>
          <p:cNvPr id="13" name="Group 12"/>
          <p:cNvGrpSpPr/>
          <p:nvPr/>
        </p:nvGrpSpPr>
        <p:grpSpPr>
          <a:xfrm>
            <a:off x="2955877" y="4018056"/>
            <a:ext cx="1031928" cy="814954"/>
            <a:chOff x="2582921" y="2393334"/>
            <a:chExt cx="1031928" cy="814954"/>
          </a:xfrm>
        </p:grpSpPr>
        <p:sp>
          <p:nvSpPr>
            <p:cNvPr id="14" name="TextBox 13"/>
            <p:cNvSpPr txBox="1"/>
            <p:nvPr/>
          </p:nvSpPr>
          <p:spPr>
            <a:xfrm>
              <a:off x="2582921" y="2900511"/>
              <a:ext cx="1031928" cy="307777"/>
            </a:xfrm>
            <a:prstGeom prst="rect">
              <a:avLst/>
            </a:prstGeom>
            <a:noFill/>
          </p:spPr>
          <p:txBody>
            <a:bodyPr wrap="none" rtlCol="0">
              <a:spAutoFit/>
            </a:bodyPr>
            <a:lstStyle/>
            <a:p>
              <a:pPr algn="ctr"/>
              <a:r>
                <a:rPr lang="en-US" sz="1400" b="1" i="1" dirty="0" err="1" smtClean="0"/>
                <a:t>reprounzip</a:t>
              </a:r>
              <a:endParaRPr lang="en-US" sz="1400" b="1" i="1" dirty="0"/>
            </a:p>
          </p:txBody>
        </p:sp>
        <p:pic>
          <p:nvPicPr>
            <p:cNvPr id="15" name="Picture 14"/>
            <p:cNvPicPr>
              <a:picLocks noChangeAspect="1"/>
            </p:cNvPicPr>
            <p:nvPr/>
          </p:nvPicPr>
          <p:blipFill>
            <a:blip r:embed="rId5"/>
            <a:stretch>
              <a:fillRect/>
            </a:stretch>
          </p:blipFill>
          <p:spPr>
            <a:xfrm>
              <a:off x="2816618" y="2393334"/>
              <a:ext cx="564535" cy="564535"/>
            </a:xfrm>
            <a:prstGeom prst="rect">
              <a:avLst/>
            </a:prstGeom>
          </p:spPr>
        </p:pic>
      </p:grpSp>
      <p:grpSp>
        <p:nvGrpSpPr>
          <p:cNvPr id="16" name="Group 15"/>
          <p:cNvGrpSpPr/>
          <p:nvPr/>
        </p:nvGrpSpPr>
        <p:grpSpPr>
          <a:xfrm>
            <a:off x="1874261" y="4117349"/>
            <a:ext cx="857045" cy="315147"/>
            <a:chOff x="1805705" y="2748266"/>
            <a:chExt cx="857045" cy="315147"/>
          </a:xfrm>
        </p:grpSpPr>
        <p:cxnSp>
          <p:nvCxnSpPr>
            <p:cNvPr id="17" name="Straight Arrow Connector 16"/>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813572" y="2748266"/>
              <a:ext cx="809461" cy="276999"/>
            </a:xfrm>
            <a:prstGeom prst="rect">
              <a:avLst/>
            </a:prstGeom>
            <a:noFill/>
          </p:spPr>
          <p:txBody>
            <a:bodyPr wrap="none" rtlCol="0">
              <a:spAutoFit/>
            </a:bodyPr>
            <a:lstStyle/>
            <a:p>
              <a:pPr algn="ctr"/>
              <a:r>
                <a:rPr lang="en-US" sz="1200" dirty="0" smtClean="0">
                  <a:solidFill>
                    <a:schemeClr val="bg1">
                      <a:lumMod val="50000"/>
                    </a:schemeClr>
                  </a:solidFill>
                </a:rPr>
                <a:t>Extracting</a:t>
              </a:r>
              <a:endParaRPr lang="en-US" sz="1200" dirty="0">
                <a:solidFill>
                  <a:schemeClr val="bg1">
                    <a:lumMod val="50000"/>
                  </a:schemeClr>
                </a:solidFill>
              </a:endParaRPr>
            </a:p>
          </p:txBody>
        </p:sp>
      </p:grpSp>
      <p:grpSp>
        <p:nvGrpSpPr>
          <p:cNvPr id="24" name="Group 23"/>
          <p:cNvGrpSpPr/>
          <p:nvPr/>
        </p:nvGrpSpPr>
        <p:grpSpPr>
          <a:xfrm>
            <a:off x="5074541" y="2483189"/>
            <a:ext cx="897013" cy="726116"/>
            <a:chOff x="5694006" y="2475973"/>
            <a:chExt cx="897013" cy="726116"/>
          </a:xfrm>
        </p:grpSpPr>
        <p:pic>
          <p:nvPicPr>
            <p:cNvPr id="19" name="Picture 18" descr="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165" y="2475973"/>
              <a:ext cx="483283" cy="483283"/>
            </a:xfrm>
            <a:prstGeom prst="rect">
              <a:avLst/>
            </a:prstGeom>
          </p:spPr>
        </p:pic>
        <p:sp>
          <p:nvSpPr>
            <p:cNvPr id="20" name="TextBox 19"/>
            <p:cNvSpPr txBox="1"/>
            <p:nvPr/>
          </p:nvSpPr>
          <p:spPr>
            <a:xfrm>
              <a:off x="5694006" y="2894312"/>
              <a:ext cx="897013" cy="307777"/>
            </a:xfrm>
            <a:prstGeom prst="rect">
              <a:avLst/>
            </a:prstGeom>
            <a:noFill/>
          </p:spPr>
          <p:txBody>
            <a:bodyPr wrap="none" rtlCol="0">
              <a:spAutoFit/>
            </a:bodyPr>
            <a:lstStyle/>
            <a:p>
              <a:pPr algn="ctr"/>
              <a:r>
                <a:rPr lang="en-US" sz="1400" b="1" i="1" dirty="0" smtClean="0"/>
                <a:t>directory</a:t>
              </a:r>
              <a:endParaRPr lang="en-US" sz="1400" b="1" i="1" dirty="0"/>
            </a:p>
          </p:txBody>
        </p:sp>
      </p:grpSp>
      <p:sp>
        <p:nvSpPr>
          <p:cNvPr id="2" name="TextBox 1"/>
          <p:cNvSpPr txBox="1"/>
          <p:nvPr/>
        </p:nvSpPr>
        <p:spPr>
          <a:xfrm>
            <a:off x="5971554" y="2523082"/>
            <a:ext cx="1735759" cy="646331"/>
          </a:xfrm>
          <a:prstGeom prst="rect">
            <a:avLst/>
          </a:prstGeom>
          <a:noFill/>
        </p:spPr>
        <p:txBody>
          <a:bodyPr wrap="none" rtlCol="0">
            <a:spAutoFit/>
          </a:bodyPr>
          <a:lstStyle/>
          <a:p>
            <a:r>
              <a:rPr lang="en-US" sz="1200" i="1" dirty="0" smtClean="0"/>
              <a:t>unpacks and reproduces</a:t>
            </a:r>
            <a:br>
              <a:rPr lang="en-US" sz="1200" i="1" dirty="0" smtClean="0"/>
            </a:br>
            <a:r>
              <a:rPr lang="en-US" sz="1200" i="1" dirty="0" smtClean="0"/>
              <a:t>from a single directory</a:t>
            </a:r>
            <a:br>
              <a:rPr lang="en-US" sz="1200" i="1" dirty="0" smtClean="0"/>
            </a:br>
            <a:r>
              <a:rPr lang="en-US" sz="1200" i="1" dirty="0" smtClean="0"/>
              <a:t>(Linux)</a:t>
            </a:r>
          </a:p>
        </p:txBody>
      </p:sp>
      <p:sp>
        <p:nvSpPr>
          <p:cNvPr id="26" name="TextBox 25"/>
          <p:cNvSpPr txBox="1"/>
          <p:nvPr/>
        </p:nvSpPr>
        <p:spPr>
          <a:xfrm>
            <a:off x="5971554" y="3576401"/>
            <a:ext cx="2504286" cy="646331"/>
          </a:xfrm>
          <a:prstGeom prst="rect">
            <a:avLst/>
          </a:prstGeom>
          <a:noFill/>
        </p:spPr>
        <p:txBody>
          <a:bodyPr wrap="none" rtlCol="0">
            <a:spAutoFit/>
          </a:bodyPr>
          <a:lstStyle/>
          <a:p>
            <a:r>
              <a:rPr lang="en-US" sz="1200" i="1" dirty="0" smtClean="0"/>
              <a:t>unpacks in a single directory</a:t>
            </a:r>
            <a:r>
              <a:rPr lang="en-US" sz="1200" i="1" dirty="0"/>
              <a:t/>
            </a:r>
            <a:br>
              <a:rPr lang="en-US" sz="1200" i="1" dirty="0"/>
            </a:br>
            <a:r>
              <a:rPr lang="en-US" sz="1200" i="1" dirty="0" smtClean="0"/>
              <a:t>and builds a full system environment</a:t>
            </a:r>
            <a:br>
              <a:rPr lang="en-US" sz="1200" i="1" dirty="0" smtClean="0"/>
            </a:br>
            <a:r>
              <a:rPr lang="en-US" sz="1200" i="1" dirty="0" smtClean="0"/>
              <a:t>(Linux)</a:t>
            </a:r>
          </a:p>
        </p:txBody>
      </p:sp>
      <p:grpSp>
        <p:nvGrpSpPr>
          <p:cNvPr id="36" name="Group 35"/>
          <p:cNvGrpSpPr/>
          <p:nvPr/>
        </p:nvGrpSpPr>
        <p:grpSpPr>
          <a:xfrm>
            <a:off x="5167202" y="3536508"/>
            <a:ext cx="711691" cy="726116"/>
            <a:chOff x="5169157" y="3350845"/>
            <a:chExt cx="711691" cy="726116"/>
          </a:xfrm>
        </p:grpSpPr>
        <p:grpSp>
          <p:nvGrpSpPr>
            <p:cNvPr id="25" name="Group 24"/>
            <p:cNvGrpSpPr/>
            <p:nvPr/>
          </p:nvGrpSpPr>
          <p:grpSpPr>
            <a:xfrm>
              <a:off x="5169157" y="3350845"/>
              <a:ext cx="711691" cy="726116"/>
              <a:chOff x="5881343" y="3343629"/>
              <a:chExt cx="711691" cy="726116"/>
            </a:xfrm>
          </p:grpSpPr>
          <p:pic>
            <p:nvPicPr>
              <p:cNvPr id="22" name="Picture 21" descr="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5547" y="3343629"/>
                <a:ext cx="483283" cy="483283"/>
              </a:xfrm>
              <a:prstGeom prst="rect">
                <a:avLst/>
              </a:prstGeom>
            </p:spPr>
          </p:pic>
          <p:sp>
            <p:nvSpPr>
              <p:cNvPr id="23" name="TextBox 22"/>
              <p:cNvSpPr txBox="1"/>
              <p:nvPr/>
            </p:nvSpPr>
            <p:spPr>
              <a:xfrm>
                <a:off x="5881343" y="3761968"/>
                <a:ext cx="711691" cy="307777"/>
              </a:xfrm>
              <a:prstGeom prst="rect">
                <a:avLst/>
              </a:prstGeom>
              <a:noFill/>
            </p:spPr>
            <p:txBody>
              <a:bodyPr wrap="none" rtlCol="0">
                <a:spAutoFit/>
              </a:bodyPr>
              <a:lstStyle/>
              <a:p>
                <a:pPr algn="ctr"/>
                <a:r>
                  <a:rPr lang="en-US" sz="1400" b="1" i="1" dirty="0" err="1" smtClean="0"/>
                  <a:t>chroot</a:t>
                </a:r>
                <a:endParaRPr lang="en-US" sz="1400" b="1" i="1" dirty="0"/>
              </a:p>
            </p:txBody>
          </p:sp>
        </p:grpSp>
        <p:sp>
          <p:nvSpPr>
            <p:cNvPr id="28" name="TextBox 27"/>
            <p:cNvSpPr txBox="1"/>
            <p:nvPr/>
          </p:nvSpPr>
          <p:spPr>
            <a:xfrm>
              <a:off x="5356431" y="3482787"/>
              <a:ext cx="248786" cy="253916"/>
            </a:xfrm>
            <a:prstGeom prst="rect">
              <a:avLst/>
            </a:prstGeom>
            <a:noFill/>
          </p:spPr>
          <p:txBody>
            <a:bodyPr wrap="none" rtlCol="0">
              <a:spAutoFit/>
            </a:bodyPr>
            <a:lstStyle/>
            <a:p>
              <a:r>
                <a:rPr lang="en-US" sz="1050" dirty="0" smtClean="0">
                  <a:effectLst>
                    <a:outerShdw blurRad="50800" dist="38100" dir="2700000" algn="tl" rotWithShape="0">
                      <a:srgbClr val="000000">
                        <a:alpha val="43000"/>
                      </a:srgbClr>
                    </a:outerShdw>
                  </a:effectLst>
                </a:rPr>
                <a:t>/</a:t>
              </a:r>
              <a:endParaRPr lang="en-US" sz="1050" dirty="0">
                <a:effectLst>
                  <a:outerShdw blurRad="50800" dist="38100" dir="2700000" algn="tl" rotWithShape="0">
                    <a:srgbClr val="000000">
                      <a:alpha val="43000"/>
                    </a:srgbClr>
                  </a:outerShdw>
                </a:effectLst>
              </a:endParaRPr>
            </a:p>
          </p:txBody>
        </p:sp>
      </p:grpSp>
      <p:sp>
        <p:nvSpPr>
          <p:cNvPr id="41" name="Left Brace 40"/>
          <p:cNvSpPr/>
          <p:nvPr/>
        </p:nvSpPr>
        <p:spPr>
          <a:xfrm>
            <a:off x="4277941" y="2497304"/>
            <a:ext cx="621458" cy="3957449"/>
          </a:xfrm>
          <a:prstGeom prst="leftBrace">
            <a:avLst>
              <a:gd name="adj1" fmla="val 5132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F859774E-8938-3D46-BA81-D8804DB853FB}" type="slidenum">
              <a:rPr lang="en-US" smtClean="0"/>
              <a:t>29</a:t>
            </a:fld>
            <a:endParaRPr lang="en-US"/>
          </a:p>
        </p:txBody>
      </p:sp>
    </p:spTree>
    <p:extLst>
      <p:ext uri="{BB962C8B-B14F-4D97-AF65-F5344CB8AC3E}">
        <p14:creationId xmlns:p14="http://schemas.microsoft.com/office/powerpoint/2010/main" val="4849563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Reproducibility</a:t>
            </a:r>
            <a:endParaRPr lang="en-US" dirty="0"/>
          </a:p>
        </p:txBody>
      </p:sp>
      <p:sp>
        <p:nvSpPr>
          <p:cNvPr id="3" name="Content Placeholder 2"/>
          <p:cNvSpPr>
            <a:spLocks noGrp="1"/>
          </p:cNvSpPr>
          <p:nvPr>
            <p:ph idx="1"/>
          </p:nvPr>
        </p:nvSpPr>
        <p:spPr/>
        <p:txBody>
          <a:bodyPr>
            <a:normAutofit/>
          </a:bodyPr>
          <a:lstStyle/>
          <a:p>
            <a:r>
              <a:rPr lang="en-US" dirty="0" smtClean="0"/>
              <a:t>Nearly all papers in science and  social science, draw conclusions based on a computational analysis of raw data.</a:t>
            </a:r>
          </a:p>
          <a:p>
            <a:r>
              <a:rPr lang="en-US" dirty="0" smtClean="0"/>
              <a:t>Consider such a paper P.</a:t>
            </a:r>
          </a:p>
          <a:p>
            <a:r>
              <a:rPr lang="en-US" dirty="0" smtClean="0"/>
              <a:t>Most basic: Is the code in P error-free?</a:t>
            </a:r>
          </a:p>
          <a:p>
            <a:r>
              <a:rPr lang="en-US" dirty="0" smtClean="0"/>
              <a:t>Basic: how robust is the result in P to small changes in parameters/data?</a:t>
            </a:r>
          </a:p>
          <a:p>
            <a:endParaRPr lang="en-US" dirty="0"/>
          </a:p>
        </p:txBody>
      </p:sp>
      <p:sp>
        <p:nvSpPr>
          <p:cNvPr id="4" name="Slide Number Placeholder 3"/>
          <p:cNvSpPr>
            <a:spLocks noGrp="1"/>
          </p:cNvSpPr>
          <p:nvPr>
            <p:ph type="sldNum" sz="quarter" idx="12"/>
          </p:nvPr>
        </p:nvSpPr>
        <p:spPr/>
        <p:txBody>
          <a:bodyPr/>
          <a:lstStyle/>
          <a:p>
            <a:fld id="{F859774E-8938-3D46-BA81-D8804DB853FB}" type="slidenum">
              <a:rPr lang="en-US" smtClean="0"/>
              <a:t>3</a:t>
            </a:fld>
            <a:endParaRPr lang="en-US"/>
          </a:p>
        </p:txBody>
      </p:sp>
    </p:spTree>
    <p:extLst>
      <p:ext uri="{BB962C8B-B14F-4D97-AF65-F5344CB8AC3E}">
        <p14:creationId xmlns:p14="http://schemas.microsoft.com/office/powerpoint/2010/main" val="5286029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Unpacking Experiments</a:t>
            </a:r>
            <a:endParaRPr lang="en-US" sz="3200" b="0" cap="none" dirty="0">
              <a:solidFill>
                <a:srgbClr val="376092"/>
              </a:solidFill>
            </a:endParaRPr>
          </a:p>
        </p:txBody>
      </p:sp>
      <p:sp>
        <p:nvSpPr>
          <p:cNvPr id="7" name="TextBox 6"/>
          <p:cNvSpPr txBox="1"/>
          <p:nvPr/>
        </p:nvSpPr>
        <p:spPr>
          <a:xfrm>
            <a:off x="7967403" y="774647"/>
            <a:ext cx="981597" cy="584776"/>
          </a:xfrm>
          <a:prstGeom prst="rect">
            <a:avLst/>
          </a:prstGeom>
          <a:noFill/>
        </p:spPr>
        <p:txBody>
          <a:bodyPr wrap="none" rtlCol="0">
            <a:spAutoFit/>
          </a:bodyPr>
          <a:lstStyle/>
          <a:p>
            <a:pPr algn="ctr"/>
            <a:r>
              <a:rPr lang="en-US" sz="1600" cap="small" dirty="0" smtClean="0">
                <a:solidFill>
                  <a:srgbClr val="376092"/>
                </a:solidFill>
              </a:rPr>
              <a:t>Reviewers</a:t>
            </a:r>
            <a:br>
              <a:rPr lang="en-US" sz="1600" cap="small" dirty="0" smtClean="0">
                <a:solidFill>
                  <a:srgbClr val="376092"/>
                </a:solidFill>
              </a:rPr>
            </a:br>
            <a:r>
              <a:rPr lang="en-US" sz="1600" cap="small" dirty="0" smtClean="0">
                <a:solidFill>
                  <a:srgbClr val="376092"/>
                </a:solidFill>
              </a:rPr>
              <a:t>Readers</a:t>
            </a:r>
            <a:endParaRPr lang="en-US" sz="1600" cap="small" dirty="0">
              <a:solidFill>
                <a:srgbClr val="376092"/>
              </a:solidFill>
            </a:endParaRPr>
          </a:p>
        </p:txBody>
      </p:sp>
      <p:pic>
        <p:nvPicPr>
          <p:cNvPr id="8" name="Picture Placeholder 328" descr="users.png"/>
          <p:cNvPicPr>
            <a:picLocks noChangeAspect="1"/>
          </p:cNvPicPr>
          <p:nvPr/>
        </p:nvPicPr>
        <p:blipFill rotWithShape="1">
          <a:blip r:embed="rId3">
            <a:extLst>
              <a:ext uri="{28A0092B-C50C-407E-A947-70E740481C1C}">
                <a14:useLocalDpi xmlns:a14="http://schemas.microsoft.com/office/drawing/2010/main" val="0"/>
              </a:ext>
            </a:extLst>
          </a:blip>
          <a:srcRect l="1" t="-8291" r="2230" b="-8291"/>
          <a:stretch/>
        </p:blipFill>
        <p:spPr>
          <a:xfrm>
            <a:off x="8156607" y="173186"/>
            <a:ext cx="603185" cy="719251"/>
          </a:xfrm>
          <a:prstGeom prst="rect">
            <a:avLst/>
          </a:prstGeom>
          <a:noFill/>
          <a:ln>
            <a:noFill/>
          </a:ln>
        </p:spPr>
      </p:pic>
      <p:sp>
        <p:nvSpPr>
          <p:cNvPr id="9" name="TextBox 8"/>
          <p:cNvSpPr txBox="1"/>
          <p:nvPr/>
        </p:nvSpPr>
        <p:spPr>
          <a:xfrm>
            <a:off x="878262" y="1982976"/>
            <a:ext cx="520049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(potentially different than </a:t>
            </a:r>
            <a:r>
              <a:rPr lang="en-US" sz="1600" b="1" i="1" dirty="0" smtClean="0"/>
              <a:t>E</a:t>
            </a:r>
            <a:r>
              <a:rPr lang="en-US" sz="1600" dirty="0" smtClean="0"/>
              <a:t>)</a:t>
            </a:r>
            <a:endParaRPr lang="en-US" sz="1600" b="1" i="1" dirty="0"/>
          </a:p>
        </p:txBody>
      </p:sp>
      <p:grpSp>
        <p:nvGrpSpPr>
          <p:cNvPr id="10" name="Group 9"/>
          <p:cNvGrpSpPr/>
          <p:nvPr/>
        </p:nvGrpSpPr>
        <p:grpSpPr>
          <a:xfrm>
            <a:off x="546326" y="3983996"/>
            <a:ext cx="1177275" cy="964757"/>
            <a:chOff x="5652604" y="4666210"/>
            <a:chExt cx="1177275" cy="964757"/>
          </a:xfrm>
        </p:grpSpPr>
        <p:pic>
          <p:nvPicPr>
            <p:cNvPr id="11" name="Picture 10" descr="package.pn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12" name="TextBox 11"/>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grpSp>
        <p:nvGrpSpPr>
          <p:cNvPr id="13" name="Group 12"/>
          <p:cNvGrpSpPr/>
          <p:nvPr/>
        </p:nvGrpSpPr>
        <p:grpSpPr>
          <a:xfrm>
            <a:off x="2955877" y="4018056"/>
            <a:ext cx="1031928" cy="814954"/>
            <a:chOff x="2582921" y="2393334"/>
            <a:chExt cx="1031928" cy="814954"/>
          </a:xfrm>
        </p:grpSpPr>
        <p:sp>
          <p:nvSpPr>
            <p:cNvPr id="14" name="TextBox 13"/>
            <p:cNvSpPr txBox="1"/>
            <p:nvPr/>
          </p:nvSpPr>
          <p:spPr>
            <a:xfrm>
              <a:off x="2582921" y="2900511"/>
              <a:ext cx="1031928" cy="307777"/>
            </a:xfrm>
            <a:prstGeom prst="rect">
              <a:avLst/>
            </a:prstGeom>
            <a:noFill/>
          </p:spPr>
          <p:txBody>
            <a:bodyPr wrap="none" rtlCol="0">
              <a:spAutoFit/>
            </a:bodyPr>
            <a:lstStyle/>
            <a:p>
              <a:pPr algn="ctr"/>
              <a:r>
                <a:rPr lang="en-US" sz="1400" b="1" i="1" dirty="0" err="1" smtClean="0"/>
                <a:t>reprounzip</a:t>
              </a:r>
              <a:endParaRPr lang="en-US" sz="1400" b="1" i="1" dirty="0"/>
            </a:p>
          </p:txBody>
        </p:sp>
        <p:pic>
          <p:nvPicPr>
            <p:cNvPr id="15" name="Picture 14"/>
            <p:cNvPicPr>
              <a:picLocks noChangeAspect="1"/>
            </p:cNvPicPr>
            <p:nvPr/>
          </p:nvPicPr>
          <p:blipFill>
            <a:blip r:embed="rId5"/>
            <a:stretch>
              <a:fillRect/>
            </a:stretch>
          </p:blipFill>
          <p:spPr>
            <a:xfrm>
              <a:off x="2816618" y="2393334"/>
              <a:ext cx="564535" cy="564535"/>
            </a:xfrm>
            <a:prstGeom prst="rect">
              <a:avLst/>
            </a:prstGeom>
          </p:spPr>
        </p:pic>
      </p:grpSp>
      <p:grpSp>
        <p:nvGrpSpPr>
          <p:cNvPr id="16" name="Group 15"/>
          <p:cNvGrpSpPr/>
          <p:nvPr/>
        </p:nvGrpSpPr>
        <p:grpSpPr>
          <a:xfrm>
            <a:off x="1874261" y="4117349"/>
            <a:ext cx="857045" cy="315147"/>
            <a:chOff x="1805705" y="2748266"/>
            <a:chExt cx="857045" cy="315147"/>
          </a:xfrm>
        </p:grpSpPr>
        <p:cxnSp>
          <p:nvCxnSpPr>
            <p:cNvPr id="17" name="Straight Arrow Connector 16"/>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813572" y="2748266"/>
              <a:ext cx="809461" cy="276999"/>
            </a:xfrm>
            <a:prstGeom prst="rect">
              <a:avLst/>
            </a:prstGeom>
            <a:noFill/>
          </p:spPr>
          <p:txBody>
            <a:bodyPr wrap="none" rtlCol="0">
              <a:spAutoFit/>
            </a:bodyPr>
            <a:lstStyle/>
            <a:p>
              <a:pPr algn="ctr"/>
              <a:r>
                <a:rPr lang="en-US" sz="1200" dirty="0" smtClean="0">
                  <a:solidFill>
                    <a:schemeClr val="bg1">
                      <a:lumMod val="50000"/>
                    </a:schemeClr>
                  </a:solidFill>
                </a:rPr>
                <a:t>Extracting</a:t>
              </a:r>
              <a:endParaRPr lang="en-US" sz="1200" dirty="0">
                <a:solidFill>
                  <a:schemeClr val="bg1">
                    <a:lumMod val="50000"/>
                  </a:schemeClr>
                </a:solidFill>
              </a:endParaRPr>
            </a:p>
          </p:txBody>
        </p:sp>
      </p:grpSp>
      <p:grpSp>
        <p:nvGrpSpPr>
          <p:cNvPr id="24" name="Group 23"/>
          <p:cNvGrpSpPr/>
          <p:nvPr/>
        </p:nvGrpSpPr>
        <p:grpSpPr>
          <a:xfrm>
            <a:off x="5074541" y="2483189"/>
            <a:ext cx="897013" cy="726116"/>
            <a:chOff x="5694006" y="2475973"/>
            <a:chExt cx="897013" cy="726116"/>
          </a:xfrm>
        </p:grpSpPr>
        <p:pic>
          <p:nvPicPr>
            <p:cNvPr id="19" name="Picture 18" descr="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165" y="2475973"/>
              <a:ext cx="483283" cy="483283"/>
            </a:xfrm>
            <a:prstGeom prst="rect">
              <a:avLst/>
            </a:prstGeom>
          </p:spPr>
        </p:pic>
        <p:sp>
          <p:nvSpPr>
            <p:cNvPr id="20" name="TextBox 19"/>
            <p:cNvSpPr txBox="1"/>
            <p:nvPr/>
          </p:nvSpPr>
          <p:spPr>
            <a:xfrm>
              <a:off x="5694006" y="2894312"/>
              <a:ext cx="897013" cy="307777"/>
            </a:xfrm>
            <a:prstGeom prst="rect">
              <a:avLst/>
            </a:prstGeom>
            <a:noFill/>
          </p:spPr>
          <p:txBody>
            <a:bodyPr wrap="none" rtlCol="0">
              <a:spAutoFit/>
            </a:bodyPr>
            <a:lstStyle/>
            <a:p>
              <a:pPr algn="ctr"/>
              <a:r>
                <a:rPr lang="en-US" sz="1400" b="1" i="1" dirty="0" smtClean="0"/>
                <a:t>directory</a:t>
              </a:r>
              <a:endParaRPr lang="en-US" sz="1400" b="1" i="1" dirty="0"/>
            </a:p>
          </p:txBody>
        </p:sp>
      </p:grpSp>
      <p:sp>
        <p:nvSpPr>
          <p:cNvPr id="2" name="TextBox 1"/>
          <p:cNvSpPr txBox="1"/>
          <p:nvPr/>
        </p:nvSpPr>
        <p:spPr>
          <a:xfrm>
            <a:off x="5971554" y="2523082"/>
            <a:ext cx="1735759" cy="646331"/>
          </a:xfrm>
          <a:prstGeom prst="rect">
            <a:avLst/>
          </a:prstGeom>
          <a:noFill/>
        </p:spPr>
        <p:txBody>
          <a:bodyPr wrap="none" rtlCol="0">
            <a:spAutoFit/>
          </a:bodyPr>
          <a:lstStyle/>
          <a:p>
            <a:r>
              <a:rPr lang="en-US" sz="1200" i="1" dirty="0" smtClean="0"/>
              <a:t>unpacks and reproduces</a:t>
            </a:r>
            <a:br>
              <a:rPr lang="en-US" sz="1200" i="1" dirty="0" smtClean="0"/>
            </a:br>
            <a:r>
              <a:rPr lang="en-US" sz="1200" i="1" dirty="0" smtClean="0"/>
              <a:t>from a single directory</a:t>
            </a:r>
            <a:br>
              <a:rPr lang="en-US" sz="1200" i="1" dirty="0" smtClean="0"/>
            </a:br>
            <a:r>
              <a:rPr lang="en-US" sz="1200" i="1" dirty="0" smtClean="0"/>
              <a:t>(Linux)</a:t>
            </a:r>
          </a:p>
        </p:txBody>
      </p:sp>
      <p:sp>
        <p:nvSpPr>
          <p:cNvPr id="26" name="TextBox 25"/>
          <p:cNvSpPr txBox="1"/>
          <p:nvPr/>
        </p:nvSpPr>
        <p:spPr>
          <a:xfrm>
            <a:off x="5971554" y="3576401"/>
            <a:ext cx="2504286" cy="646331"/>
          </a:xfrm>
          <a:prstGeom prst="rect">
            <a:avLst/>
          </a:prstGeom>
          <a:noFill/>
        </p:spPr>
        <p:txBody>
          <a:bodyPr wrap="none" rtlCol="0">
            <a:spAutoFit/>
          </a:bodyPr>
          <a:lstStyle/>
          <a:p>
            <a:r>
              <a:rPr lang="en-US" sz="1200" i="1" dirty="0" smtClean="0"/>
              <a:t>unpacks in a single directory</a:t>
            </a:r>
            <a:r>
              <a:rPr lang="en-US" sz="1200" i="1" dirty="0"/>
              <a:t/>
            </a:r>
            <a:br>
              <a:rPr lang="en-US" sz="1200" i="1" dirty="0"/>
            </a:br>
            <a:r>
              <a:rPr lang="en-US" sz="1200" i="1" dirty="0" smtClean="0"/>
              <a:t>and builds a full system environment</a:t>
            </a:r>
            <a:br>
              <a:rPr lang="en-US" sz="1200" i="1" dirty="0" smtClean="0"/>
            </a:br>
            <a:r>
              <a:rPr lang="en-US" sz="1200" i="1" dirty="0" smtClean="0"/>
              <a:t>(Linux)</a:t>
            </a:r>
          </a:p>
        </p:txBody>
      </p:sp>
      <p:grpSp>
        <p:nvGrpSpPr>
          <p:cNvPr id="36" name="Group 35"/>
          <p:cNvGrpSpPr/>
          <p:nvPr/>
        </p:nvGrpSpPr>
        <p:grpSpPr>
          <a:xfrm>
            <a:off x="5167202" y="3536508"/>
            <a:ext cx="711691" cy="726116"/>
            <a:chOff x="5169157" y="3350845"/>
            <a:chExt cx="711691" cy="726116"/>
          </a:xfrm>
        </p:grpSpPr>
        <p:grpSp>
          <p:nvGrpSpPr>
            <p:cNvPr id="25" name="Group 24"/>
            <p:cNvGrpSpPr/>
            <p:nvPr/>
          </p:nvGrpSpPr>
          <p:grpSpPr>
            <a:xfrm>
              <a:off x="5169157" y="3350845"/>
              <a:ext cx="711691" cy="726116"/>
              <a:chOff x="5881343" y="3343629"/>
              <a:chExt cx="711691" cy="726116"/>
            </a:xfrm>
          </p:grpSpPr>
          <p:pic>
            <p:nvPicPr>
              <p:cNvPr id="22" name="Picture 21" descr="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5547" y="3343629"/>
                <a:ext cx="483283" cy="483283"/>
              </a:xfrm>
              <a:prstGeom prst="rect">
                <a:avLst/>
              </a:prstGeom>
            </p:spPr>
          </p:pic>
          <p:sp>
            <p:nvSpPr>
              <p:cNvPr id="23" name="TextBox 22"/>
              <p:cNvSpPr txBox="1"/>
              <p:nvPr/>
            </p:nvSpPr>
            <p:spPr>
              <a:xfrm>
                <a:off x="5881343" y="3761968"/>
                <a:ext cx="711691" cy="307777"/>
              </a:xfrm>
              <a:prstGeom prst="rect">
                <a:avLst/>
              </a:prstGeom>
              <a:noFill/>
            </p:spPr>
            <p:txBody>
              <a:bodyPr wrap="none" rtlCol="0">
                <a:spAutoFit/>
              </a:bodyPr>
              <a:lstStyle/>
              <a:p>
                <a:pPr algn="ctr"/>
                <a:r>
                  <a:rPr lang="en-US" sz="1400" b="1" i="1" dirty="0" err="1" smtClean="0"/>
                  <a:t>chroot</a:t>
                </a:r>
                <a:endParaRPr lang="en-US" sz="1400" b="1" i="1" dirty="0"/>
              </a:p>
            </p:txBody>
          </p:sp>
        </p:grpSp>
        <p:sp>
          <p:nvSpPr>
            <p:cNvPr id="28" name="TextBox 27"/>
            <p:cNvSpPr txBox="1"/>
            <p:nvPr/>
          </p:nvSpPr>
          <p:spPr>
            <a:xfrm>
              <a:off x="5356431" y="3482787"/>
              <a:ext cx="248786" cy="253916"/>
            </a:xfrm>
            <a:prstGeom prst="rect">
              <a:avLst/>
            </a:prstGeom>
            <a:noFill/>
          </p:spPr>
          <p:txBody>
            <a:bodyPr wrap="none" rtlCol="0">
              <a:spAutoFit/>
            </a:bodyPr>
            <a:lstStyle/>
            <a:p>
              <a:r>
                <a:rPr lang="en-US" sz="1050" dirty="0" smtClean="0">
                  <a:effectLst>
                    <a:outerShdw blurRad="50800" dist="38100" dir="2700000" algn="tl" rotWithShape="0">
                      <a:srgbClr val="000000">
                        <a:alpha val="43000"/>
                      </a:srgbClr>
                    </a:outerShdw>
                  </a:effectLst>
                </a:rPr>
                <a:t>/</a:t>
              </a:r>
              <a:endParaRPr lang="en-US" sz="1050" dirty="0">
                <a:effectLst>
                  <a:outerShdw blurRad="50800" dist="38100" dir="2700000" algn="tl" rotWithShape="0">
                    <a:srgbClr val="000000">
                      <a:alpha val="43000"/>
                    </a:srgbClr>
                  </a:outerShdw>
                </a:effectLst>
              </a:endParaRPr>
            </a:p>
          </p:txBody>
        </p:sp>
      </p:grpSp>
      <p:grpSp>
        <p:nvGrpSpPr>
          <p:cNvPr id="34" name="Group 33"/>
          <p:cNvGrpSpPr/>
          <p:nvPr/>
        </p:nvGrpSpPr>
        <p:grpSpPr>
          <a:xfrm>
            <a:off x="5114560" y="4589827"/>
            <a:ext cx="816975" cy="766929"/>
            <a:chOff x="5116517" y="4265457"/>
            <a:chExt cx="816975" cy="766929"/>
          </a:xfrm>
        </p:grpSpPr>
        <p:pic>
          <p:nvPicPr>
            <p:cNvPr id="29" name="Picture 28"/>
            <p:cNvPicPr>
              <a:picLocks noChangeAspect="1"/>
            </p:cNvPicPr>
            <p:nvPr/>
          </p:nvPicPr>
          <p:blipFill rotWithShape="1">
            <a:blip r:embed="rId7"/>
            <a:srcRect b="15935"/>
            <a:stretch/>
          </p:blipFill>
          <p:spPr>
            <a:xfrm>
              <a:off x="5274712" y="4265457"/>
              <a:ext cx="499153" cy="511600"/>
            </a:xfrm>
            <a:prstGeom prst="rect">
              <a:avLst/>
            </a:prstGeom>
          </p:spPr>
        </p:pic>
        <p:sp>
          <p:nvSpPr>
            <p:cNvPr id="32" name="TextBox 31"/>
            <p:cNvSpPr txBox="1"/>
            <p:nvPr/>
          </p:nvSpPr>
          <p:spPr>
            <a:xfrm>
              <a:off x="5116517" y="4724609"/>
              <a:ext cx="816975" cy="307777"/>
            </a:xfrm>
            <a:prstGeom prst="rect">
              <a:avLst/>
            </a:prstGeom>
            <a:noFill/>
          </p:spPr>
          <p:txBody>
            <a:bodyPr wrap="none" rtlCol="0">
              <a:spAutoFit/>
            </a:bodyPr>
            <a:lstStyle/>
            <a:p>
              <a:pPr algn="ctr"/>
              <a:r>
                <a:rPr lang="en-US" sz="1400" b="1" i="1" dirty="0" smtClean="0"/>
                <a:t>vagrant</a:t>
              </a:r>
              <a:endParaRPr lang="en-US" sz="1400" b="1" i="1" dirty="0"/>
            </a:p>
          </p:txBody>
        </p:sp>
      </p:grpSp>
      <p:sp>
        <p:nvSpPr>
          <p:cNvPr id="37" name="TextBox 36"/>
          <p:cNvSpPr txBox="1"/>
          <p:nvPr/>
        </p:nvSpPr>
        <p:spPr>
          <a:xfrm>
            <a:off x="5971554" y="4650126"/>
            <a:ext cx="1997387" cy="646331"/>
          </a:xfrm>
          <a:prstGeom prst="rect">
            <a:avLst/>
          </a:prstGeom>
          <a:noFill/>
        </p:spPr>
        <p:txBody>
          <a:bodyPr wrap="none" rtlCol="0">
            <a:spAutoFit/>
          </a:bodyPr>
          <a:lstStyle/>
          <a:p>
            <a:r>
              <a:rPr lang="en-US" sz="1200" i="1" dirty="0" smtClean="0"/>
              <a:t>unpacks in a virtual machine</a:t>
            </a:r>
            <a:br>
              <a:rPr lang="en-US" sz="1200" i="1" dirty="0" smtClean="0"/>
            </a:br>
            <a:r>
              <a:rPr lang="en-US" sz="1200" i="1" dirty="0" smtClean="0"/>
              <a:t>using Vagrant</a:t>
            </a:r>
            <a:br>
              <a:rPr lang="en-US" sz="1200" i="1" dirty="0" smtClean="0"/>
            </a:br>
            <a:r>
              <a:rPr lang="en-US" sz="1200" i="1" dirty="0" smtClean="0"/>
              <a:t>(Linux, Mac OS X, Windows)</a:t>
            </a:r>
          </a:p>
        </p:txBody>
      </p:sp>
      <p:sp>
        <p:nvSpPr>
          <p:cNvPr id="41" name="Left Brace 40"/>
          <p:cNvSpPr/>
          <p:nvPr/>
        </p:nvSpPr>
        <p:spPr>
          <a:xfrm>
            <a:off x="4277941" y="2497304"/>
            <a:ext cx="621458" cy="3957449"/>
          </a:xfrm>
          <a:prstGeom prst="leftBrace">
            <a:avLst>
              <a:gd name="adj1" fmla="val 5132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F859774E-8938-3D46-BA81-D8804DB853FB}" type="slidenum">
              <a:rPr lang="en-US" smtClean="0"/>
              <a:t>30</a:t>
            </a:fld>
            <a:endParaRPr lang="en-US"/>
          </a:p>
        </p:txBody>
      </p:sp>
    </p:spTree>
    <p:extLst>
      <p:ext uri="{BB962C8B-B14F-4D97-AF65-F5344CB8AC3E}">
        <p14:creationId xmlns:p14="http://schemas.microsoft.com/office/powerpoint/2010/main" val="4849563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Unpacking Experiments</a:t>
            </a:r>
            <a:endParaRPr lang="en-US" sz="3200" b="0" cap="none" dirty="0">
              <a:solidFill>
                <a:srgbClr val="376092"/>
              </a:solidFill>
            </a:endParaRPr>
          </a:p>
        </p:txBody>
      </p:sp>
      <p:sp>
        <p:nvSpPr>
          <p:cNvPr id="7" name="TextBox 6"/>
          <p:cNvSpPr txBox="1"/>
          <p:nvPr/>
        </p:nvSpPr>
        <p:spPr>
          <a:xfrm>
            <a:off x="7967403" y="774647"/>
            <a:ext cx="981597" cy="584776"/>
          </a:xfrm>
          <a:prstGeom prst="rect">
            <a:avLst/>
          </a:prstGeom>
          <a:noFill/>
        </p:spPr>
        <p:txBody>
          <a:bodyPr wrap="none" rtlCol="0">
            <a:spAutoFit/>
          </a:bodyPr>
          <a:lstStyle/>
          <a:p>
            <a:pPr algn="ctr"/>
            <a:r>
              <a:rPr lang="en-US" sz="1600" cap="small" dirty="0" smtClean="0">
                <a:solidFill>
                  <a:srgbClr val="376092"/>
                </a:solidFill>
              </a:rPr>
              <a:t>Reviewers</a:t>
            </a:r>
            <a:br>
              <a:rPr lang="en-US" sz="1600" cap="small" dirty="0" smtClean="0">
                <a:solidFill>
                  <a:srgbClr val="376092"/>
                </a:solidFill>
              </a:rPr>
            </a:br>
            <a:r>
              <a:rPr lang="en-US" sz="1600" cap="small" dirty="0" smtClean="0">
                <a:solidFill>
                  <a:srgbClr val="376092"/>
                </a:solidFill>
              </a:rPr>
              <a:t>Readers</a:t>
            </a:r>
            <a:endParaRPr lang="en-US" sz="1600" cap="small" dirty="0">
              <a:solidFill>
                <a:srgbClr val="376092"/>
              </a:solidFill>
            </a:endParaRPr>
          </a:p>
        </p:txBody>
      </p:sp>
      <p:pic>
        <p:nvPicPr>
          <p:cNvPr id="8" name="Picture Placeholder 328" descr="users.png"/>
          <p:cNvPicPr>
            <a:picLocks noChangeAspect="1"/>
          </p:cNvPicPr>
          <p:nvPr/>
        </p:nvPicPr>
        <p:blipFill rotWithShape="1">
          <a:blip r:embed="rId3">
            <a:extLst>
              <a:ext uri="{28A0092B-C50C-407E-A947-70E740481C1C}">
                <a14:useLocalDpi xmlns:a14="http://schemas.microsoft.com/office/drawing/2010/main" val="0"/>
              </a:ext>
            </a:extLst>
          </a:blip>
          <a:srcRect l="1" t="-8291" r="2230" b="-8291"/>
          <a:stretch/>
        </p:blipFill>
        <p:spPr>
          <a:xfrm>
            <a:off x="8156607" y="173186"/>
            <a:ext cx="603185" cy="719251"/>
          </a:xfrm>
          <a:prstGeom prst="rect">
            <a:avLst/>
          </a:prstGeom>
          <a:noFill/>
          <a:ln>
            <a:noFill/>
          </a:ln>
        </p:spPr>
      </p:pic>
      <p:sp>
        <p:nvSpPr>
          <p:cNvPr id="9" name="TextBox 8"/>
          <p:cNvSpPr txBox="1"/>
          <p:nvPr/>
        </p:nvSpPr>
        <p:spPr>
          <a:xfrm>
            <a:off x="878262" y="1982976"/>
            <a:ext cx="5200499" cy="338554"/>
          </a:xfrm>
          <a:prstGeom prst="rect">
            <a:avLst/>
          </a:prstGeom>
          <a:noFill/>
        </p:spPr>
        <p:txBody>
          <a:bodyPr wrap="none" rtlCol="0">
            <a:spAutoFit/>
          </a:bodyPr>
          <a:lstStyle/>
          <a:p>
            <a:r>
              <a:rPr lang="en-US" sz="1600" dirty="0" smtClean="0"/>
              <a:t>Computational Environment </a:t>
            </a:r>
            <a:r>
              <a:rPr lang="en-US" sz="1600" b="1" i="1" dirty="0" smtClean="0"/>
              <a:t>E’</a:t>
            </a:r>
            <a:r>
              <a:rPr lang="en-US" sz="1600" b="1" dirty="0" smtClean="0"/>
              <a:t> </a:t>
            </a:r>
            <a:r>
              <a:rPr lang="en-US" sz="1600" dirty="0" smtClean="0"/>
              <a:t>(potentially different than </a:t>
            </a:r>
            <a:r>
              <a:rPr lang="en-US" sz="1600" b="1" i="1" dirty="0" smtClean="0"/>
              <a:t>E</a:t>
            </a:r>
            <a:r>
              <a:rPr lang="en-US" sz="1600" dirty="0" smtClean="0"/>
              <a:t>)</a:t>
            </a:r>
            <a:endParaRPr lang="en-US" sz="1600" b="1" i="1" dirty="0"/>
          </a:p>
        </p:txBody>
      </p:sp>
      <p:grpSp>
        <p:nvGrpSpPr>
          <p:cNvPr id="10" name="Group 9"/>
          <p:cNvGrpSpPr/>
          <p:nvPr/>
        </p:nvGrpSpPr>
        <p:grpSpPr>
          <a:xfrm>
            <a:off x="546326" y="3983996"/>
            <a:ext cx="1177275" cy="964757"/>
            <a:chOff x="5652604" y="4666210"/>
            <a:chExt cx="1177275" cy="964757"/>
          </a:xfrm>
        </p:grpSpPr>
        <p:pic>
          <p:nvPicPr>
            <p:cNvPr id="11" name="Picture 10" descr="package.pn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5998365" y="4666210"/>
              <a:ext cx="502477" cy="502478"/>
            </a:xfrm>
            <a:prstGeom prst="rect">
              <a:avLst/>
            </a:prstGeom>
          </p:spPr>
        </p:pic>
        <p:sp>
          <p:nvSpPr>
            <p:cNvPr id="12" name="TextBox 11"/>
            <p:cNvSpPr txBox="1"/>
            <p:nvPr/>
          </p:nvSpPr>
          <p:spPr>
            <a:xfrm>
              <a:off x="5652604" y="5107747"/>
              <a:ext cx="1177275" cy="523220"/>
            </a:xfrm>
            <a:prstGeom prst="rect">
              <a:avLst/>
            </a:prstGeom>
            <a:noFill/>
          </p:spPr>
          <p:txBody>
            <a:bodyPr wrap="none" rtlCol="0">
              <a:spAutoFit/>
            </a:bodyPr>
            <a:lstStyle/>
            <a:p>
              <a:pPr algn="ctr"/>
              <a:r>
                <a:rPr lang="en-US" sz="1400" i="1" dirty="0" smtClean="0"/>
                <a:t>Reproducible</a:t>
              </a:r>
            </a:p>
            <a:p>
              <a:pPr algn="ctr"/>
              <a:r>
                <a:rPr lang="en-US" sz="1400" i="1" dirty="0" smtClean="0"/>
                <a:t>Package</a:t>
              </a:r>
              <a:endParaRPr lang="en-US" sz="1400" i="1" dirty="0"/>
            </a:p>
          </p:txBody>
        </p:sp>
      </p:grpSp>
      <p:grpSp>
        <p:nvGrpSpPr>
          <p:cNvPr id="13" name="Group 12"/>
          <p:cNvGrpSpPr/>
          <p:nvPr/>
        </p:nvGrpSpPr>
        <p:grpSpPr>
          <a:xfrm>
            <a:off x="2955877" y="4018056"/>
            <a:ext cx="1031928" cy="814954"/>
            <a:chOff x="2582921" y="2393334"/>
            <a:chExt cx="1031928" cy="814954"/>
          </a:xfrm>
        </p:grpSpPr>
        <p:sp>
          <p:nvSpPr>
            <p:cNvPr id="14" name="TextBox 13"/>
            <p:cNvSpPr txBox="1"/>
            <p:nvPr/>
          </p:nvSpPr>
          <p:spPr>
            <a:xfrm>
              <a:off x="2582921" y="2900511"/>
              <a:ext cx="1031928" cy="307777"/>
            </a:xfrm>
            <a:prstGeom prst="rect">
              <a:avLst/>
            </a:prstGeom>
            <a:noFill/>
          </p:spPr>
          <p:txBody>
            <a:bodyPr wrap="none" rtlCol="0">
              <a:spAutoFit/>
            </a:bodyPr>
            <a:lstStyle/>
            <a:p>
              <a:pPr algn="ctr"/>
              <a:r>
                <a:rPr lang="en-US" sz="1400" b="1" i="1" dirty="0" err="1" smtClean="0"/>
                <a:t>reprounzip</a:t>
              </a:r>
              <a:endParaRPr lang="en-US" sz="1400" b="1" i="1" dirty="0"/>
            </a:p>
          </p:txBody>
        </p:sp>
        <p:pic>
          <p:nvPicPr>
            <p:cNvPr id="15" name="Picture 14"/>
            <p:cNvPicPr>
              <a:picLocks noChangeAspect="1"/>
            </p:cNvPicPr>
            <p:nvPr/>
          </p:nvPicPr>
          <p:blipFill>
            <a:blip r:embed="rId5"/>
            <a:stretch>
              <a:fillRect/>
            </a:stretch>
          </p:blipFill>
          <p:spPr>
            <a:xfrm>
              <a:off x="2816618" y="2393334"/>
              <a:ext cx="564535" cy="564535"/>
            </a:xfrm>
            <a:prstGeom prst="rect">
              <a:avLst/>
            </a:prstGeom>
          </p:spPr>
        </p:pic>
      </p:grpSp>
      <p:grpSp>
        <p:nvGrpSpPr>
          <p:cNvPr id="16" name="Group 15"/>
          <p:cNvGrpSpPr/>
          <p:nvPr/>
        </p:nvGrpSpPr>
        <p:grpSpPr>
          <a:xfrm>
            <a:off x="1874261" y="4117349"/>
            <a:ext cx="857045" cy="315147"/>
            <a:chOff x="1805705" y="2748266"/>
            <a:chExt cx="857045" cy="315147"/>
          </a:xfrm>
        </p:grpSpPr>
        <p:cxnSp>
          <p:nvCxnSpPr>
            <p:cNvPr id="17" name="Straight Arrow Connector 16"/>
            <p:cNvCxnSpPr/>
            <p:nvPr/>
          </p:nvCxnSpPr>
          <p:spPr>
            <a:xfrm>
              <a:off x="1805705" y="3063413"/>
              <a:ext cx="85704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813572" y="2748266"/>
              <a:ext cx="809461" cy="276999"/>
            </a:xfrm>
            <a:prstGeom prst="rect">
              <a:avLst/>
            </a:prstGeom>
            <a:noFill/>
          </p:spPr>
          <p:txBody>
            <a:bodyPr wrap="none" rtlCol="0">
              <a:spAutoFit/>
            </a:bodyPr>
            <a:lstStyle/>
            <a:p>
              <a:pPr algn="ctr"/>
              <a:r>
                <a:rPr lang="en-US" sz="1200" dirty="0" smtClean="0">
                  <a:solidFill>
                    <a:schemeClr val="bg1">
                      <a:lumMod val="50000"/>
                    </a:schemeClr>
                  </a:solidFill>
                </a:rPr>
                <a:t>Extracting</a:t>
              </a:r>
              <a:endParaRPr lang="en-US" sz="1200" dirty="0">
                <a:solidFill>
                  <a:schemeClr val="bg1">
                    <a:lumMod val="50000"/>
                  </a:schemeClr>
                </a:solidFill>
              </a:endParaRPr>
            </a:p>
          </p:txBody>
        </p:sp>
      </p:grpSp>
      <p:grpSp>
        <p:nvGrpSpPr>
          <p:cNvPr id="24" name="Group 23"/>
          <p:cNvGrpSpPr/>
          <p:nvPr/>
        </p:nvGrpSpPr>
        <p:grpSpPr>
          <a:xfrm>
            <a:off x="5074541" y="2483189"/>
            <a:ext cx="897013" cy="726116"/>
            <a:chOff x="5694006" y="2475973"/>
            <a:chExt cx="897013" cy="726116"/>
          </a:xfrm>
        </p:grpSpPr>
        <p:pic>
          <p:nvPicPr>
            <p:cNvPr id="19" name="Picture 18" descr="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165" y="2475973"/>
              <a:ext cx="483283" cy="483283"/>
            </a:xfrm>
            <a:prstGeom prst="rect">
              <a:avLst/>
            </a:prstGeom>
          </p:spPr>
        </p:pic>
        <p:sp>
          <p:nvSpPr>
            <p:cNvPr id="20" name="TextBox 19"/>
            <p:cNvSpPr txBox="1"/>
            <p:nvPr/>
          </p:nvSpPr>
          <p:spPr>
            <a:xfrm>
              <a:off x="5694006" y="2894312"/>
              <a:ext cx="897013" cy="307777"/>
            </a:xfrm>
            <a:prstGeom prst="rect">
              <a:avLst/>
            </a:prstGeom>
            <a:noFill/>
          </p:spPr>
          <p:txBody>
            <a:bodyPr wrap="none" rtlCol="0">
              <a:spAutoFit/>
            </a:bodyPr>
            <a:lstStyle/>
            <a:p>
              <a:pPr algn="ctr"/>
              <a:r>
                <a:rPr lang="en-US" sz="1400" b="1" i="1" dirty="0" smtClean="0"/>
                <a:t>directory</a:t>
              </a:r>
              <a:endParaRPr lang="en-US" sz="1400" b="1" i="1" dirty="0"/>
            </a:p>
          </p:txBody>
        </p:sp>
      </p:grpSp>
      <p:sp>
        <p:nvSpPr>
          <p:cNvPr id="2" name="TextBox 1"/>
          <p:cNvSpPr txBox="1"/>
          <p:nvPr/>
        </p:nvSpPr>
        <p:spPr>
          <a:xfrm>
            <a:off x="5971554" y="2523082"/>
            <a:ext cx="1735759" cy="646331"/>
          </a:xfrm>
          <a:prstGeom prst="rect">
            <a:avLst/>
          </a:prstGeom>
          <a:noFill/>
        </p:spPr>
        <p:txBody>
          <a:bodyPr wrap="none" rtlCol="0">
            <a:spAutoFit/>
          </a:bodyPr>
          <a:lstStyle/>
          <a:p>
            <a:r>
              <a:rPr lang="en-US" sz="1200" i="1" dirty="0" smtClean="0"/>
              <a:t>unpacks and reproduces</a:t>
            </a:r>
            <a:br>
              <a:rPr lang="en-US" sz="1200" i="1" dirty="0" smtClean="0"/>
            </a:br>
            <a:r>
              <a:rPr lang="en-US" sz="1200" i="1" dirty="0" smtClean="0"/>
              <a:t>from a single directory</a:t>
            </a:r>
            <a:br>
              <a:rPr lang="en-US" sz="1200" i="1" dirty="0" smtClean="0"/>
            </a:br>
            <a:r>
              <a:rPr lang="en-US" sz="1200" i="1" dirty="0" smtClean="0"/>
              <a:t>(Linux)</a:t>
            </a:r>
          </a:p>
        </p:txBody>
      </p:sp>
      <p:sp>
        <p:nvSpPr>
          <p:cNvPr id="26" name="TextBox 25"/>
          <p:cNvSpPr txBox="1"/>
          <p:nvPr/>
        </p:nvSpPr>
        <p:spPr>
          <a:xfrm>
            <a:off x="5971554" y="3576401"/>
            <a:ext cx="2504286" cy="646331"/>
          </a:xfrm>
          <a:prstGeom prst="rect">
            <a:avLst/>
          </a:prstGeom>
          <a:noFill/>
        </p:spPr>
        <p:txBody>
          <a:bodyPr wrap="none" rtlCol="0">
            <a:spAutoFit/>
          </a:bodyPr>
          <a:lstStyle/>
          <a:p>
            <a:r>
              <a:rPr lang="en-US" sz="1200" i="1" dirty="0" smtClean="0"/>
              <a:t>unpacks in a single directory</a:t>
            </a:r>
            <a:r>
              <a:rPr lang="en-US" sz="1200" i="1" dirty="0"/>
              <a:t/>
            </a:r>
            <a:br>
              <a:rPr lang="en-US" sz="1200" i="1" dirty="0"/>
            </a:br>
            <a:r>
              <a:rPr lang="en-US" sz="1200" i="1" dirty="0" smtClean="0"/>
              <a:t>and builds a full system environment</a:t>
            </a:r>
            <a:br>
              <a:rPr lang="en-US" sz="1200" i="1" dirty="0" smtClean="0"/>
            </a:br>
            <a:r>
              <a:rPr lang="en-US" sz="1200" i="1" dirty="0" smtClean="0"/>
              <a:t>(Linux)</a:t>
            </a:r>
          </a:p>
        </p:txBody>
      </p:sp>
      <p:grpSp>
        <p:nvGrpSpPr>
          <p:cNvPr id="36" name="Group 35"/>
          <p:cNvGrpSpPr/>
          <p:nvPr/>
        </p:nvGrpSpPr>
        <p:grpSpPr>
          <a:xfrm>
            <a:off x="5167202" y="3536508"/>
            <a:ext cx="711691" cy="726116"/>
            <a:chOff x="5169157" y="3350845"/>
            <a:chExt cx="711691" cy="726116"/>
          </a:xfrm>
        </p:grpSpPr>
        <p:grpSp>
          <p:nvGrpSpPr>
            <p:cNvPr id="25" name="Group 24"/>
            <p:cNvGrpSpPr/>
            <p:nvPr/>
          </p:nvGrpSpPr>
          <p:grpSpPr>
            <a:xfrm>
              <a:off x="5169157" y="3350845"/>
              <a:ext cx="711691" cy="726116"/>
              <a:chOff x="5881343" y="3343629"/>
              <a:chExt cx="711691" cy="726116"/>
            </a:xfrm>
          </p:grpSpPr>
          <p:pic>
            <p:nvPicPr>
              <p:cNvPr id="22" name="Picture 21" descr="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5547" y="3343629"/>
                <a:ext cx="483283" cy="483283"/>
              </a:xfrm>
              <a:prstGeom prst="rect">
                <a:avLst/>
              </a:prstGeom>
            </p:spPr>
          </p:pic>
          <p:sp>
            <p:nvSpPr>
              <p:cNvPr id="23" name="TextBox 22"/>
              <p:cNvSpPr txBox="1"/>
              <p:nvPr/>
            </p:nvSpPr>
            <p:spPr>
              <a:xfrm>
                <a:off x="5881343" y="3761968"/>
                <a:ext cx="711691" cy="307777"/>
              </a:xfrm>
              <a:prstGeom prst="rect">
                <a:avLst/>
              </a:prstGeom>
              <a:noFill/>
            </p:spPr>
            <p:txBody>
              <a:bodyPr wrap="none" rtlCol="0">
                <a:spAutoFit/>
              </a:bodyPr>
              <a:lstStyle/>
              <a:p>
                <a:pPr algn="ctr"/>
                <a:r>
                  <a:rPr lang="en-US" sz="1400" b="1" i="1" dirty="0" err="1" smtClean="0"/>
                  <a:t>chroot</a:t>
                </a:r>
                <a:endParaRPr lang="en-US" sz="1400" b="1" i="1" dirty="0"/>
              </a:p>
            </p:txBody>
          </p:sp>
        </p:grpSp>
        <p:sp>
          <p:nvSpPr>
            <p:cNvPr id="28" name="TextBox 27"/>
            <p:cNvSpPr txBox="1"/>
            <p:nvPr/>
          </p:nvSpPr>
          <p:spPr>
            <a:xfrm>
              <a:off x="5356431" y="3482787"/>
              <a:ext cx="248786" cy="253916"/>
            </a:xfrm>
            <a:prstGeom prst="rect">
              <a:avLst/>
            </a:prstGeom>
            <a:noFill/>
          </p:spPr>
          <p:txBody>
            <a:bodyPr wrap="none" rtlCol="0">
              <a:spAutoFit/>
            </a:bodyPr>
            <a:lstStyle/>
            <a:p>
              <a:r>
                <a:rPr lang="en-US" sz="1050" dirty="0" smtClean="0">
                  <a:effectLst>
                    <a:outerShdw blurRad="50800" dist="38100" dir="2700000" algn="tl" rotWithShape="0">
                      <a:srgbClr val="000000">
                        <a:alpha val="43000"/>
                      </a:srgbClr>
                    </a:outerShdw>
                  </a:effectLst>
                </a:rPr>
                <a:t>/</a:t>
              </a:r>
              <a:endParaRPr lang="en-US" sz="1050" dirty="0">
                <a:effectLst>
                  <a:outerShdw blurRad="50800" dist="38100" dir="2700000" algn="tl" rotWithShape="0">
                    <a:srgbClr val="000000">
                      <a:alpha val="43000"/>
                    </a:srgbClr>
                  </a:outerShdw>
                </a:effectLst>
              </a:endParaRPr>
            </a:p>
          </p:txBody>
        </p:sp>
      </p:grpSp>
      <p:grpSp>
        <p:nvGrpSpPr>
          <p:cNvPr id="34" name="Group 33"/>
          <p:cNvGrpSpPr/>
          <p:nvPr/>
        </p:nvGrpSpPr>
        <p:grpSpPr>
          <a:xfrm>
            <a:off x="5114560" y="4589827"/>
            <a:ext cx="816975" cy="766929"/>
            <a:chOff x="5116517" y="4265457"/>
            <a:chExt cx="816975" cy="766929"/>
          </a:xfrm>
        </p:grpSpPr>
        <p:pic>
          <p:nvPicPr>
            <p:cNvPr id="29" name="Picture 28"/>
            <p:cNvPicPr>
              <a:picLocks noChangeAspect="1"/>
            </p:cNvPicPr>
            <p:nvPr/>
          </p:nvPicPr>
          <p:blipFill rotWithShape="1">
            <a:blip r:embed="rId7"/>
            <a:srcRect b="15935"/>
            <a:stretch/>
          </p:blipFill>
          <p:spPr>
            <a:xfrm>
              <a:off x="5274712" y="4265457"/>
              <a:ext cx="499153" cy="511600"/>
            </a:xfrm>
            <a:prstGeom prst="rect">
              <a:avLst/>
            </a:prstGeom>
          </p:spPr>
        </p:pic>
        <p:sp>
          <p:nvSpPr>
            <p:cNvPr id="32" name="TextBox 31"/>
            <p:cNvSpPr txBox="1"/>
            <p:nvPr/>
          </p:nvSpPr>
          <p:spPr>
            <a:xfrm>
              <a:off x="5116517" y="4724609"/>
              <a:ext cx="816975" cy="307777"/>
            </a:xfrm>
            <a:prstGeom prst="rect">
              <a:avLst/>
            </a:prstGeom>
            <a:noFill/>
          </p:spPr>
          <p:txBody>
            <a:bodyPr wrap="none" rtlCol="0">
              <a:spAutoFit/>
            </a:bodyPr>
            <a:lstStyle/>
            <a:p>
              <a:pPr algn="ctr"/>
              <a:r>
                <a:rPr lang="en-US" sz="1400" b="1" i="1" dirty="0" smtClean="0"/>
                <a:t>vagrant</a:t>
              </a:r>
              <a:endParaRPr lang="en-US" sz="1400" b="1" i="1" dirty="0"/>
            </a:p>
          </p:txBody>
        </p:sp>
      </p:grpSp>
      <p:sp>
        <p:nvSpPr>
          <p:cNvPr id="37" name="TextBox 36"/>
          <p:cNvSpPr txBox="1"/>
          <p:nvPr/>
        </p:nvSpPr>
        <p:spPr>
          <a:xfrm>
            <a:off x="5971554" y="4650126"/>
            <a:ext cx="1997387" cy="646331"/>
          </a:xfrm>
          <a:prstGeom prst="rect">
            <a:avLst/>
          </a:prstGeom>
          <a:noFill/>
        </p:spPr>
        <p:txBody>
          <a:bodyPr wrap="none" rtlCol="0">
            <a:spAutoFit/>
          </a:bodyPr>
          <a:lstStyle/>
          <a:p>
            <a:r>
              <a:rPr lang="en-US" sz="1200" i="1" dirty="0" smtClean="0"/>
              <a:t>unpacks in a virtual machine</a:t>
            </a:r>
            <a:br>
              <a:rPr lang="en-US" sz="1200" i="1" dirty="0" smtClean="0"/>
            </a:br>
            <a:r>
              <a:rPr lang="en-US" sz="1200" i="1" dirty="0" smtClean="0"/>
              <a:t>using Vagrant</a:t>
            </a:r>
            <a:br>
              <a:rPr lang="en-US" sz="1200" i="1" dirty="0" smtClean="0"/>
            </a:br>
            <a:r>
              <a:rPr lang="en-US" sz="1200" i="1" dirty="0" smtClean="0"/>
              <a:t>(Linux, Mac OS X, Windows)</a:t>
            </a:r>
          </a:p>
        </p:txBody>
      </p:sp>
      <p:grpSp>
        <p:nvGrpSpPr>
          <p:cNvPr id="35" name="Group 34"/>
          <p:cNvGrpSpPr/>
          <p:nvPr/>
        </p:nvGrpSpPr>
        <p:grpSpPr>
          <a:xfrm>
            <a:off x="5110826" y="5683959"/>
            <a:ext cx="824443" cy="770795"/>
            <a:chOff x="5179209" y="5485423"/>
            <a:chExt cx="824443" cy="770795"/>
          </a:xfrm>
        </p:grpSpPr>
        <p:pic>
          <p:nvPicPr>
            <p:cNvPr id="31" name="Picture 30"/>
            <p:cNvPicPr>
              <a:picLocks noChangeAspect="1"/>
            </p:cNvPicPr>
            <p:nvPr/>
          </p:nvPicPr>
          <p:blipFill rotWithShape="1">
            <a:blip r:embed="rId8"/>
            <a:srcRect l="13006" t="14100" r="12732" b="36967"/>
            <a:stretch/>
          </p:blipFill>
          <p:spPr>
            <a:xfrm>
              <a:off x="5179209" y="5485423"/>
              <a:ext cx="824443" cy="484666"/>
            </a:xfrm>
            <a:prstGeom prst="rect">
              <a:avLst/>
            </a:prstGeom>
          </p:spPr>
        </p:pic>
        <p:sp>
          <p:nvSpPr>
            <p:cNvPr id="33" name="TextBox 32"/>
            <p:cNvSpPr txBox="1"/>
            <p:nvPr/>
          </p:nvSpPr>
          <p:spPr>
            <a:xfrm>
              <a:off x="5226820" y="5948441"/>
              <a:ext cx="729224" cy="307777"/>
            </a:xfrm>
            <a:prstGeom prst="rect">
              <a:avLst/>
            </a:prstGeom>
            <a:noFill/>
          </p:spPr>
          <p:txBody>
            <a:bodyPr wrap="none" rtlCol="0">
              <a:spAutoFit/>
            </a:bodyPr>
            <a:lstStyle/>
            <a:p>
              <a:pPr algn="ctr"/>
              <a:r>
                <a:rPr lang="en-US" sz="1400" b="1" i="1" dirty="0" err="1" smtClean="0"/>
                <a:t>docker</a:t>
              </a:r>
              <a:endParaRPr lang="en-US" sz="1400" b="1" i="1" dirty="0"/>
            </a:p>
          </p:txBody>
        </p:sp>
      </p:grpSp>
      <p:sp>
        <p:nvSpPr>
          <p:cNvPr id="38" name="TextBox 37"/>
          <p:cNvSpPr txBox="1"/>
          <p:nvPr/>
        </p:nvSpPr>
        <p:spPr>
          <a:xfrm>
            <a:off x="5971554" y="5838524"/>
            <a:ext cx="2091012" cy="461665"/>
          </a:xfrm>
          <a:prstGeom prst="rect">
            <a:avLst/>
          </a:prstGeom>
          <a:noFill/>
        </p:spPr>
        <p:txBody>
          <a:bodyPr wrap="none" rtlCol="0">
            <a:spAutoFit/>
          </a:bodyPr>
          <a:lstStyle/>
          <a:p>
            <a:r>
              <a:rPr lang="en-US" sz="1200" i="1" dirty="0" smtClean="0"/>
              <a:t>unpacks in a </a:t>
            </a:r>
            <a:r>
              <a:rPr lang="en-US" sz="1200" i="1" dirty="0" err="1" smtClean="0"/>
              <a:t>Docker</a:t>
            </a:r>
            <a:r>
              <a:rPr lang="en-US" sz="1200" i="1" dirty="0" smtClean="0"/>
              <a:t> container</a:t>
            </a:r>
          </a:p>
          <a:p>
            <a:r>
              <a:rPr lang="en-US" sz="1200" i="1" dirty="0" smtClean="0"/>
              <a:t>(Linux, Mac OS X, Windows)</a:t>
            </a:r>
          </a:p>
        </p:txBody>
      </p:sp>
      <p:sp>
        <p:nvSpPr>
          <p:cNvPr id="51" name="Left Brace 50"/>
          <p:cNvSpPr/>
          <p:nvPr/>
        </p:nvSpPr>
        <p:spPr>
          <a:xfrm>
            <a:off x="4277941" y="2497304"/>
            <a:ext cx="621458" cy="3957449"/>
          </a:xfrm>
          <a:prstGeom prst="leftBrace">
            <a:avLst>
              <a:gd name="adj1" fmla="val 5132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F859774E-8938-3D46-BA81-D8804DB853FB}" type="slidenum">
              <a:rPr lang="en-US" smtClean="0"/>
              <a:t>31</a:t>
            </a:fld>
            <a:endParaRPr lang="en-US"/>
          </a:p>
        </p:txBody>
      </p:sp>
    </p:spTree>
    <p:extLst>
      <p:ext uri="{BB962C8B-B14F-4D97-AF65-F5344CB8AC3E}">
        <p14:creationId xmlns:p14="http://schemas.microsoft.com/office/powerpoint/2010/main" val="6021806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solidFill>
                  <a:srgbClr val="376092"/>
                </a:solidFill>
              </a:rPr>
              <a:t>Unpacking Experiments</a:t>
            </a:r>
            <a:endParaRPr lang="en-US" sz="3200" b="0" cap="none" dirty="0">
              <a:solidFill>
                <a:srgbClr val="376092"/>
              </a:solidFill>
            </a:endParaRPr>
          </a:p>
        </p:txBody>
      </p:sp>
      <p:sp>
        <p:nvSpPr>
          <p:cNvPr id="7" name="TextBox 6"/>
          <p:cNvSpPr txBox="1"/>
          <p:nvPr/>
        </p:nvSpPr>
        <p:spPr>
          <a:xfrm>
            <a:off x="7967403" y="774647"/>
            <a:ext cx="981597" cy="584776"/>
          </a:xfrm>
          <a:prstGeom prst="rect">
            <a:avLst/>
          </a:prstGeom>
          <a:noFill/>
        </p:spPr>
        <p:txBody>
          <a:bodyPr wrap="none" rtlCol="0">
            <a:spAutoFit/>
          </a:bodyPr>
          <a:lstStyle/>
          <a:p>
            <a:pPr algn="ctr"/>
            <a:r>
              <a:rPr lang="en-US" sz="1600" cap="small" dirty="0" smtClean="0">
                <a:solidFill>
                  <a:srgbClr val="376092"/>
                </a:solidFill>
              </a:rPr>
              <a:t>Reviewers</a:t>
            </a:r>
            <a:br>
              <a:rPr lang="en-US" sz="1600" cap="small" dirty="0" smtClean="0">
                <a:solidFill>
                  <a:srgbClr val="376092"/>
                </a:solidFill>
              </a:rPr>
            </a:br>
            <a:r>
              <a:rPr lang="en-US" sz="1600" cap="small" dirty="0" smtClean="0">
                <a:solidFill>
                  <a:srgbClr val="376092"/>
                </a:solidFill>
              </a:rPr>
              <a:t>Readers</a:t>
            </a:r>
            <a:endParaRPr lang="en-US" sz="1600" cap="small" dirty="0">
              <a:solidFill>
                <a:srgbClr val="376092"/>
              </a:solidFill>
            </a:endParaRPr>
          </a:p>
        </p:txBody>
      </p:sp>
      <p:pic>
        <p:nvPicPr>
          <p:cNvPr id="8" name="Picture Placeholder 328" descr="users.png"/>
          <p:cNvPicPr>
            <a:picLocks noChangeAspect="1"/>
          </p:cNvPicPr>
          <p:nvPr/>
        </p:nvPicPr>
        <p:blipFill rotWithShape="1">
          <a:blip r:embed="rId3">
            <a:extLst>
              <a:ext uri="{28A0092B-C50C-407E-A947-70E740481C1C}">
                <a14:useLocalDpi xmlns:a14="http://schemas.microsoft.com/office/drawing/2010/main" val="0"/>
              </a:ext>
            </a:extLst>
          </a:blip>
          <a:srcRect l="1" t="-8291" r="2230" b="-8291"/>
          <a:stretch/>
        </p:blipFill>
        <p:spPr>
          <a:xfrm>
            <a:off x="8156607" y="173186"/>
            <a:ext cx="603185" cy="719251"/>
          </a:xfrm>
          <a:prstGeom prst="rect">
            <a:avLst/>
          </a:prstGeom>
          <a:noFill/>
          <a:ln>
            <a:noFill/>
          </a:ln>
        </p:spPr>
      </p:pic>
      <p:sp>
        <p:nvSpPr>
          <p:cNvPr id="13" name="Text Placeholder 4"/>
          <p:cNvSpPr>
            <a:spLocks noGrp="1"/>
          </p:cNvSpPr>
          <p:nvPr>
            <p:ph type="body" idx="1"/>
          </p:nvPr>
        </p:nvSpPr>
        <p:spPr>
          <a:xfrm>
            <a:off x="848950" y="1446388"/>
            <a:ext cx="7210901" cy="4615135"/>
          </a:xfrm>
        </p:spPr>
        <p:txBody>
          <a:bodyPr anchor="t">
            <a:normAutofit/>
          </a:bodyPr>
          <a:lstStyle/>
          <a:p>
            <a:r>
              <a:rPr lang="en-US" dirty="0" smtClean="0"/>
              <a:t>Inspecting a reproducible package:</a:t>
            </a:r>
          </a:p>
          <a:p>
            <a:r>
              <a:rPr lang="en-US" dirty="0"/>
              <a:t>	</a:t>
            </a:r>
            <a:r>
              <a:rPr lang="en-US" i="1" dirty="0" smtClean="0">
                <a:solidFill>
                  <a:schemeClr val="tx1"/>
                </a:solidFill>
              </a:rPr>
              <a:t>info</a:t>
            </a:r>
            <a:r>
              <a:rPr lang="en-US" dirty="0" smtClean="0">
                <a:solidFill>
                  <a:schemeClr val="tx1"/>
                </a:solidFill>
              </a:rPr>
              <a:t>, </a:t>
            </a:r>
            <a:r>
              <a:rPr lang="en-US" i="1" dirty="0" err="1" smtClean="0">
                <a:solidFill>
                  <a:schemeClr val="tx1"/>
                </a:solidFill>
              </a:rPr>
              <a:t>showfiles</a:t>
            </a:r>
            <a:r>
              <a:rPr lang="en-US" dirty="0" smtClean="0">
                <a:solidFill>
                  <a:schemeClr val="tx1"/>
                </a:solidFill>
              </a:rPr>
              <a:t>, </a:t>
            </a:r>
            <a:r>
              <a:rPr lang="en-US" i="1" dirty="0" smtClean="0">
                <a:solidFill>
                  <a:schemeClr val="tx1"/>
                </a:solidFill>
              </a:rPr>
              <a:t>graph</a:t>
            </a:r>
            <a:endParaRPr lang="en-US" i="1" dirty="0">
              <a:solidFill>
                <a:schemeClr val="tx1"/>
              </a:solidFill>
            </a:endParaRPr>
          </a:p>
          <a:p>
            <a:endParaRPr lang="en-US" dirty="0"/>
          </a:p>
          <a:p>
            <a:r>
              <a:rPr lang="en-US" dirty="0" smtClean="0"/>
              <a:t>Running an </a:t>
            </a:r>
            <a:r>
              <a:rPr lang="en-US" dirty="0" err="1" smtClean="0"/>
              <a:t>unpacker</a:t>
            </a:r>
            <a:r>
              <a:rPr lang="en-US" dirty="0" smtClean="0"/>
              <a:t>:</a:t>
            </a:r>
          </a:p>
          <a:p>
            <a:r>
              <a:rPr lang="en-US" sz="1800" dirty="0"/>
              <a:t>	</a:t>
            </a:r>
            <a:r>
              <a:rPr lang="en-US" sz="1800" i="1" dirty="0" smtClean="0">
                <a:solidFill>
                  <a:schemeClr val="tx1"/>
                </a:solidFill>
              </a:rPr>
              <a:t>setup</a:t>
            </a:r>
            <a:r>
              <a:rPr lang="en-US" sz="1800" dirty="0" smtClean="0">
                <a:solidFill>
                  <a:schemeClr val="tx1"/>
                </a:solidFill>
              </a:rPr>
              <a:t>, </a:t>
            </a:r>
            <a:r>
              <a:rPr lang="en-US" sz="1800" i="1" dirty="0" smtClean="0">
                <a:solidFill>
                  <a:schemeClr val="tx1"/>
                </a:solidFill>
              </a:rPr>
              <a:t>run</a:t>
            </a:r>
            <a:r>
              <a:rPr lang="en-US" sz="1800" dirty="0" smtClean="0">
                <a:solidFill>
                  <a:schemeClr val="tx1"/>
                </a:solidFill>
              </a:rPr>
              <a:t>, </a:t>
            </a:r>
            <a:r>
              <a:rPr lang="en-US" sz="1800" i="1" dirty="0" smtClean="0">
                <a:solidFill>
                  <a:schemeClr val="tx1"/>
                </a:solidFill>
              </a:rPr>
              <a:t>destroy</a:t>
            </a:r>
            <a:r>
              <a:rPr lang="en-US" sz="1800" dirty="0" smtClean="0">
                <a:solidFill>
                  <a:schemeClr val="tx1"/>
                </a:solidFill>
              </a:rPr>
              <a:t>, </a:t>
            </a:r>
            <a:r>
              <a:rPr lang="en-US" sz="1800" i="1" dirty="0" smtClean="0">
                <a:solidFill>
                  <a:schemeClr val="tx1"/>
                </a:solidFill>
              </a:rPr>
              <a:t>upload</a:t>
            </a:r>
            <a:r>
              <a:rPr lang="en-US" sz="1800" dirty="0" smtClean="0">
                <a:solidFill>
                  <a:schemeClr val="tx1"/>
                </a:solidFill>
              </a:rPr>
              <a:t>, </a:t>
            </a:r>
            <a:r>
              <a:rPr lang="en-US" sz="1800" i="1" dirty="0" smtClean="0">
                <a:solidFill>
                  <a:schemeClr val="tx1"/>
                </a:solidFill>
              </a:rPr>
              <a:t>download</a:t>
            </a:r>
            <a:endParaRPr lang="en-US" sz="1800" i="1" dirty="0">
              <a:solidFill>
                <a:schemeClr val="tx1"/>
              </a:solidFill>
            </a:endParaRPr>
          </a:p>
          <a:p>
            <a:endParaRPr lang="en-US" dirty="0" smtClean="0"/>
          </a:p>
          <a:p>
            <a:r>
              <a:rPr lang="en-US" dirty="0" smtClean="0"/>
              <a:t>Natively installing required software dependencies:</a:t>
            </a:r>
          </a:p>
          <a:p>
            <a:r>
              <a:rPr lang="en-US" sz="1800" i="1" dirty="0" smtClean="0">
                <a:solidFill>
                  <a:srgbClr val="000000"/>
                </a:solidFill>
              </a:rPr>
              <a:t>	</a:t>
            </a:r>
            <a:r>
              <a:rPr lang="en-US" sz="1800" i="1" dirty="0" err="1" smtClean="0">
                <a:solidFill>
                  <a:srgbClr val="000000"/>
                </a:solidFill>
              </a:rPr>
              <a:t>installpkgs</a:t>
            </a:r>
            <a:endParaRPr lang="en-US" sz="1800" dirty="0" smtClean="0">
              <a:solidFill>
                <a:srgbClr val="000000"/>
              </a:solidFill>
            </a:endParaRPr>
          </a:p>
          <a:p>
            <a:endParaRPr lang="en-US" dirty="0" smtClean="0"/>
          </a:p>
          <a:p>
            <a:r>
              <a:rPr lang="en-US" dirty="0" smtClean="0"/>
              <a:t>Generating a </a:t>
            </a:r>
            <a:r>
              <a:rPr lang="en-US" dirty="0" err="1" smtClean="0"/>
              <a:t>VisTrails</a:t>
            </a:r>
            <a:r>
              <a:rPr lang="en-US" dirty="0" smtClean="0"/>
              <a:t> workflow for the experiment:</a:t>
            </a:r>
          </a:p>
          <a:p>
            <a:r>
              <a:rPr lang="en-US" i="1" dirty="0">
                <a:solidFill>
                  <a:srgbClr val="000000"/>
                </a:solidFill>
              </a:rPr>
              <a:t>	</a:t>
            </a:r>
            <a:r>
              <a:rPr lang="en-US" dirty="0" smtClean="0">
                <a:solidFill>
                  <a:srgbClr val="000000"/>
                </a:solidFill>
              </a:rPr>
              <a:t>Enabled by default for all </a:t>
            </a:r>
            <a:r>
              <a:rPr lang="en-US" dirty="0" err="1" smtClean="0">
                <a:solidFill>
                  <a:srgbClr val="000000"/>
                </a:solidFill>
              </a:rPr>
              <a:t>unpackers</a:t>
            </a:r>
            <a:endParaRPr lang="en-US" dirty="0">
              <a:solidFill>
                <a:srgbClr val="000000"/>
              </a:solidFill>
            </a:endParaRPr>
          </a:p>
          <a:p>
            <a:endParaRPr lang="en-US" dirty="0"/>
          </a:p>
          <a:p>
            <a:endParaRPr lang="en-US" dirty="0" smtClean="0"/>
          </a:p>
        </p:txBody>
      </p:sp>
      <p:sp>
        <p:nvSpPr>
          <p:cNvPr id="2" name="Slide Number Placeholder 1"/>
          <p:cNvSpPr>
            <a:spLocks noGrp="1"/>
          </p:cNvSpPr>
          <p:nvPr>
            <p:ph type="sldNum" sz="quarter" idx="12"/>
          </p:nvPr>
        </p:nvSpPr>
        <p:spPr/>
        <p:txBody>
          <a:bodyPr/>
          <a:lstStyle/>
          <a:p>
            <a:fld id="{F859774E-8938-3D46-BA81-D8804DB853FB}" type="slidenum">
              <a:rPr lang="en-US" smtClean="0"/>
              <a:t>32</a:t>
            </a:fld>
            <a:endParaRPr lang="en-US"/>
          </a:p>
        </p:txBody>
      </p:sp>
    </p:spTree>
    <p:extLst>
      <p:ext uri="{BB962C8B-B14F-4D97-AF65-F5344CB8AC3E}">
        <p14:creationId xmlns:p14="http://schemas.microsoft.com/office/powerpoint/2010/main" val="40618008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t>News!</a:t>
            </a:r>
            <a:endParaRPr lang="en-US" sz="3200" b="0" cap="none" dirty="0"/>
          </a:p>
        </p:txBody>
      </p:sp>
      <p:sp>
        <p:nvSpPr>
          <p:cNvPr id="5" name="Text Placeholder 4"/>
          <p:cNvSpPr>
            <a:spLocks noGrp="1"/>
          </p:cNvSpPr>
          <p:nvPr>
            <p:ph type="body" idx="1"/>
          </p:nvPr>
        </p:nvSpPr>
        <p:spPr>
          <a:xfrm>
            <a:off x="848950" y="1446388"/>
            <a:ext cx="7340784" cy="4947076"/>
          </a:xfrm>
        </p:spPr>
        <p:txBody>
          <a:bodyPr anchor="t">
            <a:normAutofit/>
          </a:bodyPr>
          <a:lstStyle/>
          <a:p>
            <a:r>
              <a:rPr lang="en-US" b="1" dirty="0" err="1" smtClean="0">
                <a:solidFill>
                  <a:srgbClr val="0D0D0D"/>
                </a:solidFill>
              </a:rPr>
              <a:t>ReproZip</a:t>
            </a:r>
            <a:r>
              <a:rPr lang="en-US" dirty="0" smtClean="0">
                <a:solidFill>
                  <a:srgbClr val="0D0D0D"/>
                </a:solidFill>
              </a:rPr>
              <a:t> …</a:t>
            </a:r>
          </a:p>
          <a:p>
            <a:r>
              <a:rPr lang="en-US" dirty="0" smtClean="0">
                <a:solidFill>
                  <a:srgbClr val="0D0D0D"/>
                </a:solidFill>
              </a:rPr>
              <a:t>… has been adopted in the </a:t>
            </a:r>
            <a:r>
              <a:rPr lang="en-US" dirty="0" err="1" smtClean="0">
                <a:solidFill>
                  <a:srgbClr val="0D0D0D"/>
                </a:solidFill>
              </a:rPr>
              <a:t>Bonneau</a:t>
            </a:r>
            <a:r>
              <a:rPr lang="en-US" dirty="0" smtClean="0">
                <a:solidFill>
                  <a:srgbClr val="0D0D0D"/>
                </a:solidFill>
              </a:rPr>
              <a:t> Lab (NYU)</a:t>
            </a:r>
          </a:p>
          <a:p>
            <a:r>
              <a:rPr lang="en-US" sz="1800" dirty="0">
                <a:solidFill>
                  <a:srgbClr val="0D0D0D"/>
                </a:solidFill>
              </a:rPr>
              <a:t>	http://</a:t>
            </a:r>
            <a:r>
              <a:rPr lang="en-US" sz="1800" dirty="0" err="1">
                <a:solidFill>
                  <a:srgbClr val="0D0D0D"/>
                </a:solidFill>
              </a:rPr>
              <a:t>bonneaulab.bio.nyu.edu</a:t>
            </a:r>
            <a:r>
              <a:rPr lang="en-US" sz="1800" dirty="0">
                <a:solidFill>
                  <a:srgbClr val="0D0D0D"/>
                </a:solidFill>
              </a:rPr>
              <a:t>/</a:t>
            </a:r>
          </a:p>
          <a:p>
            <a:endParaRPr lang="en-US" dirty="0" smtClean="0">
              <a:solidFill>
                <a:srgbClr val="0D0D0D"/>
              </a:solidFill>
            </a:endParaRPr>
          </a:p>
          <a:p>
            <a:r>
              <a:rPr lang="en-US" dirty="0" smtClean="0">
                <a:solidFill>
                  <a:srgbClr val="0D0D0D"/>
                </a:solidFill>
              </a:rPr>
              <a:t>… will be used by the </a:t>
            </a:r>
            <a:r>
              <a:rPr lang="en-US" dirty="0">
                <a:solidFill>
                  <a:srgbClr val="0D0D0D"/>
                </a:solidFill>
              </a:rPr>
              <a:t>ACM SIGMOD </a:t>
            </a:r>
            <a:r>
              <a:rPr lang="en-US" dirty="0" smtClean="0">
                <a:solidFill>
                  <a:srgbClr val="0D0D0D"/>
                </a:solidFill>
              </a:rPr>
              <a:t>2015 Reproducibility Review</a:t>
            </a:r>
          </a:p>
          <a:p>
            <a:r>
              <a:rPr lang="en-US" sz="1800" dirty="0">
                <a:solidFill>
                  <a:srgbClr val="0D0D0D"/>
                </a:solidFill>
              </a:rPr>
              <a:t>	http://</a:t>
            </a:r>
            <a:r>
              <a:rPr lang="en-US" sz="1800" dirty="0" err="1">
                <a:solidFill>
                  <a:srgbClr val="0D0D0D"/>
                </a:solidFill>
              </a:rPr>
              <a:t>db-reproducibility.seas.harvard.edu</a:t>
            </a:r>
            <a:r>
              <a:rPr lang="en-US" sz="1800" dirty="0">
                <a:solidFill>
                  <a:srgbClr val="0D0D0D"/>
                </a:solidFill>
              </a:rPr>
              <a:t>/</a:t>
            </a:r>
          </a:p>
          <a:p>
            <a:endParaRPr lang="en-US" dirty="0" smtClean="0">
              <a:solidFill>
                <a:srgbClr val="0D0D0D"/>
              </a:solidFill>
            </a:endParaRPr>
          </a:p>
          <a:p>
            <a:r>
              <a:rPr lang="en-US" dirty="0" smtClean="0">
                <a:solidFill>
                  <a:srgbClr val="0D0D0D"/>
                </a:solidFill>
              </a:rPr>
              <a:t>… will be used by the Information Systems journal</a:t>
            </a:r>
          </a:p>
          <a:p>
            <a:r>
              <a:rPr lang="en-US" sz="1800" dirty="0">
                <a:solidFill>
                  <a:srgbClr val="0D0D0D"/>
                </a:solidFill>
              </a:rPr>
              <a:t>	</a:t>
            </a:r>
            <a:r>
              <a:rPr lang="en-US" sz="1800" dirty="0">
                <a:solidFill>
                  <a:srgbClr val="0D0D0D"/>
                </a:solidFill>
                <a:hlinkClick r:id="rId3"/>
              </a:rPr>
              <a:t>http://</a:t>
            </a:r>
            <a:r>
              <a:rPr lang="en-US" sz="1800" dirty="0" err="1">
                <a:solidFill>
                  <a:srgbClr val="0D0D0D"/>
                </a:solidFill>
                <a:hlinkClick r:id="rId3"/>
              </a:rPr>
              <a:t>www.journals.elsevier.com</a:t>
            </a:r>
            <a:r>
              <a:rPr lang="en-US" sz="1800" dirty="0">
                <a:solidFill>
                  <a:srgbClr val="0D0D0D"/>
                </a:solidFill>
                <a:hlinkClick r:id="rId3"/>
              </a:rPr>
              <a:t>/information-systems/</a:t>
            </a:r>
            <a:endParaRPr lang="en-US" sz="1800" dirty="0">
              <a:solidFill>
                <a:srgbClr val="0D0D0D"/>
              </a:solidFill>
            </a:endParaRPr>
          </a:p>
          <a:p>
            <a:endParaRPr lang="en-US" dirty="0" smtClean="0">
              <a:solidFill>
                <a:srgbClr val="0D0D0D"/>
              </a:solidFill>
            </a:endParaRPr>
          </a:p>
        </p:txBody>
      </p:sp>
      <p:sp>
        <p:nvSpPr>
          <p:cNvPr id="2" name="Slide Number Placeholder 1"/>
          <p:cNvSpPr>
            <a:spLocks noGrp="1"/>
          </p:cNvSpPr>
          <p:nvPr>
            <p:ph type="sldNum" sz="quarter" idx="12"/>
          </p:nvPr>
        </p:nvSpPr>
        <p:spPr/>
        <p:txBody>
          <a:bodyPr/>
          <a:lstStyle/>
          <a:p>
            <a:fld id="{F859774E-8938-3D46-BA81-D8804DB853FB}" type="slidenum">
              <a:rPr lang="en-US" smtClean="0"/>
              <a:t>33</a:t>
            </a:fld>
            <a:endParaRPr lang="en-US"/>
          </a:p>
        </p:txBody>
      </p:sp>
    </p:spTree>
    <p:extLst>
      <p:ext uri="{BB962C8B-B14F-4D97-AF65-F5344CB8AC3E}">
        <p14:creationId xmlns:p14="http://schemas.microsoft.com/office/powerpoint/2010/main" val="9240395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t>Wrap-Up: Main Features</a:t>
            </a:r>
            <a:endParaRPr lang="en-US" sz="3200" b="0" cap="none" dirty="0"/>
          </a:p>
        </p:txBody>
      </p:sp>
      <p:sp>
        <p:nvSpPr>
          <p:cNvPr id="5" name="Text Placeholder 4"/>
          <p:cNvSpPr>
            <a:spLocks noGrp="1"/>
          </p:cNvSpPr>
          <p:nvPr>
            <p:ph type="body" idx="1"/>
          </p:nvPr>
        </p:nvSpPr>
        <p:spPr>
          <a:xfrm>
            <a:off x="848950" y="1446388"/>
            <a:ext cx="7340784" cy="4947076"/>
          </a:xfrm>
        </p:spPr>
        <p:txBody>
          <a:bodyPr anchor="t">
            <a:normAutofit/>
          </a:bodyPr>
          <a:lstStyle/>
          <a:p>
            <a:r>
              <a:rPr lang="en-US" dirty="0" smtClean="0">
                <a:solidFill>
                  <a:srgbClr val="0D0D0D"/>
                </a:solidFill>
              </a:rPr>
              <a:t>Automatically </a:t>
            </a:r>
            <a:r>
              <a:rPr lang="en-US" b="1" dirty="0" smtClean="0">
                <a:solidFill>
                  <a:srgbClr val="0D0D0D"/>
                </a:solidFill>
              </a:rPr>
              <a:t>captures</a:t>
            </a:r>
            <a:r>
              <a:rPr lang="en-US" dirty="0" smtClean="0">
                <a:solidFill>
                  <a:srgbClr val="0D0D0D"/>
                </a:solidFill>
              </a:rPr>
              <a:t> experimental steps</a:t>
            </a:r>
          </a:p>
          <a:p>
            <a:endParaRPr lang="en-US" sz="1050" dirty="0" smtClean="0">
              <a:solidFill>
                <a:srgbClr val="0D0D0D"/>
              </a:solidFill>
            </a:endParaRPr>
          </a:p>
          <a:p>
            <a:r>
              <a:rPr lang="en-US" dirty="0" smtClean="0">
                <a:solidFill>
                  <a:srgbClr val="0D0D0D"/>
                </a:solidFill>
              </a:rPr>
              <a:t>Preserves experiment in a package (</a:t>
            </a:r>
            <a:r>
              <a:rPr lang="en-US" b="1" dirty="0" smtClean="0">
                <a:solidFill>
                  <a:srgbClr val="0D0D0D"/>
                </a:solidFill>
              </a:rPr>
              <a:t>longevity</a:t>
            </a:r>
            <a:r>
              <a:rPr lang="en-US" dirty="0" smtClean="0">
                <a:solidFill>
                  <a:srgbClr val="0D0D0D"/>
                </a:solidFill>
              </a:rPr>
              <a:t>)</a:t>
            </a:r>
          </a:p>
          <a:p>
            <a:endParaRPr lang="en-US" sz="1050" dirty="0">
              <a:solidFill>
                <a:srgbClr val="0D0D0D"/>
              </a:solidFill>
            </a:endParaRPr>
          </a:p>
          <a:p>
            <a:r>
              <a:rPr lang="en-US" dirty="0" smtClean="0">
                <a:solidFill>
                  <a:srgbClr val="0D0D0D"/>
                </a:solidFill>
              </a:rPr>
              <a:t>Allows </a:t>
            </a:r>
            <a:r>
              <a:rPr lang="en-US" dirty="0">
                <a:solidFill>
                  <a:srgbClr val="0D0D0D"/>
                </a:solidFill>
              </a:rPr>
              <a:t>configuration of what should (not) be included in the </a:t>
            </a:r>
            <a:r>
              <a:rPr lang="en-US" dirty="0" smtClean="0">
                <a:solidFill>
                  <a:srgbClr val="0D0D0D"/>
                </a:solidFill>
              </a:rPr>
              <a:t>package</a:t>
            </a:r>
          </a:p>
          <a:p>
            <a:endParaRPr lang="en-US" sz="1050" dirty="0">
              <a:solidFill>
                <a:srgbClr val="0D0D0D"/>
              </a:solidFill>
            </a:endParaRPr>
          </a:p>
          <a:p>
            <a:r>
              <a:rPr lang="en-US" dirty="0" smtClean="0">
                <a:solidFill>
                  <a:srgbClr val="0D0D0D"/>
                </a:solidFill>
              </a:rPr>
              <a:t>Allows reproducibility of graphical tools</a:t>
            </a:r>
            <a:endParaRPr lang="en-US" dirty="0">
              <a:solidFill>
                <a:srgbClr val="0D0D0D"/>
              </a:solidFill>
            </a:endParaRPr>
          </a:p>
          <a:p>
            <a:endParaRPr lang="en-US" sz="1050" dirty="0" smtClean="0">
              <a:solidFill>
                <a:srgbClr val="0D0D0D"/>
              </a:solidFill>
            </a:endParaRPr>
          </a:p>
          <a:p>
            <a:r>
              <a:rPr lang="en-US" dirty="0">
                <a:solidFill>
                  <a:srgbClr val="0D0D0D"/>
                </a:solidFill>
              </a:rPr>
              <a:t>A</a:t>
            </a:r>
            <a:r>
              <a:rPr lang="en-US" dirty="0" smtClean="0">
                <a:solidFill>
                  <a:srgbClr val="0D0D0D"/>
                </a:solidFill>
              </a:rPr>
              <a:t>llows experiment to be reproduced using the same configuration (</a:t>
            </a:r>
            <a:r>
              <a:rPr lang="en-US" b="1" dirty="0" err="1" smtClean="0">
                <a:solidFill>
                  <a:srgbClr val="0D0D0D"/>
                </a:solidFill>
              </a:rPr>
              <a:t>replicability</a:t>
            </a:r>
            <a:r>
              <a:rPr lang="en-US" dirty="0" smtClean="0">
                <a:solidFill>
                  <a:srgbClr val="0D0D0D"/>
                </a:solidFill>
              </a:rPr>
              <a:t>)</a:t>
            </a:r>
          </a:p>
          <a:p>
            <a:endParaRPr lang="en-US" sz="1050" dirty="0">
              <a:solidFill>
                <a:srgbClr val="0D0D0D"/>
              </a:solidFill>
            </a:endParaRPr>
          </a:p>
          <a:p>
            <a:r>
              <a:rPr lang="en-US" dirty="0" smtClean="0">
                <a:solidFill>
                  <a:srgbClr val="0D0D0D"/>
                </a:solidFill>
              </a:rPr>
              <a:t>Allows users to change command line parameters and input files (</a:t>
            </a:r>
            <a:r>
              <a:rPr lang="en-US" b="1" dirty="0" smtClean="0">
                <a:solidFill>
                  <a:srgbClr val="0D0D0D"/>
                </a:solidFill>
              </a:rPr>
              <a:t>modifiability</a:t>
            </a:r>
            <a:r>
              <a:rPr lang="en-US" dirty="0" smtClean="0">
                <a:solidFill>
                  <a:srgbClr val="0D0D0D"/>
                </a:solidFill>
              </a:rPr>
              <a:t>)</a:t>
            </a:r>
          </a:p>
          <a:p>
            <a:endParaRPr lang="en-US" sz="1050" dirty="0" smtClean="0">
              <a:solidFill>
                <a:srgbClr val="0D0D0D"/>
              </a:solidFill>
            </a:endParaRPr>
          </a:p>
          <a:p>
            <a:r>
              <a:rPr lang="en-US" dirty="0" smtClean="0">
                <a:solidFill>
                  <a:srgbClr val="0D0D0D"/>
                </a:solidFill>
              </a:rPr>
              <a:t>Experiments can be ported from Linux to Mac OS X and Windows (</a:t>
            </a:r>
            <a:r>
              <a:rPr lang="en-US" b="1" dirty="0" smtClean="0">
                <a:solidFill>
                  <a:srgbClr val="0D0D0D"/>
                </a:solidFill>
              </a:rPr>
              <a:t>portability</a:t>
            </a:r>
            <a:r>
              <a:rPr lang="en-US" dirty="0" smtClean="0">
                <a:solidFill>
                  <a:srgbClr val="0D0D0D"/>
                </a:solidFill>
              </a:rPr>
              <a:t>)</a:t>
            </a:r>
          </a:p>
          <a:p>
            <a:endParaRPr lang="en-US" dirty="0"/>
          </a:p>
        </p:txBody>
      </p:sp>
      <p:sp>
        <p:nvSpPr>
          <p:cNvPr id="2" name="Slide Number Placeholder 1"/>
          <p:cNvSpPr>
            <a:spLocks noGrp="1"/>
          </p:cNvSpPr>
          <p:nvPr>
            <p:ph type="sldNum" sz="quarter" idx="12"/>
          </p:nvPr>
        </p:nvSpPr>
        <p:spPr/>
        <p:txBody>
          <a:bodyPr/>
          <a:lstStyle/>
          <a:p>
            <a:fld id="{F859774E-8938-3D46-BA81-D8804DB853FB}" type="slidenum">
              <a:rPr lang="en-US" smtClean="0"/>
              <a:t>34</a:t>
            </a:fld>
            <a:endParaRPr lang="en-US"/>
          </a:p>
        </p:txBody>
      </p:sp>
    </p:spTree>
    <p:extLst>
      <p:ext uri="{BB962C8B-B14F-4D97-AF65-F5344CB8AC3E}">
        <p14:creationId xmlns:p14="http://schemas.microsoft.com/office/powerpoint/2010/main" val="3760058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t>Wrap-Up: Limitations</a:t>
            </a:r>
            <a:endParaRPr lang="en-US" sz="3200" b="0" cap="none" dirty="0"/>
          </a:p>
        </p:txBody>
      </p:sp>
      <p:sp>
        <p:nvSpPr>
          <p:cNvPr id="5" name="Text Placeholder 4"/>
          <p:cNvSpPr>
            <a:spLocks noGrp="1"/>
          </p:cNvSpPr>
          <p:nvPr>
            <p:ph type="body" idx="1"/>
          </p:nvPr>
        </p:nvSpPr>
        <p:spPr>
          <a:xfrm>
            <a:off x="848950" y="1446388"/>
            <a:ext cx="7340784" cy="4268761"/>
          </a:xfrm>
        </p:spPr>
        <p:txBody>
          <a:bodyPr anchor="t">
            <a:normAutofit/>
          </a:bodyPr>
          <a:lstStyle/>
          <a:p>
            <a:r>
              <a:rPr lang="en-US" dirty="0" smtClean="0">
                <a:solidFill>
                  <a:srgbClr val="0D0D0D"/>
                </a:solidFill>
              </a:rPr>
              <a:t>Only packs experiments in Linux distributions (so far…)</a:t>
            </a:r>
          </a:p>
          <a:p>
            <a:endParaRPr lang="en-US" sz="1400" dirty="0" smtClean="0">
              <a:solidFill>
                <a:srgbClr val="0D0D0D"/>
              </a:solidFill>
            </a:endParaRPr>
          </a:p>
          <a:p>
            <a:r>
              <a:rPr lang="en-US" dirty="0">
                <a:solidFill>
                  <a:srgbClr val="0D0D0D"/>
                </a:solidFill>
              </a:rPr>
              <a:t>Only detects software packages in </a:t>
            </a:r>
            <a:r>
              <a:rPr lang="en-US" dirty="0" err="1">
                <a:solidFill>
                  <a:srgbClr val="0D0D0D"/>
                </a:solidFill>
              </a:rPr>
              <a:t>Debian</a:t>
            </a:r>
            <a:r>
              <a:rPr lang="en-US" dirty="0">
                <a:solidFill>
                  <a:srgbClr val="0D0D0D"/>
                </a:solidFill>
              </a:rPr>
              <a:t>-based </a:t>
            </a:r>
            <a:r>
              <a:rPr lang="en-US" dirty="0" smtClean="0">
                <a:solidFill>
                  <a:srgbClr val="0D0D0D"/>
                </a:solidFill>
              </a:rPr>
              <a:t>environments (so far…)</a:t>
            </a:r>
          </a:p>
          <a:p>
            <a:endParaRPr lang="en-US" sz="1400" dirty="0">
              <a:solidFill>
                <a:srgbClr val="0D0D0D"/>
              </a:solidFill>
            </a:endParaRPr>
          </a:p>
          <a:p>
            <a:r>
              <a:rPr lang="en-US" dirty="0" smtClean="0">
                <a:solidFill>
                  <a:srgbClr val="0D0D0D"/>
                </a:solidFill>
              </a:rPr>
              <a:t>Does not guarantee reproducibility of distributed applications</a:t>
            </a:r>
            <a:endParaRPr lang="en-US" dirty="0">
              <a:solidFill>
                <a:srgbClr val="0D0D0D"/>
              </a:solidFill>
            </a:endParaRPr>
          </a:p>
          <a:p>
            <a:endParaRPr lang="en-US" sz="1400" dirty="0" smtClean="0">
              <a:solidFill>
                <a:srgbClr val="0D0D0D"/>
              </a:solidFill>
            </a:endParaRPr>
          </a:p>
          <a:p>
            <a:r>
              <a:rPr lang="en-US" dirty="0" smtClean="0">
                <a:solidFill>
                  <a:srgbClr val="0D0D0D"/>
                </a:solidFill>
              </a:rPr>
              <a:t>Does not allow reproducibility of </a:t>
            </a:r>
            <a:r>
              <a:rPr lang="en-US" i="1" dirty="0" smtClean="0">
                <a:solidFill>
                  <a:srgbClr val="0D0D0D"/>
                </a:solidFill>
              </a:rPr>
              <a:t>non-deterministic</a:t>
            </a:r>
            <a:r>
              <a:rPr lang="en-US" dirty="0" smtClean="0">
                <a:solidFill>
                  <a:srgbClr val="0D0D0D"/>
                </a:solidFill>
              </a:rPr>
              <a:t> processes</a:t>
            </a:r>
            <a:endParaRPr lang="en-US" sz="1400" dirty="0" smtClean="0">
              <a:solidFill>
                <a:srgbClr val="0D0D0D"/>
              </a:solidFill>
            </a:endParaRPr>
          </a:p>
          <a:p>
            <a:r>
              <a:rPr lang="en-US" dirty="0" smtClean="0">
                <a:solidFill>
                  <a:srgbClr val="0D0D0D"/>
                </a:solidFill>
              </a:rPr>
              <a:t>Does not save </a:t>
            </a:r>
            <a:r>
              <a:rPr lang="en-US" i="1" dirty="0" smtClean="0">
                <a:solidFill>
                  <a:srgbClr val="0D0D0D"/>
                </a:solidFill>
              </a:rPr>
              <a:t>state</a:t>
            </a:r>
          </a:p>
          <a:p>
            <a:endParaRPr lang="en-US" i="1" dirty="0">
              <a:solidFill>
                <a:srgbClr val="0D0D0D"/>
              </a:solidFill>
            </a:endParaRPr>
          </a:p>
          <a:p>
            <a:r>
              <a:rPr lang="en-US" dirty="0" smtClean="0">
                <a:solidFill>
                  <a:srgbClr val="0D0D0D"/>
                </a:solidFill>
              </a:rPr>
              <a:t>Doing all this efficiently is an ongoing research effort</a:t>
            </a:r>
          </a:p>
        </p:txBody>
      </p:sp>
      <p:sp>
        <p:nvSpPr>
          <p:cNvPr id="2" name="Slide Number Placeholder 1"/>
          <p:cNvSpPr>
            <a:spLocks noGrp="1"/>
          </p:cNvSpPr>
          <p:nvPr>
            <p:ph type="sldNum" sz="quarter" idx="12"/>
          </p:nvPr>
        </p:nvSpPr>
        <p:spPr/>
        <p:txBody>
          <a:bodyPr/>
          <a:lstStyle/>
          <a:p>
            <a:fld id="{F859774E-8938-3D46-BA81-D8804DB853FB}" type="slidenum">
              <a:rPr lang="en-US" smtClean="0"/>
              <a:t>35</a:t>
            </a:fld>
            <a:endParaRPr lang="en-US"/>
          </a:p>
        </p:txBody>
      </p:sp>
    </p:spTree>
    <p:extLst>
      <p:ext uri="{BB962C8B-B14F-4D97-AF65-F5344CB8AC3E}">
        <p14:creationId xmlns:p14="http://schemas.microsoft.com/office/powerpoint/2010/main" val="234320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64961"/>
            <a:ext cx="7772400" cy="814211"/>
          </a:xfrm>
        </p:spPr>
        <p:txBody>
          <a:bodyPr>
            <a:normAutofit/>
          </a:bodyPr>
          <a:lstStyle/>
          <a:p>
            <a:pPr algn="ctr"/>
            <a:r>
              <a:rPr lang="en-US" sz="3200" b="0" cap="none" dirty="0" smtClean="0"/>
              <a:t>In case you want to use it …</a:t>
            </a:r>
            <a:endParaRPr lang="en-US" sz="3200" b="0" cap="none" dirty="0"/>
          </a:p>
        </p:txBody>
      </p:sp>
      <p:sp>
        <p:nvSpPr>
          <p:cNvPr id="5" name="Text Placeholder 4"/>
          <p:cNvSpPr>
            <a:spLocks noGrp="1"/>
          </p:cNvSpPr>
          <p:nvPr>
            <p:ph type="body" idx="1"/>
          </p:nvPr>
        </p:nvSpPr>
        <p:spPr>
          <a:xfrm>
            <a:off x="848950" y="1446388"/>
            <a:ext cx="7210901" cy="4268761"/>
          </a:xfrm>
        </p:spPr>
        <p:txBody>
          <a:bodyPr anchor="t">
            <a:normAutofit/>
          </a:bodyPr>
          <a:lstStyle/>
          <a:p>
            <a:r>
              <a:rPr lang="en-US" dirty="0" smtClean="0">
                <a:solidFill>
                  <a:srgbClr val="0D0D0D"/>
                </a:solidFill>
              </a:rPr>
              <a:t>Website</a:t>
            </a:r>
            <a:r>
              <a:rPr lang="en-US" dirty="0">
                <a:solidFill>
                  <a:srgbClr val="0D0D0D"/>
                </a:solidFill>
              </a:rPr>
              <a:t>: </a:t>
            </a:r>
            <a:r>
              <a:rPr lang="en-US" i="1" dirty="0">
                <a:solidFill>
                  <a:srgbClr val="0D0D0D"/>
                </a:solidFill>
              </a:rPr>
              <a:t>http://</a:t>
            </a:r>
            <a:r>
              <a:rPr lang="en-US" i="1" dirty="0" err="1">
                <a:solidFill>
                  <a:srgbClr val="0D0D0D"/>
                </a:solidFill>
              </a:rPr>
              <a:t>vida-nyu.github.io</a:t>
            </a:r>
            <a:r>
              <a:rPr lang="en-US" i="1" dirty="0">
                <a:solidFill>
                  <a:srgbClr val="0D0D0D"/>
                </a:solidFill>
              </a:rPr>
              <a:t>/</a:t>
            </a:r>
            <a:r>
              <a:rPr lang="en-US" i="1" dirty="0" err="1">
                <a:solidFill>
                  <a:srgbClr val="0D0D0D"/>
                </a:solidFill>
              </a:rPr>
              <a:t>reprozip</a:t>
            </a:r>
            <a:r>
              <a:rPr lang="en-US" i="1" dirty="0">
                <a:solidFill>
                  <a:srgbClr val="0D0D0D"/>
                </a:solidFill>
              </a:rPr>
              <a:t>/</a:t>
            </a:r>
            <a:endParaRPr lang="en-US" i="1" dirty="0" smtClean="0">
              <a:solidFill>
                <a:srgbClr val="0D0D0D"/>
              </a:solidFill>
            </a:endParaRPr>
          </a:p>
          <a:p>
            <a:endParaRPr lang="en-US" dirty="0">
              <a:solidFill>
                <a:srgbClr val="0D0D0D"/>
              </a:solidFill>
            </a:endParaRPr>
          </a:p>
          <a:p>
            <a:r>
              <a:rPr lang="en-US" dirty="0" err="1" smtClean="0">
                <a:solidFill>
                  <a:srgbClr val="0D0D0D"/>
                </a:solidFill>
              </a:rPr>
              <a:t>GitHub</a:t>
            </a:r>
            <a:r>
              <a:rPr lang="en-US" dirty="0">
                <a:solidFill>
                  <a:srgbClr val="0D0D0D"/>
                </a:solidFill>
              </a:rPr>
              <a:t>: </a:t>
            </a:r>
            <a:r>
              <a:rPr lang="en-US" i="1" dirty="0">
                <a:solidFill>
                  <a:srgbClr val="0D0D0D"/>
                </a:solidFill>
              </a:rPr>
              <a:t>https://</a:t>
            </a:r>
            <a:r>
              <a:rPr lang="en-US" i="1" dirty="0" err="1">
                <a:solidFill>
                  <a:srgbClr val="0D0D0D"/>
                </a:solidFill>
              </a:rPr>
              <a:t>github.com</a:t>
            </a:r>
            <a:r>
              <a:rPr lang="en-US" i="1" dirty="0">
                <a:solidFill>
                  <a:srgbClr val="0D0D0D"/>
                </a:solidFill>
              </a:rPr>
              <a:t>/</a:t>
            </a:r>
            <a:r>
              <a:rPr lang="en-US" i="1" dirty="0" err="1">
                <a:solidFill>
                  <a:srgbClr val="0D0D0D"/>
                </a:solidFill>
              </a:rPr>
              <a:t>ViDA</a:t>
            </a:r>
            <a:r>
              <a:rPr lang="en-US" i="1" dirty="0">
                <a:solidFill>
                  <a:srgbClr val="0D0D0D"/>
                </a:solidFill>
              </a:rPr>
              <a:t>-NYU/</a:t>
            </a:r>
            <a:r>
              <a:rPr lang="en-US" i="1" dirty="0" err="1">
                <a:solidFill>
                  <a:srgbClr val="0D0D0D"/>
                </a:solidFill>
              </a:rPr>
              <a:t>reprozip</a:t>
            </a:r>
            <a:endParaRPr lang="en-US" i="1" dirty="0" smtClean="0">
              <a:solidFill>
                <a:srgbClr val="0D0D0D"/>
              </a:solidFill>
            </a:endParaRPr>
          </a:p>
          <a:p>
            <a:endParaRPr lang="en-US" dirty="0">
              <a:solidFill>
                <a:srgbClr val="0D0D0D"/>
              </a:solidFill>
            </a:endParaRPr>
          </a:p>
          <a:p>
            <a:r>
              <a:rPr lang="en-US" dirty="0">
                <a:solidFill>
                  <a:srgbClr val="0D0D0D"/>
                </a:solidFill>
              </a:rPr>
              <a:t>Mailing </a:t>
            </a:r>
            <a:r>
              <a:rPr lang="en-US" dirty="0" smtClean="0">
                <a:solidFill>
                  <a:srgbClr val="0D0D0D"/>
                </a:solidFill>
              </a:rPr>
              <a:t>lists:	</a:t>
            </a:r>
            <a:r>
              <a:rPr lang="en-US" i="1" dirty="0" err="1" smtClean="0">
                <a:solidFill>
                  <a:srgbClr val="0D0D0D"/>
                </a:solidFill>
              </a:rPr>
              <a:t>reprozip</a:t>
            </a:r>
            <a:r>
              <a:rPr lang="en-US" i="1" dirty="0" err="1">
                <a:solidFill>
                  <a:srgbClr val="0D0D0D"/>
                </a:solidFill>
              </a:rPr>
              <a:t>-users@</a:t>
            </a:r>
            <a:r>
              <a:rPr lang="en-US" i="1" dirty="0" err="1" smtClean="0">
                <a:solidFill>
                  <a:srgbClr val="0D0D0D"/>
                </a:solidFill>
              </a:rPr>
              <a:t>vgc.poly.edu</a:t>
            </a:r>
            <a:endParaRPr lang="en-US" i="1" dirty="0" smtClean="0">
              <a:solidFill>
                <a:srgbClr val="0D0D0D"/>
              </a:solidFill>
            </a:endParaRPr>
          </a:p>
          <a:p>
            <a:r>
              <a:rPr lang="en-US" dirty="0" smtClean="0">
                <a:solidFill>
                  <a:srgbClr val="0D0D0D"/>
                </a:solidFill>
              </a:rPr>
              <a:t>		</a:t>
            </a:r>
            <a:r>
              <a:rPr lang="en-US" dirty="0">
                <a:solidFill>
                  <a:srgbClr val="0D0D0D"/>
                </a:solidFill>
              </a:rPr>
              <a:t>	</a:t>
            </a:r>
            <a:r>
              <a:rPr lang="en-US" i="1" dirty="0">
                <a:solidFill>
                  <a:srgbClr val="0D0D0D"/>
                </a:solidFill>
                <a:hlinkClick r:id="rId3"/>
              </a:rPr>
              <a:t>reprozip-dev@</a:t>
            </a:r>
            <a:r>
              <a:rPr lang="en-US" i="1" dirty="0" smtClean="0">
                <a:solidFill>
                  <a:srgbClr val="0D0D0D"/>
                </a:solidFill>
                <a:hlinkClick r:id="rId3"/>
              </a:rPr>
              <a:t>vgc.poly.edu</a:t>
            </a:r>
            <a:endParaRPr lang="en-US" i="1" dirty="0" smtClean="0">
              <a:solidFill>
                <a:srgbClr val="0D0D0D"/>
              </a:solidFill>
            </a:endParaRPr>
          </a:p>
          <a:p>
            <a:endParaRPr lang="en-US" i="1" dirty="0">
              <a:solidFill>
                <a:srgbClr val="0D0D0D"/>
              </a:solidFill>
            </a:endParaRPr>
          </a:p>
          <a:p>
            <a:r>
              <a:rPr lang="en-US" dirty="0" smtClean="0">
                <a:solidFill>
                  <a:srgbClr val="0D0D0D"/>
                </a:solidFill>
              </a:rPr>
              <a:t>Tutorial: </a:t>
            </a:r>
            <a:r>
              <a:rPr lang="en-US" i="1" dirty="0">
                <a:solidFill>
                  <a:srgbClr val="0D0D0D"/>
                </a:solidFill>
                <a:hlinkClick r:id="rId4"/>
              </a:rPr>
              <a:t>http://</a:t>
            </a:r>
            <a:r>
              <a:rPr lang="en-US" i="1" dirty="0" err="1">
                <a:solidFill>
                  <a:srgbClr val="0D0D0D"/>
                </a:solidFill>
                <a:hlinkClick r:id="rId4"/>
              </a:rPr>
              <a:t>cs.nyu.edu</a:t>
            </a:r>
            <a:r>
              <a:rPr lang="en-US" i="1" dirty="0">
                <a:solidFill>
                  <a:srgbClr val="0D0D0D"/>
                </a:solidFill>
                <a:hlinkClick r:id="rId4"/>
              </a:rPr>
              <a:t>/courses/fall15/CSCI-GA.2434-001/</a:t>
            </a:r>
            <a:r>
              <a:rPr lang="en-US" i="1" dirty="0" err="1">
                <a:solidFill>
                  <a:srgbClr val="0D0D0D"/>
                </a:solidFill>
                <a:hlinkClick r:id="rId4"/>
              </a:rPr>
              <a:t>IntroductiontoReprozip.pptx</a:t>
            </a:r>
            <a:endParaRPr lang="en-US" i="1" dirty="0">
              <a:solidFill>
                <a:srgbClr val="0D0D0D"/>
              </a:solidFill>
            </a:endParaRPr>
          </a:p>
          <a:p>
            <a:endParaRPr lang="en-US" dirty="0" smtClean="0"/>
          </a:p>
        </p:txBody>
      </p:sp>
      <p:sp>
        <p:nvSpPr>
          <p:cNvPr id="2" name="Slide Number Placeholder 1"/>
          <p:cNvSpPr>
            <a:spLocks noGrp="1"/>
          </p:cNvSpPr>
          <p:nvPr>
            <p:ph type="sldNum" sz="quarter" idx="12"/>
          </p:nvPr>
        </p:nvSpPr>
        <p:spPr/>
        <p:txBody>
          <a:bodyPr/>
          <a:lstStyle/>
          <a:p>
            <a:fld id="{F859774E-8938-3D46-BA81-D8804DB853FB}" type="slidenum">
              <a:rPr lang="en-US" smtClean="0"/>
              <a:t>36</a:t>
            </a:fld>
            <a:endParaRPr lang="en-US"/>
          </a:p>
        </p:txBody>
      </p:sp>
    </p:spTree>
    <p:extLst>
      <p:ext uri="{BB962C8B-B14F-4D97-AF65-F5344CB8AC3E}">
        <p14:creationId xmlns:p14="http://schemas.microsoft.com/office/powerpoint/2010/main" val="2236187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Reproducibility and Software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Reproducibility tools can help with problems that have nothing to do with reviewing papers:</a:t>
            </a:r>
          </a:p>
          <a:p>
            <a:r>
              <a:rPr lang="en-US" dirty="0" smtClean="0"/>
              <a:t>A project gets shelved for budget reasons and then gets revived. </a:t>
            </a:r>
          </a:p>
          <a:p>
            <a:r>
              <a:rPr lang="en-US" dirty="0" smtClean="0"/>
              <a:t>Want last working copy and use it as a reference implementation and want to be able to cannibalize its parts.</a:t>
            </a:r>
          </a:p>
          <a:p>
            <a:r>
              <a:rPr lang="en-US" dirty="0" smtClean="0"/>
              <a:t>Version control on entire environment.</a:t>
            </a:r>
          </a:p>
          <a:p>
            <a:endParaRPr lang="en-US" dirty="0" smtClean="0"/>
          </a:p>
        </p:txBody>
      </p:sp>
      <p:sp>
        <p:nvSpPr>
          <p:cNvPr id="4" name="Slide Number Placeholder 3"/>
          <p:cNvSpPr>
            <a:spLocks noGrp="1"/>
          </p:cNvSpPr>
          <p:nvPr>
            <p:ph type="sldNum" sz="quarter" idx="12"/>
          </p:nvPr>
        </p:nvSpPr>
        <p:spPr/>
        <p:txBody>
          <a:bodyPr/>
          <a:lstStyle/>
          <a:p>
            <a:fld id="{F859774E-8938-3D46-BA81-D8804DB853FB}" type="slidenum">
              <a:rPr lang="en-US" smtClean="0"/>
              <a:t>37</a:t>
            </a:fld>
            <a:endParaRPr lang="en-US"/>
          </a:p>
        </p:txBody>
      </p:sp>
    </p:spTree>
    <p:extLst>
      <p:ext uri="{BB962C8B-B14F-4D97-AF65-F5344CB8AC3E}">
        <p14:creationId xmlns:p14="http://schemas.microsoft.com/office/powerpoint/2010/main" val="28723803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Reproducibility and Upgrades</a:t>
            </a:r>
            <a:endParaRPr lang="en-US" dirty="0"/>
          </a:p>
        </p:txBody>
      </p:sp>
      <p:sp>
        <p:nvSpPr>
          <p:cNvPr id="3" name="Content Placeholder 2"/>
          <p:cNvSpPr>
            <a:spLocks noGrp="1"/>
          </p:cNvSpPr>
          <p:nvPr>
            <p:ph idx="1"/>
          </p:nvPr>
        </p:nvSpPr>
        <p:spPr/>
        <p:txBody>
          <a:bodyPr>
            <a:normAutofit/>
          </a:bodyPr>
          <a:lstStyle/>
          <a:p>
            <a:r>
              <a:rPr lang="en-US" dirty="0" smtClean="0"/>
              <a:t>You have a working software system that uses package-version pairs P1.v1, P2.v2, … </a:t>
            </a:r>
            <a:r>
              <a:rPr lang="en-US" dirty="0" err="1" smtClean="0"/>
              <a:t>Pn.vn</a:t>
            </a:r>
            <a:r>
              <a:rPr lang="en-US" dirty="0" smtClean="0"/>
              <a:t>.</a:t>
            </a:r>
          </a:p>
          <a:p>
            <a:r>
              <a:rPr lang="en-US" dirty="0" smtClean="0"/>
              <a:t>Original authors have long left.</a:t>
            </a:r>
          </a:p>
          <a:p>
            <a:r>
              <a:rPr lang="en-US" dirty="0" smtClean="0"/>
              <a:t>You want to upgrade package P3 to as most recent a version as possible, then P6, then P1. The other packages may or may not be upgraded.</a:t>
            </a:r>
          </a:p>
          <a:p>
            <a:r>
              <a:rPr lang="en-US" dirty="0" err="1" smtClean="0"/>
              <a:t>Liquidclimber</a:t>
            </a:r>
            <a:r>
              <a:rPr lang="en-US" dirty="0" smtClean="0"/>
              <a:t> framework…</a:t>
            </a:r>
          </a:p>
          <a:p>
            <a:endParaRPr lang="en-US" dirty="0" smtClean="0"/>
          </a:p>
        </p:txBody>
      </p:sp>
      <p:sp>
        <p:nvSpPr>
          <p:cNvPr id="4" name="Slide Number Placeholder 3"/>
          <p:cNvSpPr>
            <a:spLocks noGrp="1"/>
          </p:cNvSpPr>
          <p:nvPr>
            <p:ph type="sldNum" sz="quarter" idx="12"/>
          </p:nvPr>
        </p:nvSpPr>
        <p:spPr/>
        <p:txBody>
          <a:bodyPr/>
          <a:lstStyle/>
          <a:p>
            <a:fld id="{F859774E-8938-3D46-BA81-D8804DB853FB}" type="slidenum">
              <a:rPr lang="en-US" smtClean="0"/>
              <a:t>38</a:t>
            </a:fld>
            <a:endParaRPr lang="en-US"/>
          </a:p>
        </p:txBody>
      </p:sp>
    </p:spTree>
    <p:extLst>
      <p:ext uri="{BB962C8B-B14F-4D97-AF65-F5344CB8AC3E}">
        <p14:creationId xmlns:p14="http://schemas.microsoft.com/office/powerpoint/2010/main" val="151561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006075"/>
            <a:ext cx="7772400" cy="2417394"/>
          </a:xfrm>
        </p:spPr>
        <p:txBody>
          <a:bodyPr>
            <a:normAutofit/>
          </a:bodyPr>
          <a:lstStyle/>
          <a:p>
            <a:pPr algn="ctr"/>
            <a:r>
              <a:rPr lang="en-US" sz="3600" b="0" cap="none" dirty="0" smtClean="0"/>
              <a:t>Thanks!</a:t>
            </a:r>
            <a:br>
              <a:rPr lang="en-US" sz="3600" b="0" cap="none" dirty="0" smtClean="0"/>
            </a:br>
            <a:r>
              <a:rPr lang="en-US" sz="1600" b="0" cap="none" dirty="0" smtClean="0"/>
              <a:t> </a:t>
            </a:r>
            <a:r>
              <a:rPr lang="en-US" sz="3600" b="0" cap="none" dirty="0"/>
              <a:t/>
            </a:r>
            <a:br>
              <a:rPr lang="en-US" sz="3600" b="0" cap="none" dirty="0"/>
            </a:br>
            <a:r>
              <a:rPr lang="en-US" sz="2400" b="0" cap="none" dirty="0" smtClean="0"/>
              <a:t>Questions?</a:t>
            </a:r>
            <a:endParaRPr lang="en-US" sz="2400" b="0" cap="none" dirty="0"/>
          </a:p>
        </p:txBody>
      </p:sp>
      <p:pic>
        <p:nvPicPr>
          <p:cNvPr id="3" name="Picture 2" descr="nyu_long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559" y="6286970"/>
            <a:ext cx="2186883" cy="376704"/>
          </a:xfrm>
          <a:prstGeom prst="rect">
            <a:avLst/>
          </a:prstGeom>
        </p:spPr>
      </p:pic>
      <p:sp>
        <p:nvSpPr>
          <p:cNvPr id="2" name="Slide Number Placeholder 1"/>
          <p:cNvSpPr>
            <a:spLocks noGrp="1"/>
          </p:cNvSpPr>
          <p:nvPr>
            <p:ph type="sldNum" sz="quarter" idx="12"/>
          </p:nvPr>
        </p:nvSpPr>
        <p:spPr/>
        <p:txBody>
          <a:bodyPr/>
          <a:lstStyle/>
          <a:p>
            <a:fld id="{F859774E-8938-3D46-BA81-D8804DB853FB}" type="slidenum">
              <a:rPr lang="en-US" smtClean="0"/>
              <a:t>39</a:t>
            </a:fld>
            <a:endParaRPr lang="en-US"/>
          </a:p>
        </p:txBody>
      </p:sp>
      <p:pic>
        <p:nvPicPr>
          <p:cNvPr id="5" name="Picture 4" descr="tapp_fig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1003300"/>
            <a:ext cx="8940800" cy="4851400"/>
          </a:xfrm>
          <a:prstGeom prst="rect">
            <a:avLst/>
          </a:prstGeom>
        </p:spPr>
      </p:pic>
    </p:spTree>
    <p:extLst>
      <p:ext uri="{BB962C8B-B14F-4D97-AF65-F5344CB8AC3E}">
        <p14:creationId xmlns:p14="http://schemas.microsoft.com/office/powerpoint/2010/main" val="30559569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Basic Does Not Always Hold</a:t>
            </a:r>
            <a:endParaRPr lang="en-US" dirty="0"/>
          </a:p>
        </p:txBody>
      </p:sp>
      <p:pic>
        <p:nvPicPr>
          <p:cNvPr id="16" name="Picture 15" descr="nytimes-retract-2010092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7861300" cy="5334000"/>
          </a:xfrm>
          <a:prstGeom prst="rect">
            <a:avLst/>
          </a:prstGeom>
        </p:spPr>
      </p:pic>
      <p:sp>
        <p:nvSpPr>
          <p:cNvPr id="17" name="Oval 16"/>
          <p:cNvSpPr/>
          <p:nvPr/>
        </p:nvSpPr>
        <p:spPr bwMode="auto">
          <a:xfrm>
            <a:off x="0" y="6172200"/>
            <a:ext cx="2895600" cy="457200"/>
          </a:xfrm>
          <a:prstGeom prst="ellipse">
            <a:avLst/>
          </a:prstGeom>
          <a:noFill/>
          <a:ln w="9525" cap="flat" cmpd="sng" algn="ctr">
            <a:solidFill>
              <a:srgbClr val="FC01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5" name="Picture 14" descr="nytimes-duke-cancer-20110707.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295400"/>
            <a:ext cx="5605271" cy="5257800"/>
          </a:xfrm>
          <a:prstGeom prst="rect">
            <a:avLst/>
          </a:prstGeom>
        </p:spPr>
      </p:pic>
      <p:pic>
        <p:nvPicPr>
          <p:cNvPr id="23" name="Picture 22" descr="reproducible-paper-death.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800" y="2968625"/>
            <a:ext cx="7569200" cy="889000"/>
          </a:xfrm>
          <a:prstGeom prst="rect">
            <a:avLst/>
          </a:prstGeom>
        </p:spPr>
      </p:pic>
      <p:sp>
        <p:nvSpPr>
          <p:cNvPr id="3" name="Slide Number Placeholder 2"/>
          <p:cNvSpPr>
            <a:spLocks noGrp="1"/>
          </p:cNvSpPr>
          <p:nvPr>
            <p:ph type="sldNum" sz="quarter" idx="12"/>
          </p:nvPr>
        </p:nvSpPr>
        <p:spPr/>
        <p:txBody>
          <a:bodyPr/>
          <a:lstStyle/>
          <a:p>
            <a:fld id="{F859774E-8938-3D46-BA81-D8804DB853FB}" type="slidenum">
              <a:rPr lang="en-US" smtClean="0"/>
              <a:t>4</a:t>
            </a:fld>
            <a:endParaRPr lang="en-US"/>
          </a:p>
        </p:txBody>
      </p:sp>
    </p:spTree>
    <p:extLst>
      <p:ext uri="{BB962C8B-B14F-4D97-AF65-F5344CB8AC3E}">
        <p14:creationId xmlns:p14="http://schemas.microsoft.com/office/powerpoint/2010/main" val="1021775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Question: </a:t>
            </a:r>
            <a:br>
              <a:rPr lang="en-US" dirty="0" smtClean="0"/>
            </a:br>
            <a:r>
              <a:rPr lang="en-US" dirty="0" smtClean="0"/>
              <a:t>cooperating VMs</a:t>
            </a:r>
            <a:endParaRPr lang="en-US" dirty="0"/>
          </a:p>
        </p:txBody>
      </p:sp>
      <p:sp>
        <p:nvSpPr>
          <p:cNvPr id="3" name="Content Placeholder 2"/>
          <p:cNvSpPr>
            <a:spLocks noGrp="1"/>
          </p:cNvSpPr>
          <p:nvPr>
            <p:ph idx="1"/>
          </p:nvPr>
        </p:nvSpPr>
        <p:spPr/>
        <p:txBody>
          <a:bodyPr>
            <a:normAutofit/>
          </a:bodyPr>
          <a:lstStyle/>
          <a:p>
            <a:r>
              <a:rPr lang="en-US" dirty="0" smtClean="0"/>
              <a:t>Virtual machines protect an execution environment so that old software can run on new hardware/operating systems.</a:t>
            </a:r>
          </a:p>
          <a:p>
            <a:r>
              <a:rPr lang="en-US" dirty="0" smtClean="0"/>
              <a:t>Requires isolation.</a:t>
            </a:r>
          </a:p>
          <a:p>
            <a:r>
              <a:rPr lang="en-US" dirty="0" smtClean="0"/>
              <a:t>Sometimes want distribution and interoperation</a:t>
            </a:r>
          </a:p>
          <a:p>
            <a:r>
              <a:rPr lang="en-US" dirty="0" smtClean="0"/>
              <a:t>How to do this lightly and efficiently?</a:t>
            </a:r>
          </a:p>
        </p:txBody>
      </p:sp>
      <p:sp>
        <p:nvSpPr>
          <p:cNvPr id="4" name="Slide Number Placeholder 3"/>
          <p:cNvSpPr>
            <a:spLocks noGrp="1"/>
          </p:cNvSpPr>
          <p:nvPr>
            <p:ph type="sldNum" sz="quarter" idx="12"/>
          </p:nvPr>
        </p:nvSpPr>
        <p:spPr/>
        <p:txBody>
          <a:bodyPr/>
          <a:lstStyle/>
          <a:p>
            <a:fld id="{F859774E-8938-3D46-BA81-D8804DB853FB}" type="slidenum">
              <a:rPr lang="en-US" smtClean="0"/>
              <a:t>40</a:t>
            </a:fld>
            <a:endParaRPr lang="en-US"/>
          </a:p>
        </p:txBody>
      </p:sp>
    </p:spTree>
    <p:extLst>
      <p:ext uri="{BB962C8B-B14F-4D97-AF65-F5344CB8AC3E}">
        <p14:creationId xmlns:p14="http://schemas.microsoft.com/office/powerpoint/2010/main" val="1629378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Question: </a:t>
            </a:r>
            <a:br>
              <a:rPr lang="en-US" dirty="0" smtClean="0"/>
            </a:br>
            <a:r>
              <a:rPr lang="en-US" dirty="0" smtClean="0"/>
              <a:t>heterogeneous mash-ups</a:t>
            </a:r>
            <a:endParaRPr lang="en-US" dirty="0"/>
          </a:p>
        </p:txBody>
      </p:sp>
      <p:sp>
        <p:nvSpPr>
          <p:cNvPr id="3" name="Content Placeholder 2"/>
          <p:cNvSpPr>
            <a:spLocks noGrp="1"/>
          </p:cNvSpPr>
          <p:nvPr>
            <p:ph idx="1"/>
          </p:nvPr>
        </p:nvSpPr>
        <p:spPr/>
        <p:txBody>
          <a:bodyPr>
            <a:normAutofit/>
          </a:bodyPr>
          <a:lstStyle/>
          <a:p>
            <a:r>
              <a:rPr lang="en-US" dirty="0" smtClean="0"/>
              <a:t>Given a repository of reproducible environments, can you extract interfaces that can then support scripts that call on multiple heterogeneous environments.</a:t>
            </a:r>
          </a:p>
          <a:p>
            <a:r>
              <a:rPr lang="en-US" dirty="0" smtClean="0"/>
              <a:t>I want to use the 2012 version of this display software running on Mac OS 10 with the 2017 version of machine learning running on </a:t>
            </a:r>
            <a:r>
              <a:rPr lang="en-US" dirty="0" err="1" smtClean="0"/>
              <a:t>google</a:t>
            </a:r>
            <a:r>
              <a:rPr lang="en-US" dirty="0" smtClean="0"/>
              <a:t> Chrome X….</a:t>
            </a:r>
          </a:p>
        </p:txBody>
      </p:sp>
      <p:sp>
        <p:nvSpPr>
          <p:cNvPr id="4" name="Slide Number Placeholder 3"/>
          <p:cNvSpPr>
            <a:spLocks noGrp="1"/>
          </p:cNvSpPr>
          <p:nvPr>
            <p:ph type="sldNum" sz="quarter" idx="12"/>
          </p:nvPr>
        </p:nvSpPr>
        <p:spPr/>
        <p:txBody>
          <a:bodyPr/>
          <a:lstStyle/>
          <a:p>
            <a:fld id="{F859774E-8938-3D46-BA81-D8804DB853FB}" type="slidenum">
              <a:rPr lang="en-US" smtClean="0"/>
              <a:t>41</a:t>
            </a:fld>
            <a:endParaRPr lang="en-US"/>
          </a:p>
        </p:txBody>
      </p:sp>
    </p:spTree>
    <p:extLst>
      <p:ext uri="{BB962C8B-B14F-4D97-AF65-F5344CB8AC3E}">
        <p14:creationId xmlns:p14="http://schemas.microsoft.com/office/powerpoint/2010/main" val="34662593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Challenges</a:t>
            </a:r>
            <a:endParaRPr lang="en-US" dirty="0"/>
          </a:p>
        </p:txBody>
      </p:sp>
      <p:sp>
        <p:nvSpPr>
          <p:cNvPr id="3" name="Content Placeholder 2"/>
          <p:cNvSpPr>
            <a:spLocks noGrp="1"/>
          </p:cNvSpPr>
          <p:nvPr>
            <p:ph idx="1"/>
          </p:nvPr>
        </p:nvSpPr>
        <p:spPr/>
        <p:txBody>
          <a:bodyPr/>
          <a:lstStyle/>
          <a:p>
            <a:r>
              <a:rPr lang="en-US" dirty="0" smtClean="0"/>
              <a:t>Link to documents, so a change in data or method is immediately reflected in the document (</a:t>
            </a:r>
            <a:r>
              <a:rPr lang="en-US" dirty="0" err="1" smtClean="0"/>
              <a:t>iPython</a:t>
            </a:r>
            <a:r>
              <a:rPr lang="en-US" dirty="0" smtClean="0"/>
              <a:t>, </a:t>
            </a:r>
            <a:r>
              <a:rPr lang="en-US" dirty="0" err="1" smtClean="0"/>
              <a:t>Sweave</a:t>
            </a:r>
            <a:r>
              <a:rPr lang="en-US" dirty="0" smtClean="0"/>
              <a:t>, DEXY and others)</a:t>
            </a:r>
          </a:p>
          <a:p>
            <a:r>
              <a:rPr lang="en-US" dirty="0" smtClean="0"/>
              <a:t>Ensuring longevity of archives</a:t>
            </a:r>
            <a:r>
              <a:rPr lang="en-US" dirty="0" smtClean="0"/>
              <a:t>.</a:t>
            </a:r>
          </a:p>
          <a:p>
            <a:r>
              <a:rPr lang="en-US" dirty="0" smtClean="0"/>
              <a:t>Summary of </a:t>
            </a:r>
            <a:r>
              <a:rPr lang="en-US" smtClean="0"/>
              <a:t>tools:</a:t>
            </a:r>
            <a:br>
              <a:rPr lang="en-US" smtClean="0"/>
            </a:br>
            <a:r>
              <a:rPr lang="en-US" smtClean="0"/>
              <a:t>http</a:t>
            </a:r>
            <a:r>
              <a:rPr lang="en-US" dirty="0"/>
              <a:t>://</a:t>
            </a:r>
            <a:r>
              <a:rPr lang="en-US" dirty="0" err="1"/>
              <a:t>repromatch.poly.edu</a:t>
            </a:r>
            <a:r>
              <a:rPr lang="en-US" dirty="0"/>
              <a:t>/tools/#/tools/tool/pass</a:t>
            </a:r>
            <a:endParaRPr lang="en-US" dirty="0"/>
          </a:p>
        </p:txBody>
      </p:sp>
      <p:sp>
        <p:nvSpPr>
          <p:cNvPr id="4" name="Slide Number Placeholder 3"/>
          <p:cNvSpPr>
            <a:spLocks noGrp="1"/>
          </p:cNvSpPr>
          <p:nvPr>
            <p:ph type="sldNum" sz="quarter" idx="12"/>
          </p:nvPr>
        </p:nvSpPr>
        <p:spPr/>
        <p:txBody>
          <a:bodyPr/>
          <a:lstStyle/>
          <a:p>
            <a:fld id="{F859774E-8938-3D46-BA81-D8804DB853FB}" type="slidenum">
              <a:rPr lang="en-US" smtClean="0"/>
              <a:t>42</a:t>
            </a:fld>
            <a:endParaRPr lang="en-US"/>
          </a:p>
        </p:txBody>
      </p:sp>
    </p:spTree>
    <p:extLst>
      <p:ext uri="{BB962C8B-B14F-4D97-AF65-F5344CB8AC3E}">
        <p14:creationId xmlns:p14="http://schemas.microsoft.com/office/powerpoint/2010/main" val="25327518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Reproducibility is necessary for good science.</a:t>
            </a:r>
          </a:p>
          <a:p>
            <a:r>
              <a:rPr lang="en-US" dirty="0" smtClean="0"/>
              <a:t>Tools can make it reasonably painless.</a:t>
            </a:r>
          </a:p>
          <a:p>
            <a:r>
              <a:rPr lang="en-US" dirty="0" smtClean="0"/>
              <a:t>These tools enable new applications.</a:t>
            </a:r>
          </a:p>
          <a:p>
            <a:r>
              <a:rPr lang="en-US" dirty="0" smtClean="0"/>
              <a:t>There are practical important research directions to pursue </a:t>
            </a:r>
            <a:r>
              <a:rPr lang="en-US" smtClean="0"/>
              <a:t>given these new tools.</a:t>
            </a:r>
            <a:endParaRPr lang="en-US" dirty="0" smtClean="0"/>
          </a:p>
        </p:txBody>
      </p:sp>
      <p:sp>
        <p:nvSpPr>
          <p:cNvPr id="4" name="Slide Number Placeholder 3"/>
          <p:cNvSpPr>
            <a:spLocks noGrp="1"/>
          </p:cNvSpPr>
          <p:nvPr>
            <p:ph type="sldNum" sz="quarter" idx="12"/>
          </p:nvPr>
        </p:nvSpPr>
        <p:spPr/>
        <p:txBody>
          <a:bodyPr/>
          <a:lstStyle/>
          <a:p>
            <a:fld id="{F859774E-8938-3D46-BA81-D8804DB853FB}" type="slidenum">
              <a:rPr lang="en-US" smtClean="0"/>
              <a:t>43</a:t>
            </a:fld>
            <a:endParaRPr lang="en-US"/>
          </a:p>
        </p:txBody>
      </p:sp>
    </p:spTree>
    <p:extLst>
      <p:ext uri="{BB962C8B-B14F-4D97-AF65-F5344CB8AC3E}">
        <p14:creationId xmlns:p14="http://schemas.microsoft.com/office/powerpoint/2010/main" val="16792899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and Reproducibility</a:t>
            </a:r>
            <a:endParaRPr lang="en-US" dirty="0"/>
          </a:p>
        </p:txBody>
      </p:sp>
      <p:sp>
        <p:nvSpPr>
          <p:cNvPr id="3" name="Content Placeholder 2"/>
          <p:cNvSpPr>
            <a:spLocks noGrp="1"/>
          </p:cNvSpPr>
          <p:nvPr>
            <p:ph idx="1"/>
          </p:nvPr>
        </p:nvSpPr>
        <p:spPr>
          <a:xfrm>
            <a:off x="228600" y="1371600"/>
            <a:ext cx="8915400" cy="5029200"/>
          </a:xfrm>
        </p:spPr>
        <p:txBody>
          <a:bodyPr/>
          <a:lstStyle/>
          <a:p>
            <a:r>
              <a:rPr lang="en-US" dirty="0" smtClean="0"/>
              <a:t>Reproducibility is the cornerstone of science</a:t>
            </a:r>
          </a:p>
          <a:p>
            <a:r>
              <a:rPr lang="en-US" dirty="0" smtClean="0"/>
              <a:t>If we can’t trust other results, we have to start over from scratch.</a:t>
            </a:r>
          </a:p>
          <a:p>
            <a:r>
              <a:rPr lang="en-US" i="1" dirty="0" smtClean="0"/>
              <a:t>Without reproducibility, people die! </a:t>
            </a:r>
          </a:p>
          <a:p>
            <a:pPr marL="0" indent="0">
              <a:buNone/>
            </a:pPr>
            <a:r>
              <a:rPr lang="en-US" sz="1600" dirty="0"/>
              <a:t> </a:t>
            </a:r>
            <a:r>
              <a:rPr lang="en-US" sz="1600" dirty="0" smtClean="0"/>
              <a:t>    John </a:t>
            </a:r>
            <a:r>
              <a:rPr lang="en-US" sz="1600" dirty="0" err="1" smtClean="0"/>
              <a:t>Wilbanks</a:t>
            </a:r>
            <a:r>
              <a:rPr lang="en-US" sz="1600" dirty="0" smtClean="0"/>
              <a:t>, AMPS Workshop on Reproducibility 2011</a:t>
            </a:r>
            <a:endParaRPr lang="en-US" sz="1600" dirty="0"/>
          </a:p>
        </p:txBody>
      </p:sp>
      <p:sp>
        <p:nvSpPr>
          <p:cNvPr id="4" name="Slide Number Placeholder 3"/>
          <p:cNvSpPr>
            <a:spLocks noGrp="1"/>
          </p:cNvSpPr>
          <p:nvPr>
            <p:ph type="sldNum" sz="quarter" idx="12"/>
          </p:nvPr>
        </p:nvSpPr>
        <p:spPr/>
        <p:txBody>
          <a:bodyPr/>
          <a:lstStyle/>
          <a:p>
            <a:fld id="{F859774E-8938-3D46-BA81-D8804DB853FB}" type="slidenum">
              <a:rPr lang="en-US" smtClean="0"/>
              <a:t>5</a:t>
            </a:fld>
            <a:endParaRPr lang="en-US"/>
          </a:p>
        </p:txBody>
      </p:sp>
    </p:spTree>
    <p:extLst>
      <p:ext uri="{BB962C8B-B14F-4D97-AF65-F5344CB8AC3E}">
        <p14:creationId xmlns:p14="http://schemas.microsoft.com/office/powerpoint/2010/main" val="27680640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descr="crowdlabs-paper-figs.tiff">
            <a:hlinkClick r:id="rId3" action="ppaction://hlinkfile"/>
          </p:cNvPr>
          <p:cNvPicPr>
            <a:picLocks noChangeAspect="1"/>
          </p:cNvPicPr>
          <p:nvPr/>
        </p:nvPicPr>
        <p:blipFill>
          <a:blip r:embed="rId4"/>
          <a:srcRect l="-60575" r="-60575"/>
          <a:stretch>
            <a:fillRect/>
          </a:stretch>
        </p:blipFill>
        <p:spPr bwMode="auto">
          <a:xfrm>
            <a:off x="6622473" y="1219200"/>
            <a:ext cx="3131127" cy="1828800"/>
          </a:xfrm>
          <a:prstGeom prst="rect">
            <a:avLst/>
          </a:prstGeom>
          <a:noFill/>
          <a:ln w="12700">
            <a:noFill/>
            <a:miter lim="800000"/>
            <a:headEnd/>
            <a:tailEnd/>
          </a:ln>
        </p:spPr>
      </p:pic>
      <p:sp>
        <p:nvSpPr>
          <p:cNvPr id="2" name="Title 1"/>
          <p:cNvSpPr>
            <a:spLocks noGrp="1"/>
          </p:cNvSpPr>
          <p:nvPr>
            <p:ph type="title"/>
          </p:nvPr>
        </p:nvSpPr>
        <p:spPr>
          <a:xfrm>
            <a:off x="152400" y="76200"/>
            <a:ext cx="9144000" cy="762000"/>
          </a:xfrm>
        </p:spPr>
        <p:txBody>
          <a:bodyPr>
            <a:normAutofit fontScale="90000"/>
          </a:bodyPr>
          <a:lstStyle/>
          <a:p>
            <a:r>
              <a:rPr lang="en-US" dirty="0" smtClean="0"/>
              <a:t/>
            </a:r>
            <a:br>
              <a:rPr lang="en-US" dirty="0" smtClean="0"/>
            </a:br>
            <a:r>
              <a:rPr lang="en-US" dirty="0" smtClean="0"/>
              <a:t>Computational Science and Reproducibility</a:t>
            </a:r>
            <a:endParaRPr lang="en-US" dirty="0"/>
          </a:p>
        </p:txBody>
      </p:sp>
      <p:sp>
        <p:nvSpPr>
          <p:cNvPr id="3" name="Content Placeholder 2"/>
          <p:cNvSpPr>
            <a:spLocks noGrp="1"/>
          </p:cNvSpPr>
          <p:nvPr>
            <p:ph idx="1"/>
          </p:nvPr>
        </p:nvSpPr>
        <p:spPr>
          <a:xfrm>
            <a:off x="76200" y="1219200"/>
            <a:ext cx="6324600" cy="5029200"/>
          </a:xfrm>
        </p:spPr>
        <p:txBody>
          <a:bodyPr>
            <a:normAutofit fontScale="92500" lnSpcReduction="10000"/>
          </a:bodyPr>
          <a:lstStyle/>
          <a:p>
            <a:r>
              <a:rPr lang="en-US" dirty="0" smtClean="0"/>
              <a:t>Many disciplines have been transformed by computation: data and computing-intensive</a:t>
            </a:r>
          </a:p>
          <a:p>
            <a:pPr lvl="1"/>
            <a:r>
              <a:rPr lang="en-US" i="1" dirty="0"/>
              <a:t>Computations can</a:t>
            </a:r>
            <a:r>
              <a:rPr lang="en-US" i="1" dirty="0" smtClean="0"/>
              <a:t> (often) be </a:t>
            </a:r>
            <a:r>
              <a:rPr lang="en-US" i="1" dirty="0"/>
              <a:t>reproduced</a:t>
            </a:r>
            <a:r>
              <a:rPr lang="en-US" i="1" dirty="0" smtClean="0"/>
              <a:t>!</a:t>
            </a:r>
            <a:endParaRPr lang="en-US" dirty="0" smtClean="0"/>
          </a:p>
          <a:p>
            <a:r>
              <a:rPr lang="en-US" dirty="0" smtClean="0"/>
              <a:t>Authors are being encouraged (or required) to submit reproducible results</a:t>
            </a:r>
            <a:endParaRPr lang="en-US" sz="1200" dirty="0" smtClean="0"/>
          </a:p>
          <a:p>
            <a:pPr lvl="1"/>
            <a:r>
              <a:rPr lang="en-US" dirty="0" smtClean="0"/>
              <a:t>ACM SIGMOD, VLDB, Journal of Biostatistics, Science, IEEE Transactions on Signal Processing, Freedom of Information Act and climate science</a:t>
            </a:r>
          </a:p>
        </p:txBody>
      </p:sp>
      <p:grpSp>
        <p:nvGrpSpPr>
          <p:cNvPr id="22" name="Group 21"/>
          <p:cNvGrpSpPr/>
          <p:nvPr/>
        </p:nvGrpSpPr>
        <p:grpSpPr>
          <a:xfrm>
            <a:off x="6203373" y="1752600"/>
            <a:ext cx="2933700" cy="4610100"/>
            <a:chOff x="5829300" y="1752600"/>
            <a:chExt cx="2933700" cy="4610100"/>
          </a:xfrm>
        </p:grpSpPr>
        <p:pic>
          <p:nvPicPr>
            <p:cNvPr id="7" name="Picture 6"/>
            <p:cNvPicPr>
              <a:picLocks noChangeAspect="1"/>
            </p:cNvPicPr>
            <p:nvPr/>
          </p:nvPicPr>
          <p:blipFill>
            <a:blip r:embed="rId5"/>
            <a:stretch>
              <a:fillRect/>
            </a:stretch>
          </p:blipFill>
          <p:spPr>
            <a:xfrm>
              <a:off x="5829300" y="2895600"/>
              <a:ext cx="2933700" cy="3467100"/>
            </a:xfrm>
            <a:prstGeom prst="rect">
              <a:avLst/>
            </a:prstGeom>
          </p:spPr>
        </p:pic>
        <p:pic>
          <p:nvPicPr>
            <p:cNvPr id="8" name="Picture 7" descr="crowdlabs-paper.tiff"/>
            <p:cNvPicPr>
              <a:picLocks noChangeAspect="1"/>
            </p:cNvPicPr>
            <p:nvPr/>
          </p:nvPicPr>
          <p:blipFill>
            <a:blip r:embed="rId6"/>
            <a:stretch>
              <a:fillRect/>
            </a:stretch>
          </p:blipFill>
          <p:spPr>
            <a:xfrm>
              <a:off x="6526787" y="1752600"/>
              <a:ext cx="1436113" cy="1828800"/>
            </a:xfrm>
            <a:prstGeom prst="rect">
              <a:avLst/>
            </a:prstGeom>
          </p:spPr>
        </p:pic>
        <p:pic>
          <p:nvPicPr>
            <p:cNvPr id="9" name="Picture 8"/>
            <p:cNvPicPr>
              <a:picLocks noChangeAspect="1"/>
            </p:cNvPicPr>
            <p:nvPr/>
          </p:nvPicPr>
          <p:blipFill>
            <a:blip r:embed="rId7"/>
            <a:stretch>
              <a:fillRect/>
            </a:stretch>
          </p:blipFill>
          <p:spPr>
            <a:xfrm>
              <a:off x="5981700" y="4114800"/>
              <a:ext cx="900332" cy="365760"/>
            </a:xfrm>
            <a:prstGeom prst="rect">
              <a:avLst/>
            </a:prstGeom>
          </p:spPr>
        </p:pic>
        <p:pic>
          <p:nvPicPr>
            <p:cNvPr id="10" name="Picture 9"/>
            <p:cNvPicPr>
              <a:picLocks noChangeAspect="1"/>
            </p:cNvPicPr>
            <p:nvPr/>
          </p:nvPicPr>
          <p:blipFill>
            <a:blip r:embed="rId8"/>
            <a:stretch>
              <a:fillRect/>
            </a:stretch>
          </p:blipFill>
          <p:spPr>
            <a:xfrm>
              <a:off x="6972300" y="4114800"/>
              <a:ext cx="364135" cy="365760"/>
            </a:xfrm>
            <a:prstGeom prst="rect">
              <a:avLst/>
            </a:prstGeom>
          </p:spPr>
        </p:pic>
        <p:pic>
          <p:nvPicPr>
            <p:cNvPr id="11" name="Picture 12"/>
            <p:cNvPicPr>
              <a:picLocks noChangeAspect="1" noChangeArrowheads="1"/>
            </p:cNvPicPr>
            <p:nvPr/>
          </p:nvPicPr>
          <p:blipFill>
            <a:blip r:embed="rId9"/>
            <a:srcRect/>
            <a:stretch>
              <a:fillRect/>
            </a:stretch>
          </p:blipFill>
          <p:spPr bwMode="auto">
            <a:xfrm>
              <a:off x="7581900" y="4206240"/>
              <a:ext cx="365760" cy="365760"/>
            </a:xfrm>
            <a:prstGeom prst="rect">
              <a:avLst/>
            </a:prstGeom>
            <a:noFill/>
            <a:ln w="9525">
              <a:noFill/>
              <a:miter lim="800000"/>
              <a:headEnd/>
              <a:tailEnd/>
            </a:ln>
            <a:effectLst/>
          </p:spPr>
        </p:pic>
        <p:pic>
          <p:nvPicPr>
            <p:cNvPr id="12" name="Picture 11"/>
            <p:cNvPicPr>
              <a:picLocks noChangeAspect="1"/>
            </p:cNvPicPr>
            <p:nvPr/>
          </p:nvPicPr>
          <p:blipFill>
            <a:blip r:embed="rId10"/>
            <a:stretch>
              <a:fillRect/>
            </a:stretch>
          </p:blipFill>
          <p:spPr>
            <a:xfrm>
              <a:off x="6591300" y="4495800"/>
              <a:ext cx="395882" cy="365760"/>
            </a:xfrm>
            <a:prstGeom prst="rect">
              <a:avLst/>
            </a:prstGeom>
          </p:spPr>
        </p:pic>
        <p:pic>
          <p:nvPicPr>
            <p:cNvPr id="13" name="Picture 12"/>
            <p:cNvPicPr>
              <a:picLocks noChangeAspect="1"/>
            </p:cNvPicPr>
            <p:nvPr/>
          </p:nvPicPr>
          <p:blipFill>
            <a:blip r:embed="rId11"/>
            <a:stretch>
              <a:fillRect/>
            </a:stretch>
          </p:blipFill>
          <p:spPr>
            <a:xfrm>
              <a:off x="7734300" y="4800600"/>
              <a:ext cx="481263" cy="365760"/>
            </a:xfrm>
            <a:prstGeom prst="rect">
              <a:avLst/>
            </a:prstGeom>
          </p:spPr>
        </p:pic>
        <p:pic>
          <p:nvPicPr>
            <p:cNvPr id="14" name="Picture 13"/>
            <p:cNvPicPr>
              <a:picLocks noChangeAspect="1"/>
            </p:cNvPicPr>
            <p:nvPr/>
          </p:nvPicPr>
          <p:blipFill>
            <a:blip r:embed="rId12"/>
            <a:stretch>
              <a:fillRect/>
            </a:stretch>
          </p:blipFill>
          <p:spPr>
            <a:xfrm>
              <a:off x="7429500" y="4059111"/>
              <a:ext cx="822960" cy="111378"/>
            </a:xfrm>
            <a:prstGeom prst="rect">
              <a:avLst/>
            </a:prstGeom>
          </p:spPr>
        </p:pic>
        <p:pic>
          <p:nvPicPr>
            <p:cNvPr id="15" name="Picture 14"/>
            <p:cNvPicPr>
              <a:picLocks noChangeAspect="1"/>
            </p:cNvPicPr>
            <p:nvPr/>
          </p:nvPicPr>
          <p:blipFill>
            <a:blip r:embed="rId13"/>
            <a:stretch>
              <a:fillRect/>
            </a:stretch>
          </p:blipFill>
          <p:spPr>
            <a:xfrm>
              <a:off x="8039100" y="4343400"/>
              <a:ext cx="459813" cy="365760"/>
            </a:xfrm>
            <a:prstGeom prst="rect">
              <a:avLst/>
            </a:prstGeom>
          </p:spPr>
        </p:pic>
        <p:pic>
          <p:nvPicPr>
            <p:cNvPr id="16" name="Picture 15"/>
            <p:cNvPicPr>
              <a:picLocks noChangeAspect="1"/>
            </p:cNvPicPr>
            <p:nvPr/>
          </p:nvPicPr>
          <p:blipFill>
            <a:blip r:embed="rId14"/>
            <a:stretch>
              <a:fillRect/>
            </a:stretch>
          </p:blipFill>
          <p:spPr>
            <a:xfrm>
              <a:off x="7200900" y="4572000"/>
              <a:ext cx="327483" cy="365760"/>
            </a:xfrm>
            <a:prstGeom prst="rect">
              <a:avLst/>
            </a:prstGeom>
          </p:spPr>
        </p:pic>
        <p:pic>
          <p:nvPicPr>
            <p:cNvPr id="17" name="Picture 19"/>
            <p:cNvPicPr>
              <a:picLocks noChangeAspect="1" noChangeArrowheads="1"/>
            </p:cNvPicPr>
            <p:nvPr/>
          </p:nvPicPr>
          <p:blipFill>
            <a:blip r:embed="rId15"/>
            <a:srcRect/>
            <a:stretch>
              <a:fillRect/>
            </a:stretch>
          </p:blipFill>
          <p:spPr bwMode="auto">
            <a:xfrm>
              <a:off x="6134100" y="4572000"/>
              <a:ext cx="335280" cy="365760"/>
            </a:xfrm>
            <a:prstGeom prst="rect">
              <a:avLst/>
            </a:prstGeom>
            <a:noFill/>
            <a:ln w="9525">
              <a:noFill/>
              <a:miter lim="800000"/>
              <a:headEnd/>
              <a:tailEnd/>
            </a:ln>
            <a:effectLst/>
          </p:spPr>
        </p:pic>
        <p:pic>
          <p:nvPicPr>
            <p:cNvPr id="18" name="Picture 9"/>
            <p:cNvPicPr>
              <a:picLocks noChangeAspect="1" noChangeArrowheads="1"/>
            </p:cNvPicPr>
            <p:nvPr/>
          </p:nvPicPr>
          <p:blipFill>
            <a:blip r:embed="rId16"/>
            <a:srcRect/>
            <a:stretch>
              <a:fillRect/>
            </a:stretch>
          </p:blipFill>
          <p:spPr bwMode="auto">
            <a:xfrm>
              <a:off x="6591300" y="4876800"/>
              <a:ext cx="468173" cy="365760"/>
            </a:xfrm>
            <a:prstGeom prst="rect">
              <a:avLst/>
            </a:prstGeom>
            <a:noFill/>
            <a:ln w="9525">
              <a:noFill/>
              <a:miter lim="800000"/>
              <a:headEnd/>
              <a:tailEnd/>
            </a:ln>
            <a:effectLst/>
          </p:spPr>
        </p:pic>
        <p:pic>
          <p:nvPicPr>
            <p:cNvPr id="19" name="Picture 18"/>
            <p:cNvPicPr>
              <a:picLocks noChangeAspect="1"/>
            </p:cNvPicPr>
            <p:nvPr/>
          </p:nvPicPr>
          <p:blipFill>
            <a:blip r:embed="rId17"/>
            <a:stretch>
              <a:fillRect/>
            </a:stretch>
          </p:blipFill>
          <p:spPr>
            <a:xfrm>
              <a:off x="6819900" y="5562600"/>
              <a:ext cx="816634" cy="365760"/>
            </a:xfrm>
            <a:prstGeom prst="rect">
              <a:avLst/>
            </a:prstGeom>
          </p:spPr>
        </p:pic>
        <p:pic>
          <p:nvPicPr>
            <p:cNvPr id="20" name="Picture 19"/>
            <p:cNvPicPr>
              <a:picLocks noChangeAspect="1"/>
            </p:cNvPicPr>
            <p:nvPr/>
          </p:nvPicPr>
          <p:blipFill>
            <a:blip r:embed="rId18"/>
            <a:stretch>
              <a:fillRect/>
            </a:stretch>
          </p:blipFill>
          <p:spPr>
            <a:xfrm>
              <a:off x="7048500" y="5044440"/>
              <a:ext cx="582507" cy="365760"/>
            </a:xfrm>
            <a:prstGeom prst="rect">
              <a:avLst/>
            </a:prstGeom>
          </p:spPr>
        </p:pic>
        <p:pic>
          <p:nvPicPr>
            <p:cNvPr id="21" name="Picture 20"/>
            <p:cNvPicPr>
              <a:picLocks noChangeAspect="1"/>
            </p:cNvPicPr>
            <p:nvPr/>
          </p:nvPicPr>
          <p:blipFill>
            <a:blip r:embed="rId19"/>
            <a:stretch>
              <a:fillRect/>
            </a:stretch>
          </p:blipFill>
          <p:spPr>
            <a:xfrm>
              <a:off x="7734300" y="5257800"/>
              <a:ext cx="391609" cy="365760"/>
            </a:xfrm>
            <a:prstGeom prst="rect">
              <a:avLst/>
            </a:prstGeom>
          </p:spPr>
        </p:pic>
      </p:grpSp>
      <p:sp>
        <p:nvSpPr>
          <p:cNvPr id="4" name="Slide Number Placeholder 3"/>
          <p:cNvSpPr>
            <a:spLocks noGrp="1"/>
          </p:cNvSpPr>
          <p:nvPr>
            <p:ph type="sldNum" sz="quarter" idx="12"/>
          </p:nvPr>
        </p:nvSpPr>
        <p:spPr/>
        <p:txBody>
          <a:bodyPr/>
          <a:lstStyle/>
          <a:p>
            <a:fld id="{F859774E-8938-3D46-BA81-D8804DB853FB}" type="slidenum">
              <a:rPr lang="en-US" smtClean="0"/>
              <a:t>6</a:t>
            </a:fld>
            <a:endParaRPr lang="en-US"/>
          </a:p>
        </p:txBody>
      </p:sp>
    </p:spTree>
    <p:extLst>
      <p:ext uri="{BB962C8B-B14F-4D97-AF65-F5344CB8AC3E}">
        <p14:creationId xmlns:p14="http://schemas.microsoft.com/office/powerpoint/2010/main" val="4042024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144000" cy="762000"/>
          </a:xfrm>
        </p:spPr>
        <p:txBody>
          <a:bodyPr>
            <a:normAutofit fontScale="90000"/>
          </a:bodyPr>
          <a:lstStyle/>
          <a:p>
            <a:r>
              <a:rPr lang="en-US" dirty="0" smtClean="0"/>
              <a:t/>
            </a:r>
            <a:br>
              <a:rPr lang="en-US" dirty="0" smtClean="0"/>
            </a:br>
            <a:r>
              <a:rPr lang="en-US" dirty="0" smtClean="0"/>
              <a:t>Computational Science and Reproducibility</a:t>
            </a:r>
            <a:endParaRPr lang="en-US" dirty="0"/>
          </a:p>
        </p:txBody>
      </p:sp>
      <p:sp>
        <p:nvSpPr>
          <p:cNvPr id="3" name="Content Placeholder 2"/>
          <p:cNvSpPr>
            <a:spLocks noGrp="1"/>
          </p:cNvSpPr>
          <p:nvPr>
            <p:ph idx="1"/>
          </p:nvPr>
        </p:nvSpPr>
        <p:spPr>
          <a:xfrm>
            <a:off x="76200" y="1219200"/>
            <a:ext cx="8915400" cy="5029200"/>
          </a:xfrm>
        </p:spPr>
        <p:txBody>
          <a:bodyPr/>
          <a:lstStyle/>
          <a:p>
            <a:r>
              <a:rPr lang="en-US" dirty="0" smtClean="0"/>
              <a:t>Publications are changing: need to provide a </a:t>
            </a:r>
            <a:r>
              <a:rPr lang="en-US" i="1" dirty="0" smtClean="0"/>
              <a:t>complete and trustworthy scientific record</a:t>
            </a:r>
          </a:p>
          <a:p>
            <a:pPr lvl="1"/>
            <a:r>
              <a:rPr lang="en-US" dirty="0" err="1" smtClean="0"/>
              <a:t>ETH’s</a:t>
            </a:r>
            <a:r>
              <a:rPr lang="en-US" dirty="0" smtClean="0"/>
              <a:t> ethics guidelines </a:t>
            </a:r>
            <a:r>
              <a:rPr lang="en-US" dirty="0" smtClean="0">
                <a:solidFill>
                  <a:srgbClr val="000000"/>
                </a:solidFill>
                <a:hlinkClick r:id="rId3"/>
              </a:rPr>
              <a:t>http://www.vpf.ethz.ch/services/researchethics/Broschure</a:t>
            </a:r>
            <a:endParaRPr lang="en-US" i="1" dirty="0" smtClean="0">
              <a:solidFill>
                <a:srgbClr val="000000"/>
              </a:solidFill>
              <a:ea typeface="ＭＳ Ｐゴシック" pitchFamily="-65" charset="-128"/>
              <a:cs typeface="ＭＳ Ｐゴシック" pitchFamily="-65" charset="-128"/>
            </a:endParaRPr>
          </a:p>
          <a:p>
            <a:pPr lvl="1"/>
            <a:r>
              <a:rPr lang="en-US" dirty="0" smtClean="0"/>
              <a:t>NSF data policies </a:t>
            </a:r>
            <a:r>
              <a:rPr lang="en-US" dirty="0" smtClean="0">
                <a:hlinkClick r:id="rId4"/>
              </a:rPr>
              <a:t>http://www.nsf.gov/nsb/committees/dp/principles.pdf</a:t>
            </a:r>
            <a:r>
              <a:rPr lang="en-US" dirty="0" smtClean="0"/>
              <a:t> </a:t>
            </a:r>
          </a:p>
          <a:p>
            <a:pPr>
              <a:buNone/>
            </a:pPr>
            <a:endParaRPr lang="en-US" dirty="0" smtClean="0"/>
          </a:p>
        </p:txBody>
      </p:sp>
      <p:pic>
        <p:nvPicPr>
          <p:cNvPr id="4" name="Picture 3" descr="science-code-requirement.tiff"/>
          <p:cNvPicPr>
            <a:picLocks noChangeAspect="1"/>
          </p:cNvPicPr>
          <p:nvPr/>
        </p:nvPicPr>
        <p:blipFill>
          <a:blip r:embed="rId5">
            <a:extLst>
              <a:ext uri="{28A0092B-C50C-407E-A947-70E740481C1C}">
                <a14:useLocalDpi xmlns:a14="http://schemas.microsoft.com/office/drawing/2010/main" val="0"/>
              </a:ext>
            </a:extLst>
          </a:blip>
          <a:srcRect b="61856"/>
          <a:stretch>
            <a:fillRect/>
          </a:stretch>
        </p:blipFill>
        <p:spPr>
          <a:xfrm>
            <a:off x="457200" y="4394200"/>
            <a:ext cx="8343900" cy="939800"/>
          </a:xfrm>
          <a:prstGeom prst="rect">
            <a:avLst/>
          </a:prstGeom>
        </p:spPr>
      </p:pic>
      <p:sp>
        <p:nvSpPr>
          <p:cNvPr id="5" name="Rectangle 4"/>
          <p:cNvSpPr/>
          <p:nvPr/>
        </p:nvSpPr>
        <p:spPr>
          <a:xfrm>
            <a:off x="0" y="5486400"/>
            <a:ext cx="9144000" cy="338554"/>
          </a:xfrm>
          <a:prstGeom prst="rect">
            <a:avLst/>
          </a:prstGeom>
          <a:solidFill>
            <a:srgbClr val="FFFFFF"/>
          </a:solidFill>
        </p:spPr>
        <p:txBody>
          <a:bodyPr wrap="square">
            <a:spAutoFit/>
          </a:bodyPr>
          <a:lstStyle/>
          <a:p>
            <a:r>
              <a:rPr lang="en-US" sz="1600" dirty="0">
                <a:latin typeface="Courier"/>
                <a:cs typeface="Courier"/>
              </a:rPr>
              <a:t>http://</a:t>
            </a:r>
            <a:r>
              <a:rPr lang="en-US" sz="1600" dirty="0" err="1">
                <a:latin typeface="Courier"/>
                <a:cs typeface="Courier"/>
              </a:rPr>
              <a:t>www.sciencemag.org</a:t>
            </a:r>
            <a:r>
              <a:rPr lang="en-US" sz="1600" dirty="0">
                <a:latin typeface="Courier"/>
                <a:cs typeface="Courier"/>
              </a:rPr>
              <a:t>/site/feature/</a:t>
            </a:r>
            <a:r>
              <a:rPr lang="en-US" sz="1600" dirty="0" err="1">
                <a:latin typeface="Courier"/>
                <a:cs typeface="Courier"/>
              </a:rPr>
              <a:t>contribinfo</a:t>
            </a:r>
            <a:r>
              <a:rPr lang="en-US" sz="1600" dirty="0">
                <a:latin typeface="Courier"/>
                <a:cs typeface="Courier"/>
              </a:rPr>
              <a:t>/prep/</a:t>
            </a:r>
            <a:r>
              <a:rPr lang="en-US" sz="1600" dirty="0" err="1">
                <a:latin typeface="Courier"/>
                <a:cs typeface="Courier"/>
              </a:rPr>
              <a:t>gen_info.xhtml</a:t>
            </a:r>
            <a:endParaRPr lang="en-US" sz="1600" dirty="0">
              <a:latin typeface="Courier"/>
              <a:cs typeface="Courier"/>
            </a:endParaRPr>
          </a:p>
        </p:txBody>
      </p:sp>
      <p:sp>
        <p:nvSpPr>
          <p:cNvPr id="7" name="Rectangle 6"/>
          <p:cNvSpPr/>
          <p:nvPr/>
        </p:nvSpPr>
        <p:spPr bwMode="auto">
          <a:xfrm>
            <a:off x="457200" y="4419600"/>
            <a:ext cx="8229600" cy="990600"/>
          </a:xfrm>
          <a:prstGeom prst="rect">
            <a:avLst/>
          </a:prstGeom>
          <a:noFill/>
          <a:ln w="28575" cap="flat" cmpd="sng" algn="ctr">
            <a:solidFill>
              <a:srgbClr val="FC01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Slide Number Placeholder 5"/>
          <p:cNvSpPr>
            <a:spLocks noGrp="1"/>
          </p:cNvSpPr>
          <p:nvPr>
            <p:ph type="sldNum" sz="quarter" idx="12"/>
          </p:nvPr>
        </p:nvSpPr>
        <p:spPr/>
        <p:txBody>
          <a:bodyPr/>
          <a:lstStyle/>
          <a:p>
            <a:fld id="{F859774E-8938-3D46-BA81-D8804DB853FB}" type="slidenum">
              <a:rPr lang="en-US" smtClean="0"/>
              <a:t>7</a:t>
            </a:fld>
            <a:endParaRPr lang="en-US"/>
          </a:p>
        </p:txBody>
      </p:sp>
    </p:spTree>
    <p:extLst>
      <p:ext uri="{BB962C8B-B14F-4D97-AF65-F5344CB8AC3E}">
        <p14:creationId xmlns:p14="http://schemas.microsoft.com/office/powerpoint/2010/main" val="2252294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894" y="196528"/>
            <a:ext cx="8229600" cy="1143000"/>
          </a:xfrm>
        </p:spPr>
        <p:txBody>
          <a:bodyPr>
            <a:normAutofit fontScale="90000"/>
          </a:bodyPr>
          <a:lstStyle/>
          <a:p>
            <a:r>
              <a:rPr lang="en-US" dirty="0" smtClean="0"/>
              <a:t>Why  Not Make Computational Experiments Reproducible?</a:t>
            </a:r>
            <a:endParaRPr lang="en-US" dirty="0"/>
          </a:p>
        </p:txBody>
      </p:sp>
      <p:sp>
        <p:nvSpPr>
          <p:cNvPr id="3" name="Content Placeholder 2"/>
          <p:cNvSpPr>
            <a:spLocks noGrp="1"/>
          </p:cNvSpPr>
          <p:nvPr>
            <p:ph idx="1"/>
          </p:nvPr>
        </p:nvSpPr>
        <p:spPr/>
        <p:txBody>
          <a:bodyPr/>
          <a:lstStyle/>
          <a:p>
            <a:r>
              <a:rPr lang="en-US" dirty="0" smtClean="0"/>
              <a:t>Intellectual property concerns: patents/commercial prospects.</a:t>
            </a:r>
          </a:p>
          <a:p>
            <a:r>
              <a:rPr lang="en-US" dirty="0" smtClean="0"/>
              <a:t>My view: this is often an excuse. </a:t>
            </a:r>
            <a:r>
              <a:rPr lang="en-US" dirty="0"/>
              <a:t/>
            </a:r>
            <a:br>
              <a:rPr lang="en-US" dirty="0"/>
            </a:br>
            <a:r>
              <a:rPr lang="en-US" i="1" dirty="0" smtClean="0"/>
              <a:t>Secrecy is the last refuge of the lazy.</a:t>
            </a:r>
            <a:endParaRPr lang="en-US" dirty="0" smtClean="0"/>
          </a:p>
          <a:p>
            <a:r>
              <a:rPr lang="en-US" dirty="0" smtClean="0"/>
              <a:t>Corollary: If we could make reproducibility really easy, then more people would do it.</a:t>
            </a:r>
            <a:endParaRPr lang="en-US" dirty="0"/>
          </a:p>
        </p:txBody>
      </p:sp>
      <p:sp>
        <p:nvSpPr>
          <p:cNvPr id="4" name="Slide Number Placeholder 3"/>
          <p:cNvSpPr>
            <a:spLocks noGrp="1"/>
          </p:cNvSpPr>
          <p:nvPr>
            <p:ph type="sldNum" sz="quarter" idx="12"/>
          </p:nvPr>
        </p:nvSpPr>
        <p:spPr/>
        <p:txBody>
          <a:bodyPr/>
          <a:lstStyle/>
          <a:p>
            <a:fld id="{F859774E-8938-3D46-BA81-D8804DB853FB}" type="slidenum">
              <a:rPr lang="en-US" smtClean="0"/>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a:t>
            </a:r>
            <a:endParaRPr lang="en-US" dirty="0"/>
          </a:p>
        </p:txBody>
      </p:sp>
      <p:sp>
        <p:nvSpPr>
          <p:cNvPr id="3" name="Content Placeholder 2"/>
          <p:cNvSpPr>
            <a:spLocks noGrp="1"/>
          </p:cNvSpPr>
          <p:nvPr>
            <p:ph idx="1"/>
          </p:nvPr>
        </p:nvSpPr>
        <p:spPr/>
        <p:txBody>
          <a:bodyPr/>
          <a:lstStyle/>
          <a:p>
            <a:r>
              <a:rPr lang="en-US" dirty="0" smtClean="0"/>
              <a:t>Wisdom is knowing what should be done. </a:t>
            </a:r>
            <a:br>
              <a:rPr lang="en-US" dirty="0" smtClean="0"/>
            </a:br>
            <a:r>
              <a:rPr lang="en-US" dirty="0" smtClean="0"/>
              <a:t>See above.</a:t>
            </a:r>
          </a:p>
          <a:p>
            <a:r>
              <a:rPr lang="en-US" dirty="0" smtClean="0"/>
              <a:t>Now it’s time for how!</a:t>
            </a:r>
            <a:endParaRPr lang="en-US" dirty="0"/>
          </a:p>
        </p:txBody>
      </p:sp>
      <p:sp>
        <p:nvSpPr>
          <p:cNvPr id="4" name="Slide Number Placeholder 3"/>
          <p:cNvSpPr>
            <a:spLocks noGrp="1"/>
          </p:cNvSpPr>
          <p:nvPr>
            <p:ph type="sldNum" sz="quarter" idx="12"/>
          </p:nvPr>
        </p:nvSpPr>
        <p:spPr/>
        <p:txBody>
          <a:bodyPr/>
          <a:lstStyle/>
          <a:p>
            <a:fld id="{F859774E-8938-3D46-BA81-D8804DB853FB}" type="slidenum">
              <a:rPr lang="en-US" smtClean="0"/>
              <a:t>9</a:t>
            </a:fld>
            <a:endParaRPr lang="en-US"/>
          </a:p>
        </p:txBody>
      </p:sp>
    </p:spTree>
    <p:extLst>
      <p:ext uri="{BB962C8B-B14F-4D97-AF65-F5344CB8AC3E}">
        <p14:creationId xmlns:p14="http://schemas.microsoft.com/office/powerpoint/2010/main" val="30984710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1052</TotalTime>
  <Words>3163</Words>
  <Application>Microsoft Macintosh PowerPoint</Application>
  <PresentationFormat>On-screen Show (4:3)</PresentationFormat>
  <Paragraphs>492</Paragraphs>
  <Slides>43</Slides>
  <Notes>24</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Computational Reproducibility: why needed, first tools, open problems</vt:lpstr>
      <vt:lpstr>Why Do We Need Reproducibility?</vt:lpstr>
      <vt:lpstr>Computational Reproducibility</vt:lpstr>
      <vt:lpstr>Most Basic Does Not Always Hold</vt:lpstr>
      <vt:lpstr>Science and Reproducibility</vt:lpstr>
      <vt:lpstr> Computational Science and Reproducibility</vt:lpstr>
      <vt:lpstr> Computational Science and Reproducibility</vt:lpstr>
      <vt:lpstr>Why  Not Make Computational Experiments Reproducible?</vt:lpstr>
      <vt:lpstr>Philosophy</vt:lpstr>
      <vt:lpstr>Reproducibility – what does it mean?</vt:lpstr>
      <vt:lpstr>Too many dependencies!</vt:lpstr>
      <vt:lpstr>Too many different platforms!</vt:lpstr>
      <vt:lpstr>Too much to do, too little time!</vt:lpstr>
      <vt:lpstr>Planning for Reproducibility</vt:lpstr>
      <vt:lpstr>What Do We Want from a Reproducibility Tool?</vt:lpstr>
      <vt:lpstr>Ideal packaging tool</vt:lpstr>
      <vt:lpstr>Approach We Focus On: ReproZip</vt:lpstr>
      <vt:lpstr>How does ReproZip work?</vt:lpstr>
      <vt:lpstr>Packing Experiments</vt:lpstr>
      <vt:lpstr>Packing Experiments</vt:lpstr>
      <vt:lpstr>Packing Experiments</vt:lpstr>
      <vt:lpstr>Packing Experiments</vt:lpstr>
      <vt:lpstr>Packing Experiments</vt:lpstr>
      <vt:lpstr>Packing Experiments</vt:lpstr>
      <vt:lpstr>Packing Experiments</vt:lpstr>
      <vt:lpstr>Unpacking Experiments</vt:lpstr>
      <vt:lpstr>Unpacking Experiments</vt:lpstr>
      <vt:lpstr>Unpacking Experiments</vt:lpstr>
      <vt:lpstr>Unpacking Experiments</vt:lpstr>
      <vt:lpstr>Unpacking Experiments</vt:lpstr>
      <vt:lpstr>Unpacking Experiments</vt:lpstr>
      <vt:lpstr>Unpacking Experiments</vt:lpstr>
      <vt:lpstr>News!</vt:lpstr>
      <vt:lpstr>Wrap-Up: Main Features</vt:lpstr>
      <vt:lpstr>Wrap-Up: Limitations</vt:lpstr>
      <vt:lpstr>In case you want to use it …</vt:lpstr>
      <vt:lpstr>Reproducibility and Software Management</vt:lpstr>
      <vt:lpstr>Reproducibility and Upgrades</vt:lpstr>
      <vt:lpstr>Thanks!   Questions?</vt:lpstr>
      <vt:lpstr>Research Question:  cooperating VMs</vt:lpstr>
      <vt:lpstr>Research Question:  heterogeneous mash-ups</vt:lpstr>
      <vt:lpstr>Other Challenges</vt:lpstr>
      <vt:lpstr>Summary</vt:lpstr>
    </vt:vector>
  </TitlesOfParts>
  <Company>New York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Reproducibility: why needed, first tools, open problems</dc:title>
  <dc:creator>Dennis Shasha</dc:creator>
  <cp:lastModifiedBy>Dennis Shasha</cp:lastModifiedBy>
  <cp:revision>18</cp:revision>
  <dcterms:created xsi:type="dcterms:W3CDTF">2015-05-13T14:30:55Z</dcterms:created>
  <dcterms:modified xsi:type="dcterms:W3CDTF">2015-05-14T14:14:58Z</dcterms:modified>
</cp:coreProperties>
</file>