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5" r:id="rId3"/>
    <p:sldId id="269" r:id="rId4"/>
    <p:sldId id="270" r:id="rId5"/>
    <p:sldId id="271" r:id="rId6"/>
    <p:sldId id="272" r:id="rId7"/>
    <p:sldId id="273" r:id="rId8"/>
    <p:sldId id="274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71F43-15D9-724E-9CF2-1FBFB1E1F897}" type="datetimeFigureOut">
              <a:rPr lang="en-US" smtClean="0"/>
              <a:t>6/30/15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F805A-AA3B-C445-BF60-7D9F20005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8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Joan</a:t>
            </a:r>
            <a:r>
              <a:rPr lang="en-US" baseline="0" dirty="0" smtClean="0"/>
              <a:t> and I made some changes in the analysis and in the gene lists. So these are the final lists.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Classifications based on trend, slopes: </a:t>
            </a:r>
            <a:r>
              <a:rPr lang="en-US" dirty="0" err="1" smtClean="0"/>
              <a:t>exp</a:t>
            </a:r>
            <a:r>
              <a:rPr lang="en-US" dirty="0" smtClean="0"/>
              <a:t>, log, quadratic (it makes sense just for Nitrogen for now)</a:t>
            </a:r>
          </a:p>
          <a:p>
            <a:pPr lvl="1"/>
            <a:r>
              <a:rPr lang="en-US" dirty="0" smtClean="0"/>
              <a:t>if y is expression and x is nitrogen: to find log relationship do pears(y, </a:t>
            </a:r>
            <a:r>
              <a:rPr lang="en-US" dirty="0" err="1" smtClean="0"/>
              <a:t>logx</a:t>
            </a:r>
            <a:r>
              <a:rPr lang="en-US" dirty="0" smtClean="0"/>
              <a:t>) and look at the slope of this linear </a:t>
            </a:r>
            <a:r>
              <a:rPr lang="en-US" dirty="0" err="1" smtClean="0"/>
              <a:t>corr</a:t>
            </a:r>
            <a:r>
              <a:rPr lang="en-US" dirty="0" smtClean="0"/>
              <a:t>; to find </a:t>
            </a:r>
            <a:r>
              <a:rPr lang="en-US" dirty="0" err="1" smtClean="0"/>
              <a:t>exp</a:t>
            </a:r>
            <a:r>
              <a:rPr lang="en-US" dirty="0" smtClean="0"/>
              <a:t> relationship do pears(logy, x) and look at the slope of this linear </a:t>
            </a:r>
            <a:r>
              <a:rPr lang="en-US" dirty="0" err="1" smtClean="0"/>
              <a:t>corr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C7D5C-28AD-3A43-B8B5-B1D9B544AC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23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will show what kind</a:t>
            </a:r>
            <a:r>
              <a:rPr lang="en-US" baseline="0" dirty="0" smtClean="0"/>
              <a:t> of genes are the log ones.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49D11-F534-534D-B709-1F75A22E0CC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745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19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4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9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3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82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3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0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78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3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3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7925A-DDCA-7247-A5A9-8D04B3558610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51F66-403B-9C45-8979-6DCE3E250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1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NPK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2015 – 07 – </a:t>
            </a:r>
            <a:r>
              <a:rPr lang="en-US" dirty="0" smtClean="0"/>
              <a:t>01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861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TFs-Only - </a:t>
            </a:r>
            <a:r>
              <a:rPr lang="en-US" dirty="0" smtClean="0"/>
              <a:t>Analysis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(1</a:t>
            </a:r>
            <a:r>
              <a:rPr lang="en-US" dirty="0" smtClean="0"/>
              <a:t>) TFS </a:t>
            </a:r>
            <a:r>
              <a:rPr lang="en-US" dirty="0"/>
              <a:t>correlated with Nitrogen/Biomass </a:t>
            </a:r>
            <a:r>
              <a:rPr lang="en-US" dirty="0" smtClean="0"/>
              <a:t>Globally: Linear, </a:t>
            </a:r>
            <a:r>
              <a:rPr lang="en-US" dirty="0" err="1" smtClean="0"/>
              <a:t>Exp</a:t>
            </a:r>
            <a:r>
              <a:rPr lang="en-US" dirty="0" smtClean="0"/>
              <a:t> and Log</a:t>
            </a:r>
          </a:p>
          <a:p>
            <a:r>
              <a:rPr lang="en-US" dirty="0" smtClean="0"/>
              <a:t>(2)Apply FDR .1 threshold</a:t>
            </a:r>
          </a:p>
          <a:p>
            <a:pPr lvl="1"/>
            <a:r>
              <a:rPr lang="en-US" dirty="0" smtClean="0"/>
              <a:t>The union of </a:t>
            </a:r>
            <a:r>
              <a:rPr lang="en-US" dirty="0" err="1" smtClean="0"/>
              <a:t>LinExpLog</a:t>
            </a:r>
            <a:r>
              <a:rPr lang="en-US" dirty="0" smtClean="0"/>
              <a:t> identifies linear/non-linear correlation with Nitrogen/Biomass (globally)</a:t>
            </a:r>
            <a:endParaRPr lang="en-US" dirty="0"/>
          </a:p>
          <a:p>
            <a:r>
              <a:rPr lang="en-US" dirty="0" smtClean="0"/>
              <a:t>(3)Find out Unique </a:t>
            </a:r>
            <a:r>
              <a:rPr lang="en-US" dirty="0" smtClean="0"/>
              <a:t>lists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916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8674" y="103008"/>
            <a:ext cx="954873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(3)</a:t>
            </a:r>
            <a:r>
              <a:rPr lang="en-US" sz="3200" dirty="0"/>
              <a:t>Global </a:t>
            </a:r>
            <a:r>
              <a:rPr lang="en-US" sz="3200" dirty="0" smtClean="0"/>
              <a:t>Correlation – </a:t>
            </a:r>
            <a:br>
              <a:rPr lang="en-US" sz="3200" dirty="0" smtClean="0"/>
            </a:br>
            <a:r>
              <a:rPr lang="en-US" sz="3200" dirty="0" smtClean="0"/>
              <a:t>Number of </a:t>
            </a:r>
            <a:r>
              <a:rPr lang="en-US" sz="3200" dirty="0" smtClean="0"/>
              <a:t>TFs</a:t>
            </a:r>
            <a:r>
              <a:rPr lang="en-US" sz="3200" dirty="0" smtClean="0"/>
              <a:t> </a:t>
            </a:r>
            <a:r>
              <a:rPr lang="en-US" sz="3200" dirty="0" smtClean="0"/>
              <a:t>(Unique </a:t>
            </a:r>
            <a:r>
              <a:rPr lang="hr-HR" sz="3200" dirty="0" smtClean="0"/>
              <a:t>Lin Exp Log)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– FDR cutoff 0.1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039733"/>
              </p:ext>
            </p:extLst>
          </p:nvPr>
        </p:nvGraphicFramePr>
        <p:xfrm>
          <a:off x="882313" y="1543520"/>
          <a:ext cx="6805856" cy="420437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01464"/>
                <a:gridCol w="1701464"/>
                <a:gridCol w="1701464"/>
                <a:gridCol w="1701464"/>
              </a:tblGrid>
              <a:tr h="84087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Exponential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Logarithmic</a:t>
                      </a:r>
                      <a:endParaRPr lang="en-US" dirty="0"/>
                    </a:p>
                  </a:txBody>
                  <a:tcPr/>
                </a:tc>
              </a:tr>
              <a:tr h="840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Root</a:t>
                      </a:r>
                      <a:r>
                        <a:rPr lang="en-US" baseline="0" dirty="0" smtClean="0"/>
                        <a:t> - </a:t>
                      </a:r>
                      <a:r>
                        <a:rPr lang="en-US" dirty="0" smtClean="0"/>
                        <a:t>Biomass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</a:t>
                      </a:r>
                      <a:endParaRPr lang="en-US" dirty="0" smtClean="0"/>
                    </a:p>
                  </a:txBody>
                  <a:tcPr/>
                </a:tc>
              </a:tr>
              <a:tr h="840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Root - Nitrogen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72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Neg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4</a:t>
                      </a:r>
                      <a:endParaRPr lang="en-US" dirty="0" smtClean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smtClean="0"/>
                        <a:t>13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12</a:t>
                      </a:r>
                      <a:endParaRPr lang="en-US" dirty="0" smtClean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smtClean="0"/>
                        <a:t>29</a:t>
                      </a:r>
                      <a:endParaRPr lang="en-US" dirty="0" smtClean="0"/>
                    </a:p>
                  </a:txBody>
                  <a:tcPr/>
                </a:tc>
              </a:tr>
              <a:tr h="840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Shoot - Biomass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3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Neg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22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24</a:t>
                      </a:r>
                      <a:endParaRPr lang="en-US" dirty="0" smtClean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29</a:t>
                      </a:r>
                      <a:endParaRPr lang="en-US" dirty="0" smtClean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smtClean="0"/>
                        <a:t>147</a:t>
                      </a:r>
                      <a:endParaRPr lang="en-US" dirty="0" smtClean="0"/>
                    </a:p>
                  </a:txBody>
                  <a:tcPr/>
                </a:tc>
              </a:tr>
              <a:tr h="840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Shoot - Nitrogen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27</a:t>
                      </a:r>
                      <a:endParaRPr lang="en-US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Neg</a:t>
                      </a:r>
                      <a:r>
                        <a:rPr lang="en-US" dirty="0" smtClean="0"/>
                        <a:t>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1</a:t>
                      </a:r>
                      <a:endParaRPr lang="en-US" dirty="0" smtClean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38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err="1" smtClean="0"/>
                        <a:t>Pos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/>
                        <a:t>64</a:t>
                      </a:r>
                      <a:endParaRPr lang="en-US" dirty="0" smtClean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baseline="0" dirty="0" err="1" smtClean="0"/>
                        <a:t>Neg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smtClean="0"/>
                        <a:t>168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6138333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Root = ~</a:t>
            </a:r>
            <a:r>
              <a:rPr lang="en-US" dirty="0" smtClean="0"/>
              <a:t>1,060 </a:t>
            </a:r>
            <a:r>
              <a:rPr lang="en-US" dirty="0" smtClean="0"/>
              <a:t>(after filtering)                                 Shoot=~</a:t>
            </a:r>
            <a:r>
              <a:rPr lang="en-US" dirty="0" smtClean="0"/>
              <a:t>1,183 </a:t>
            </a:r>
            <a:r>
              <a:rPr lang="en-US" dirty="0" smtClean="0"/>
              <a:t>(after filtering)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2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high correlated – high/low slope genes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77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Shoot </a:t>
            </a:r>
            <a:r>
              <a:rPr lang="en-US" dirty="0" err="1"/>
              <a:t>Exp</a:t>
            </a:r>
            <a:r>
              <a:rPr lang="en-US" dirty="0"/>
              <a:t> </a:t>
            </a:r>
            <a:r>
              <a:rPr lang="en-US" dirty="0" err="1" smtClean="0"/>
              <a:t>Neg</a:t>
            </a:r>
            <a:r>
              <a:rPr lang="en-US" dirty="0" smtClean="0"/>
              <a:t> </a:t>
            </a:r>
            <a:r>
              <a:rPr lang="en-US" dirty="0"/>
              <a:t>with N-dose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33" y="1875366"/>
            <a:ext cx="4673600" cy="43269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498" y="2116668"/>
            <a:ext cx="4225636" cy="413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25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Shoot </a:t>
            </a:r>
            <a:r>
              <a:rPr lang="en-US" dirty="0" smtClean="0"/>
              <a:t>Log </a:t>
            </a:r>
            <a:r>
              <a:rPr lang="en-US" dirty="0" err="1"/>
              <a:t>Neg</a:t>
            </a:r>
            <a:r>
              <a:rPr lang="en-US" dirty="0"/>
              <a:t> with N-dose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94" y="2167466"/>
            <a:ext cx="3925105" cy="3999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467" y="2167466"/>
            <a:ext cx="3886200" cy="37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91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Shoot Log </a:t>
            </a:r>
            <a:r>
              <a:rPr lang="en-US" dirty="0" err="1" smtClean="0"/>
              <a:t>Pos</a:t>
            </a:r>
            <a:r>
              <a:rPr lang="en-US" dirty="0" smtClean="0"/>
              <a:t> </a:t>
            </a:r>
            <a:r>
              <a:rPr lang="en-US" dirty="0"/>
              <a:t>with N-dose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866900"/>
            <a:ext cx="5016500" cy="47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9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Show Gloria Correlated </a:t>
            </a:r>
            <a:r>
              <a:rPr lang="en-US" dirty="0" err="1" smtClean="0"/>
              <a:t>Tfs</a:t>
            </a:r>
            <a:r>
              <a:rPr lang="en-US" dirty="0" smtClean="0"/>
              <a:t> lists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25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Ancova</a:t>
            </a:r>
            <a:r>
              <a:rPr lang="en-US" dirty="0" smtClean="0"/>
              <a:t> </a:t>
            </a:r>
            <a:r>
              <a:rPr lang="en-US" dirty="0"/>
              <a:t>&amp; Model </a:t>
            </a:r>
            <a:r>
              <a:rPr lang="en-US" dirty="0" smtClean="0"/>
              <a:t>Simplification: </a:t>
            </a:r>
            <a:r>
              <a:rPr lang="en-US" dirty="0"/>
              <a:t>captures linear and quadratic relationship with N,P,K and their </a:t>
            </a:r>
            <a:r>
              <a:rPr lang="en-US" dirty="0" smtClean="0"/>
              <a:t>interactions</a:t>
            </a:r>
            <a:endParaRPr lang="en-US" dirty="0"/>
          </a:p>
          <a:p>
            <a:pPr lvl="1"/>
            <a:r>
              <a:rPr lang="en-US" dirty="0" smtClean="0"/>
              <a:t>To </a:t>
            </a:r>
            <a:r>
              <a:rPr lang="en-US" dirty="0"/>
              <a:t>capture also log and </a:t>
            </a:r>
            <a:r>
              <a:rPr lang="en-US" dirty="0" err="1" smtClean="0"/>
              <a:t>exp</a:t>
            </a:r>
            <a:r>
              <a:rPr lang="en-US" dirty="0" smtClean="0"/>
              <a:t>, we use the data transformation I used with Pearson:</a:t>
            </a:r>
            <a:endParaRPr lang="en-US" dirty="0"/>
          </a:p>
          <a:p>
            <a:pPr lvl="2"/>
            <a:r>
              <a:rPr lang="en-US" dirty="0"/>
              <a:t>(v1+v2+v3+I(v1^2)+I(v2^2)+I(v3^2)+I(log(v1))+I(log(v2))+I(log(v3))+I(</a:t>
            </a:r>
            <a:r>
              <a:rPr lang="en-US" dirty="0" err="1"/>
              <a:t>exp</a:t>
            </a:r>
            <a:r>
              <a:rPr lang="en-US" dirty="0"/>
              <a:t>(v1))+I(</a:t>
            </a:r>
            <a:r>
              <a:rPr lang="en-US" dirty="0" err="1"/>
              <a:t>exp</a:t>
            </a:r>
            <a:r>
              <a:rPr lang="en-US" dirty="0"/>
              <a:t>(v2))+I(</a:t>
            </a:r>
            <a:r>
              <a:rPr lang="en-US" dirty="0" err="1"/>
              <a:t>exp</a:t>
            </a:r>
            <a:r>
              <a:rPr lang="en-US" dirty="0"/>
              <a:t>(v3)))^</a:t>
            </a:r>
            <a:r>
              <a:rPr lang="en-US" dirty="0" smtClean="0"/>
              <a:t>2</a:t>
            </a:r>
          </a:p>
          <a:p>
            <a:pPr lvl="2"/>
            <a:r>
              <a:rPr lang="en-US" dirty="0" smtClean="0"/>
              <a:t>Where v1=k v2=N v3=P</a:t>
            </a:r>
          </a:p>
          <a:p>
            <a:r>
              <a:rPr lang="en-US" dirty="0" smtClean="0"/>
              <a:t>At the end we will </a:t>
            </a:r>
            <a:r>
              <a:rPr lang="en-US" dirty="0" smtClean="0"/>
              <a:t>compare </a:t>
            </a:r>
            <a:r>
              <a:rPr lang="en-US" dirty="0" smtClean="0"/>
              <a:t>“</a:t>
            </a:r>
            <a:r>
              <a:rPr lang="en-US" dirty="0" err="1" smtClean="0"/>
              <a:t>linlogexp</a:t>
            </a:r>
            <a:r>
              <a:rPr lang="en-US" dirty="0" smtClean="0"/>
              <a:t> global correlation” results with </a:t>
            </a:r>
            <a:r>
              <a:rPr lang="en-US" dirty="0" err="1" smtClean="0"/>
              <a:t>ancova</a:t>
            </a:r>
            <a:r>
              <a:rPr lang="en-US" dirty="0" smtClean="0"/>
              <a:t>-MS and we will use one analysis as a diagnostic for the other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552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465</Words>
  <Application>Microsoft Macintosh PowerPoint</Application>
  <PresentationFormat>On-screen Show (4:3)</PresentationFormat>
  <Paragraphs>61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NPK Project</vt:lpstr>
      <vt:lpstr>TFs-Only - Analysis Steps</vt:lpstr>
      <vt:lpstr>(3)Global Correlation –  Number of TFs (Unique Lin Exp Log) – FDR cutoff 0.1</vt:lpstr>
      <vt:lpstr>Examples of high correlated – high/low slope genes</vt:lpstr>
      <vt:lpstr>Shoot Exp Neg with N-dose</vt:lpstr>
      <vt:lpstr>Shoot Log Neg with N-dose</vt:lpstr>
      <vt:lpstr>Shoot Log Pos with N-dose</vt:lpstr>
      <vt:lpstr>Show Gloria Correlated Tfs lists</vt:lpstr>
      <vt:lpstr>Still To do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</dc:creator>
  <cp:lastModifiedBy>JAC</cp:lastModifiedBy>
  <cp:revision>27</cp:revision>
  <dcterms:created xsi:type="dcterms:W3CDTF">2015-06-28T01:11:32Z</dcterms:created>
  <dcterms:modified xsi:type="dcterms:W3CDTF">2015-06-30T07:11:17Z</dcterms:modified>
</cp:coreProperties>
</file>