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72"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84927" autoAdjust="0"/>
  </p:normalViewPr>
  <p:slideViewPr>
    <p:cSldViewPr snapToObjects="1">
      <p:cViewPr varScale="1">
        <p:scale>
          <a:sx n="112" d="100"/>
          <a:sy n="112" d="100"/>
        </p:scale>
        <p:origin x="-1592"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FCD35F-6CC3-DE4C-8BBF-57E498A52147}" type="datetimeFigureOut">
              <a:rPr lang="en-US" smtClean="0"/>
              <a:pPr/>
              <a:t>11/10/10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C6F942-8BD0-0441-B013-2F37210DD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Strictly speaking, if the</a:t>
            </a:r>
            <a:r>
              <a:rPr lang="en-US" baseline="0" dirty="0" smtClean="0"/>
              <a:t> price of your commodity goes up, you can make a profit.  In practice, this idea is, for the most part, impractical.  Penny profits, while profits, are very small.  Special techniques must be applied in order to take advantage of these small gains.</a:t>
            </a:r>
            <a:endParaRPr lang="en-US" dirty="0"/>
          </a:p>
        </p:txBody>
      </p:sp>
      <p:sp>
        <p:nvSpPr>
          <p:cNvPr id="4" name="Slide Number Placeholder 3"/>
          <p:cNvSpPr>
            <a:spLocks noGrp="1"/>
          </p:cNvSpPr>
          <p:nvPr>
            <p:ph type="sldNum" sz="quarter" idx="10"/>
          </p:nvPr>
        </p:nvSpPr>
        <p:spPr/>
        <p:txBody>
          <a:bodyPr/>
          <a:lstStyle/>
          <a:p>
            <a:fld id="{A1C6F942-8BD0-0441-B013-2F37210DDDFA}"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 such small profit-margins, if done</a:t>
            </a:r>
            <a:r>
              <a:rPr lang="en-US" baseline="0" dirty="0" smtClean="0"/>
              <a:t> many times a day, meaningful amounts of money can be made.  High-frequency trading involves buying commodities and selling them mere milliseconds afterwards. </a:t>
            </a:r>
            <a:endParaRPr lang="en-US" dirty="0"/>
          </a:p>
        </p:txBody>
      </p:sp>
      <p:sp>
        <p:nvSpPr>
          <p:cNvPr id="4" name="Slide Number Placeholder 3"/>
          <p:cNvSpPr>
            <a:spLocks noGrp="1"/>
          </p:cNvSpPr>
          <p:nvPr>
            <p:ph type="sldNum" sz="quarter" idx="10"/>
          </p:nvPr>
        </p:nvSpPr>
        <p:spPr/>
        <p:txBody>
          <a:bodyPr/>
          <a:lstStyle/>
          <a:p>
            <a:fld id="{A1C6F942-8BD0-0441-B013-2F37210DDDF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C6F942-8BD0-0441-B013-2F37210DDDF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 Market Making strategy, the idea is to use</a:t>
            </a:r>
            <a:r>
              <a:rPr lang="en-US" baseline="0" dirty="0" smtClean="0"/>
              <a:t> observable quote data to make profits.  Information models take into account incoming information that will affect prices.  Inventory models take into account dealer book imbalances. </a:t>
            </a:r>
          </a:p>
          <a:p>
            <a:endParaRPr lang="en-US" baseline="0" dirty="0" smtClean="0"/>
          </a:p>
          <a:p>
            <a:r>
              <a:rPr lang="en-US" baseline="0" dirty="0" smtClean="0"/>
              <a:t>One general strategy for inventory models is to look for discrepancies in prices of the same security.  A limit order to buy is placed just below the market place in the cheaper market while a limit order to sell just above market place is placed in the pricier market.  While this may be a small profit, do keep in mind that this all happens in a matter of milliseconds many, many times over the course of a market day.</a:t>
            </a:r>
          </a:p>
          <a:p>
            <a:endParaRPr lang="en-US" baseline="0" dirty="0" smtClean="0"/>
          </a:p>
        </p:txBody>
      </p:sp>
      <p:sp>
        <p:nvSpPr>
          <p:cNvPr id="4" name="Slide Number Placeholder 3"/>
          <p:cNvSpPr>
            <a:spLocks noGrp="1"/>
          </p:cNvSpPr>
          <p:nvPr>
            <p:ph type="sldNum" sz="quarter" idx="10"/>
          </p:nvPr>
        </p:nvSpPr>
        <p:spPr/>
        <p:txBody>
          <a:bodyPr/>
          <a:lstStyle/>
          <a:p>
            <a:fld id="{A1C6F942-8BD0-0441-B013-2F37210DDDF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Quotes</a:t>
            </a:r>
            <a:r>
              <a:rPr lang="en-US" baseline="0" dirty="0" smtClean="0"/>
              <a:t> are usually influenced by a dealer’s inventory. Bid and ask prices are raised or lowered to influence clients to (not) buy or sell.</a:t>
            </a:r>
            <a:endParaRPr lang="en-US" dirty="0" smtClean="0"/>
          </a:p>
          <a:p>
            <a:endParaRPr lang="en-US" dirty="0" smtClean="0"/>
          </a:p>
          <a:p>
            <a:r>
              <a:rPr lang="en-US" dirty="0" smtClean="0"/>
              <a:t>By sampling</a:t>
            </a:r>
            <a:r>
              <a:rPr lang="en-US" baseline="0" dirty="0" smtClean="0"/>
              <a:t> prices at a high frequency (hopefully by now it is clear that this is the theme of this </a:t>
            </a:r>
            <a:r>
              <a:rPr lang="en-US" baseline="0" dirty="0" err="1" smtClean="0"/>
              <a:t>powerpoint</a:t>
            </a:r>
            <a:r>
              <a:rPr lang="en-US" baseline="0" dirty="0" smtClean="0"/>
              <a:t>), traders can gain an advantage over those who sample less frequently.  For example, when a trader not applying ticker tape trading strategies merely samples prices at every minute, the trader will operate under the assumption that prices remain constant until the quotes arrive for the next minute.  Even worse, the trader will assume that the prices are the same as two minutes ago if quotes for the current minute do not arrive. These assumptions can presumably be taken advantage of by more well-informed traders.</a:t>
            </a:r>
          </a:p>
        </p:txBody>
      </p:sp>
      <p:sp>
        <p:nvSpPr>
          <p:cNvPr id="4" name="Slide Number Placeholder 3"/>
          <p:cNvSpPr>
            <a:spLocks noGrp="1"/>
          </p:cNvSpPr>
          <p:nvPr>
            <p:ph type="sldNum" sz="quarter" idx="10"/>
          </p:nvPr>
        </p:nvSpPr>
        <p:spPr/>
        <p:txBody>
          <a:bodyPr/>
          <a:lstStyle/>
          <a:p>
            <a:fld id="{A1C6F942-8BD0-0441-B013-2F37210DDDF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Certain events</a:t>
            </a:r>
            <a:r>
              <a:rPr lang="en-US" baseline="0" dirty="0" smtClean="0"/>
              <a:t> such as the U.S. Federal Funds rate increasing can effect a rise in prices (in this case, an increase in the value of the US Dollar).  These events will consistently increase prices and therefore can be taken advantage of.  The trick is to start acting shortly before the event and to complete the action shortly after it has started.  Again, speed is key.  </a:t>
            </a:r>
            <a:endParaRPr lang="en-US" dirty="0"/>
          </a:p>
        </p:txBody>
      </p:sp>
      <p:sp>
        <p:nvSpPr>
          <p:cNvPr id="4" name="Slide Number Placeholder 3"/>
          <p:cNvSpPr>
            <a:spLocks noGrp="1"/>
          </p:cNvSpPr>
          <p:nvPr>
            <p:ph type="sldNum" sz="quarter" idx="10"/>
          </p:nvPr>
        </p:nvSpPr>
        <p:spPr/>
        <p:txBody>
          <a:bodyPr/>
          <a:lstStyle/>
          <a:p>
            <a:fld id="{A1C6F942-8BD0-0441-B013-2F37210DDDF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Sift through</a:t>
            </a:r>
            <a:r>
              <a:rPr lang="en-US" baseline="0" dirty="0" smtClean="0"/>
              <a:t> a mountain of data and look for patterns.  The pattern has to hold at least 90% of the time. Otherwise, you haven’t actually found a pattern.</a:t>
            </a:r>
            <a:endParaRPr lang="en-US" dirty="0"/>
          </a:p>
        </p:txBody>
      </p:sp>
      <p:sp>
        <p:nvSpPr>
          <p:cNvPr id="4" name="Slide Number Placeholder 3"/>
          <p:cNvSpPr>
            <a:spLocks noGrp="1"/>
          </p:cNvSpPr>
          <p:nvPr>
            <p:ph type="sldNum" sz="quarter" idx="10"/>
          </p:nvPr>
        </p:nvSpPr>
        <p:spPr/>
        <p:txBody>
          <a:bodyPr/>
          <a:lstStyle/>
          <a:p>
            <a:fld id="{A1C6F942-8BD0-0441-B013-2F37210DDDFA}"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lstStyle>
          <a:p>
            <a:fld id="{92D5B61F-DF5F-A144-B711-A295AC733076}" type="datetimeFigureOut">
              <a:rPr lang="en-US" smtClean="0"/>
              <a:pPr/>
              <a:t>11/10/10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lstStyle>
          <a:p>
            <a:fld id="{24E1313B-6297-3140-9FCA-BB73965FB4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D5B61F-DF5F-A144-B711-A295AC733076}" type="datetimeFigureOut">
              <a:rPr lang="en-US" smtClean="0"/>
              <a:pPr/>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313B-6297-3140-9FCA-BB73965FB4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D5B61F-DF5F-A144-B711-A295AC733076}" type="datetimeFigureOut">
              <a:rPr lang="en-US" smtClean="0"/>
              <a:pPr/>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313B-6297-3140-9FCA-BB73965FB4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2D5B61F-DF5F-A144-B711-A295AC733076}" type="datetimeFigureOut">
              <a:rPr lang="en-US" smtClean="0"/>
              <a:pPr/>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313B-6297-3140-9FCA-BB73965FB422}" type="slidenum">
              <a:rPr lang="en-US" smtClean="0"/>
              <a:pPr/>
              <a:t>‹#›</a:t>
            </a:fld>
            <a:endParaRPr lang="en-US"/>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D5B61F-DF5F-A144-B711-A295AC733076}" type="datetimeFigureOut">
              <a:rPr lang="en-US" smtClean="0"/>
              <a:pPr/>
              <a:t>11/10/10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E1313B-6297-3140-9FCA-BB73965FB422}"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2D5B61F-DF5F-A144-B711-A295AC733076}" type="datetimeFigureOut">
              <a:rPr lang="en-US" smtClean="0"/>
              <a:pPr/>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1313B-6297-3140-9FCA-BB73965FB422}" type="slidenum">
              <a:rPr lang="en-US" smtClean="0"/>
              <a:pPr/>
              <a:t>‹#›</a:t>
            </a:fld>
            <a:endParaRPr lang="en-US"/>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2D5B61F-DF5F-A144-B711-A295AC733076}" type="datetimeFigureOut">
              <a:rPr lang="en-US" smtClean="0"/>
              <a:pPr/>
              <a:t>11/10/10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E1313B-6297-3140-9FCA-BB73965FB4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2D5B61F-DF5F-A144-B711-A295AC733076}" type="datetimeFigureOut">
              <a:rPr lang="en-US" smtClean="0"/>
              <a:pPr/>
              <a:t>11/10/10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E1313B-6297-3140-9FCA-BB73965FB422}" type="slidenum">
              <a:rPr lang="en-US" smtClean="0"/>
              <a:pPr/>
              <a:t>‹#›</a:t>
            </a:fld>
            <a:endParaRPr lang="en-US"/>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D5B61F-DF5F-A144-B711-A295AC733076}" type="datetimeFigureOut">
              <a:rPr lang="en-US" smtClean="0"/>
              <a:pPr/>
              <a:t>11/10/10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E1313B-6297-3140-9FCA-BB73965FB4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2D5B61F-DF5F-A144-B711-A295AC733076}" type="datetimeFigureOut">
              <a:rPr lang="en-US" smtClean="0"/>
              <a:pPr/>
              <a:t>11/10/10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E1313B-6297-3140-9FCA-BB73965FB42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lstStyle>
          <a:p>
            <a:fld id="{92D5B61F-DF5F-A144-B711-A295AC733076}" type="datetimeFigureOut">
              <a:rPr lang="en-US" smtClean="0"/>
              <a:pPr/>
              <a:t>11/10/10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24E1313B-6297-3140-9FCA-BB73965FB422}"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lstStyle>
          <a:p>
            <a:fld id="{92D5B61F-DF5F-A144-B711-A295AC733076}" type="datetimeFigureOut">
              <a:rPr lang="en-US" smtClean="0"/>
              <a:pPr/>
              <a:t>11/10/10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lstStyle>
          <a:p>
            <a:fld id="{24E1313B-6297-3140-9FCA-BB73965FB4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119"/>
            <a:ext cx="7772400" cy="1829761"/>
          </a:xfrm>
        </p:spPr>
        <p:txBody>
          <a:bodyPr anchor="ctr">
            <a:normAutofit/>
          </a:bodyPr>
          <a:lstStyle/>
          <a:p>
            <a:pPr algn="ctr"/>
            <a:r>
              <a:rPr lang="en-US" dirty="0" smtClean="0"/>
              <a:t>High-Frequency Trading and its Strategies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High-frequency trading takes advantage of small shifts in market</a:t>
            </a:r>
            <a:endParaRPr lang="en-US" dirty="0"/>
          </a:p>
        </p:txBody>
      </p:sp>
      <p:sp>
        <p:nvSpPr>
          <p:cNvPr id="2" name="Title 1"/>
          <p:cNvSpPr>
            <a:spLocks noGrp="1"/>
          </p:cNvSpPr>
          <p:nvPr>
            <p:ph type="title"/>
          </p:nvPr>
        </p:nvSpPr>
        <p:spPr/>
        <p:txBody>
          <a:bodyPr/>
          <a:lstStyle/>
          <a:p>
            <a:r>
              <a:rPr lang="en-US" dirty="0" smtClean="0"/>
              <a:t>Profit is Profit</a:t>
            </a:r>
            <a:endParaRPr lang="en-US" dirty="0"/>
          </a:p>
        </p:txBody>
      </p:sp>
      <p:pic>
        <p:nvPicPr>
          <p:cNvPr id="4" name="Picture 3"/>
          <p:cNvPicPr>
            <a:picLocks noChangeAspect="1"/>
          </p:cNvPicPr>
          <p:nvPr/>
        </p:nvPicPr>
        <p:blipFill>
          <a:blip r:embed="rId3"/>
          <a:stretch>
            <a:fillRect/>
          </a:stretch>
        </p:blipFill>
        <p:spPr>
          <a:xfrm>
            <a:off x="1600200" y="2514600"/>
            <a:ext cx="6350000" cy="3175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0" y="1981200"/>
            <a:ext cx="5080000" cy="3810000"/>
          </a:xfrm>
          <a:prstGeom prst="rect">
            <a:avLst/>
          </a:prstGeom>
        </p:spPr>
      </p:pic>
      <p:sp>
        <p:nvSpPr>
          <p:cNvPr id="3" name="Content Placeholder 2"/>
          <p:cNvSpPr>
            <a:spLocks noGrp="1"/>
          </p:cNvSpPr>
          <p:nvPr>
            <p:ph idx="1"/>
          </p:nvPr>
        </p:nvSpPr>
        <p:spPr/>
        <p:txBody>
          <a:bodyPr/>
          <a:lstStyle/>
          <a:p>
            <a:r>
              <a:rPr lang="en-US" dirty="0" smtClean="0"/>
              <a:t>You will have an embarrassment of riches</a:t>
            </a:r>
            <a:endParaRPr lang="en-US" dirty="0"/>
          </a:p>
        </p:txBody>
      </p:sp>
      <p:sp>
        <p:nvSpPr>
          <p:cNvPr id="2" name="Title 1"/>
          <p:cNvSpPr>
            <a:spLocks noGrp="1"/>
          </p:cNvSpPr>
          <p:nvPr>
            <p:ph type="title"/>
          </p:nvPr>
        </p:nvSpPr>
        <p:spPr/>
        <p:txBody>
          <a:bodyPr/>
          <a:lstStyle/>
          <a:p>
            <a:r>
              <a:rPr lang="en-US" dirty="0" smtClean="0"/>
              <a:t>Do it Quickly, Do it Often</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Four categories</a:t>
            </a:r>
          </a:p>
          <a:p>
            <a:pPr lvl="1"/>
            <a:r>
              <a:rPr lang="en-US" dirty="0" smtClean="0"/>
              <a:t>Market Making</a:t>
            </a:r>
          </a:p>
          <a:p>
            <a:pPr lvl="1"/>
            <a:r>
              <a:rPr lang="en-US" dirty="0" smtClean="0"/>
              <a:t>Ticker Tape Trading</a:t>
            </a:r>
          </a:p>
          <a:p>
            <a:pPr lvl="1"/>
            <a:r>
              <a:rPr lang="en-US" dirty="0" smtClean="0"/>
              <a:t>Event Arbitrage</a:t>
            </a:r>
          </a:p>
          <a:p>
            <a:pPr lvl="1"/>
            <a:r>
              <a:rPr lang="en-US" dirty="0" smtClean="0"/>
              <a:t>High Frequency Statistical Arbitrage </a:t>
            </a:r>
            <a:endParaRPr lang="en-US" dirty="0"/>
          </a:p>
        </p:txBody>
      </p:sp>
      <p:sp>
        <p:nvSpPr>
          <p:cNvPr id="2" name="Title 1"/>
          <p:cNvSpPr>
            <a:spLocks noGrp="1"/>
          </p:cNvSpPr>
          <p:nvPr>
            <p:ph type="title"/>
          </p:nvPr>
        </p:nvSpPr>
        <p:spPr/>
        <p:txBody>
          <a:bodyPr/>
          <a:lstStyle/>
          <a:p>
            <a:r>
              <a:rPr lang="en-US" dirty="0" smtClean="0"/>
              <a:t>Strategies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Inventory Models</a:t>
            </a:r>
          </a:p>
          <a:p>
            <a:r>
              <a:rPr lang="en-US" dirty="0" smtClean="0"/>
              <a:t>Information Models</a:t>
            </a:r>
            <a:endParaRPr lang="en-US" dirty="0"/>
          </a:p>
        </p:txBody>
      </p:sp>
      <p:sp>
        <p:nvSpPr>
          <p:cNvPr id="2" name="Title 1"/>
          <p:cNvSpPr>
            <a:spLocks noGrp="1"/>
          </p:cNvSpPr>
          <p:nvPr>
            <p:ph type="title"/>
          </p:nvPr>
        </p:nvSpPr>
        <p:spPr/>
        <p:txBody>
          <a:bodyPr/>
          <a:lstStyle/>
          <a:p>
            <a:r>
              <a:rPr lang="en-US" dirty="0" smtClean="0"/>
              <a:t>Market Making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274638"/>
            <a:ext cx="8820150" cy="5263801"/>
          </a:xfrm>
          <a:prstGeom prst="rect">
            <a:avLst/>
          </a:prstGeom>
        </p:spPr>
      </p:pic>
      <p:sp>
        <p:nvSpPr>
          <p:cNvPr id="3" name="Content Placeholder 2"/>
          <p:cNvSpPr>
            <a:spLocks noGrp="1"/>
          </p:cNvSpPr>
          <p:nvPr>
            <p:ph idx="1"/>
          </p:nvPr>
        </p:nvSpPr>
        <p:spPr>
          <a:xfrm>
            <a:off x="304800" y="3124200"/>
            <a:ext cx="8229600" cy="4525963"/>
          </a:xfrm>
        </p:spPr>
        <p:txBody>
          <a:bodyPr/>
          <a:lstStyle/>
          <a:p>
            <a:r>
              <a:rPr lang="en-US" dirty="0" smtClean="0">
                <a:solidFill>
                  <a:schemeClr val="bg1"/>
                </a:solidFill>
              </a:rPr>
              <a:t>Quotes reveal more than just prices</a:t>
            </a:r>
          </a:p>
          <a:p>
            <a:r>
              <a:rPr lang="en-US" dirty="0" smtClean="0">
                <a:solidFill>
                  <a:schemeClr val="bg1"/>
                </a:solidFill>
              </a:rPr>
              <a:t>Get ticker tape readings frequently (though irregularly)</a:t>
            </a:r>
            <a:endParaRPr lang="en-US" dirty="0">
              <a:solidFill>
                <a:schemeClr val="bg1"/>
              </a:solidFill>
            </a:endParaRPr>
          </a:p>
        </p:txBody>
      </p:sp>
      <p:sp>
        <p:nvSpPr>
          <p:cNvPr id="2" name="Title 1"/>
          <p:cNvSpPr>
            <a:spLocks noGrp="1"/>
          </p:cNvSpPr>
          <p:nvPr>
            <p:ph type="title"/>
          </p:nvPr>
        </p:nvSpPr>
        <p:spPr/>
        <p:txBody>
          <a:bodyPr/>
          <a:lstStyle/>
          <a:p>
            <a:r>
              <a:rPr lang="en-US" dirty="0" smtClean="0"/>
              <a:t>Ticker Tape Trading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14400" y="1501618"/>
            <a:ext cx="6756400" cy="4505673"/>
          </a:xfrm>
          <a:prstGeom prst="rect">
            <a:avLst/>
          </a:prstGeom>
        </p:spPr>
      </p:pic>
      <p:sp>
        <p:nvSpPr>
          <p:cNvPr id="3" name="Content Placeholder 2"/>
          <p:cNvSpPr>
            <a:spLocks noGrp="1"/>
          </p:cNvSpPr>
          <p:nvPr>
            <p:ph idx="1"/>
          </p:nvPr>
        </p:nvSpPr>
        <p:spPr>
          <a:xfrm>
            <a:off x="457200" y="1417638"/>
            <a:ext cx="8229600" cy="4525963"/>
          </a:xfrm>
        </p:spPr>
        <p:txBody>
          <a:bodyPr/>
          <a:lstStyle/>
          <a:p>
            <a:r>
              <a:rPr lang="en-US" dirty="0" smtClean="0">
                <a:solidFill>
                  <a:srgbClr val="FFFFFF"/>
                </a:solidFill>
              </a:rPr>
              <a:t>Taking advantage of events (news announcements) that move that market</a:t>
            </a:r>
            <a:endParaRPr lang="en-US" dirty="0">
              <a:solidFill>
                <a:srgbClr val="FFFFFF"/>
              </a:solidFill>
            </a:endParaRPr>
          </a:p>
        </p:txBody>
      </p:sp>
      <p:sp>
        <p:nvSpPr>
          <p:cNvPr id="2" name="Title 1"/>
          <p:cNvSpPr>
            <a:spLocks noGrp="1"/>
          </p:cNvSpPr>
          <p:nvPr>
            <p:ph type="title"/>
          </p:nvPr>
        </p:nvSpPr>
        <p:spPr/>
        <p:txBody>
          <a:bodyPr/>
          <a:lstStyle/>
          <a:p>
            <a:r>
              <a:rPr lang="en-US" dirty="0" smtClean="0"/>
              <a:t>Event Arbitrage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Pray that a pattern is real</a:t>
            </a:r>
            <a:endParaRPr lang="en-US" dirty="0"/>
          </a:p>
        </p:txBody>
      </p:sp>
      <p:sp>
        <p:nvSpPr>
          <p:cNvPr id="2" name="Title 1"/>
          <p:cNvSpPr>
            <a:spLocks noGrp="1"/>
          </p:cNvSpPr>
          <p:nvPr>
            <p:ph type="title"/>
          </p:nvPr>
        </p:nvSpPr>
        <p:spPr/>
        <p:txBody>
          <a:bodyPr>
            <a:normAutofit fontScale="90000"/>
          </a:bodyPr>
          <a:lstStyle/>
          <a:p>
            <a:r>
              <a:rPr lang="en-US" dirty="0" smtClean="0"/>
              <a:t>High Frequency Statistical Arbitrage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i="1" dirty="0"/>
              <a:t>High-</a:t>
            </a:r>
            <a:r>
              <a:rPr lang="en-US" i="1" dirty="0" smtClean="0"/>
              <a:t>frequency Trading </a:t>
            </a:r>
            <a:r>
              <a:rPr lang="en-US" i="1" dirty="0"/>
              <a:t>:</a:t>
            </a:r>
            <a:r>
              <a:rPr lang="en-US" i="1" dirty="0" smtClean="0"/>
              <a:t> A Practical Guide </a:t>
            </a:r>
            <a:r>
              <a:rPr lang="en-US" i="1" dirty="0"/>
              <a:t>to</a:t>
            </a:r>
            <a:r>
              <a:rPr lang="en-US" i="1" dirty="0" smtClean="0"/>
              <a:t> Algorithmic Strategies </a:t>
            </a:r>
            <a:r>
              <a:rPr lang="en-US" i="1" dirty="0"/>
              <a:t>and</a:t>
            </a:r>
            <a:r>
              <a:rPr lang="en-US" i="1" dirty="0" smtClean="0"/>
              <a:t> Trading System </a:t>
            </a:r>
            <a:r>
              <a:rPr lang="en-US" dirty="0" smtClean="0"/>
              <a:t>by </a:t>
            </a:r>
            <a:r>
              <a:rPr lang="en-US" dirty="0"/>
              <a:t>Irene Aldridge.</a:t>
            </a:r>
          </a:p>
        </p:txBody>
      </p:sp>
      <p:sp>
        <p:nvSpPr>
          <p:cNvPr id="2" name="Title 1"/>
          <p:cNvSpPr>
            <a:spLocks noGrp="1"/>
          </p:cNvSpPr>
          <p:nvPr>
            <p:ph type="title"/>
          </p:nvPr>
        </p:nvSpPr>
        <p:spPr/>
        <p:txBody>
          <a:bodyPr/>
          <a:lstStyle/>
          <a:p>
            <a:r>
              <a:rPr lang="en-US" dirty="0" smtClean="0"/>
              <a:t>Bibliography</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Concourse.thmx</Template>
  <TotalTime>490</TotalTime>
  <Words>591</Words>
  <Application>Microsoft Macintosh PowerPoint</Application>
  <PresentationFormat>On-screen Show (4:3)</PresentationFormat>
  <Paragraphs>40</Paragraphs>
  <Slides>9</Slides>
  <Notes>7</Notes>
  <HiddenSlides>0</HiddenSlides>
  <MMClips>0</MMClips>
  <ScaleCrop>false</ScaleCrop>
  <HeadingPairs>
    <vt:vector size="4" baseType="variant">
      <vt:variant>
        <vt:lpstr>Design Template</vt:lpstr>
      </vt:variant>
      <vt:variant>
        <vt:i4>1</vt:i4>
      </vt:variant>
      <vt:variant>
        <vt:lpstr>Slide Titles</vt:lpstr>
      </vt:variant>
      <vt:variant>
        <vt:i4>9</vt:i4>
      </vt:variant>
    </vt:vector>
  </HeadingPairs>
  <TitlesOfParts>
    <vt:vector size="10" baseType="lpstr">
      <vt:lpstr>Concourse</vt:lpstr>
      <vt:lpstr>High-Frequency Trading and its Strategies</vt:lpstr>
      <vt:lpstr>Profit is Profit</vt:lpstr>
      <vt:lpstr>Do it Quickly, Do it Often</vt:lpstr>
      <vt:lpstr>Strategies</vt:lpstr>
      <vt:lpstr>Market Making</vt:lpstr>
      <vt:lpstr>Ticker Tape Trading</vt:lpstr>
      <vt:lpstr>Event Arbitrage</vt:lpstr>
      <vt:lpstr>High Frequency Statistical Arbitrage</vt:lpstr>
      <vt:lpstr>Bibliography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High-Frequency Trading</dc:title>
  <dc:creator>Benjamin Xie</dc:creator>
  <cp:lastModifiedBy>NYU ITS</cp:lastModifiedBy>
  <cp:revision>52</cp:revision>
  <dcterms:created xsi:type="dcterms:W3CDTF">2010-11-10T19:25:18Z</dcterms:created>
  <dcterms:modified xsi:type="dcterms:W3CDTF">2010-11-10T20:01:25Z</dcterms:modified>
</cp:coreProperties>
</file>