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66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5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37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9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0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0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6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2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93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5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1301-4D9E-A942-A857-B0ED6E66793A}" type="datetimeFigureOut">
              <a:rPr lang="en-US" smtClean="0"/>
              <a:t>14/05/18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820CB-CBFA-4A43-BD55-C2423F34C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4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ournals.plos.org/plosone/article?id=10.1371/journal.pone.0194889" TargetMode="External"/><Relationship Id="rId3" Type="http://schemas.openxmlformats.org/officeDocument/2006/relationships/hyperlink" Target="https://datamarket.com/data/list/?q=provider:tsd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chinelearningmastery.com/arima-for-time-series-forecasting-with-python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Streaming and Forecasting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Zenith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87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Generalized Theta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</a:t>
            </a:r>
            <a:r>
              <a:rPr lang="en-US" dirty="0" smtClean="0"/>
              <a:t> * Z(theta1) + (1-w)*Z(theta2) where </a:t>
            </a:r>
            <a:br>
              <a:rPr lang="en-US" dirty="0" smtClean="0"/>
            </a:br>
            <a:r>
              <a:rPr lang="en-US" dirty="0" smtClean="0"/>
              <a:t>w = (theta2 </a:t>
            </a:r>
            <a:r>
              <a:rPr lang="mr-IN" dirty="0" smtClean="0"/>
              <a:t>–</a:t>
            </a:r>
            <a:r>
              <a:rPr lang="en-US" dirty="0" smtClean="0"/>
              <a:t> 1)/(theta2 </a:t>
            </a:r>
            <a:r>
              <a:rPr lang="mr-IN" dirty="0" smtClean="0"/>
              <a:t>–</a:t>
            </a:r>
            <a:r>
              <a:rPr lang="en-US" dirty="0" smtClean="0"/>
              <a:t> theta1)</a:t>
            </a:r>
            <a:br>
              <a:rPr lang="en-US" dirty="0" smtClean="0"/>
            </a:br>
            <a:r>
              <a:rPr lang="en-US" dirty="0" smtClean="0"/>
              <a:t>Lets make theta1 be T1 and theta2 be T2. There is a restriction that T1 &lt;= 1 and T2 &gt;= 1. In fact they suggest T1 = 0. Thus w = (T2-1)/T2 and 1-w = 1/T2</a:t>
            </a:r>
          </a:p>
          <a:p>
            <a:pPr marL="0" indent="0">
              <a:buNone/>
            </a:pPr>
            <a:r>
              <a:rPr lang="en-US" dirty="0" smtClean="0"/>
              <a:t>So the summation will be </a:t>
            </a:r>
            <a:br>
              <a:rPr lang="en-US" dirty="0" smtClean="0"/>
            </a:br>
            <a:r>
              <a:rPr lang="en-US" dirty="0" smtClean="0"/>
              <a:t>w*(</a:t>
            </a:r>
            <a:r>
              <a:rPr lang="en-US" dirty="0" err="1" smtClean="0"/>
              <a:t>a+b</a:t>
            </a:r>
            <a:r>
              <a:rPr lang="en-US" dirty="0" smtClean="0"/>
              <a:t>*t) + (1-w)*T2*</a:t>
            </a:r>
            <a:r>
              <a:rPr lang="en-US" dirty="0" err="1"/>
              <a:t>y_t</a:t>
            </a:r>
            <a:r>
              <a:rPr lang="en-US" dirty="0"/>
              <a:t> + </a:t>
            </a:r>
            <a:r>
              <a:rPr lang="en-US" dirty="0" smtClean="0"/>
              <a:t>(1-w)*</a:t>
            </a:r>
            <a:r>
              <a:rPr lang="en-US" dirty="0"/>
              <a:t>(1</a:t>
            </a:r>
            <a:r>
              <a:rPr lang="en-US" dirty="0" smtClean="0"/>
              <a:t>-T2)</a:t>
            </a:r>
            <a:r>
              <a:rPr lang="en-US" dirty="0"/>
              <a:t>*(</a:t>
            </a:r>
            <a:r>
              <a:rPr lang="en-US" dirty="0" err="1"/>
              <a:t>a+b</a:t>
            </a:r>
            <a:r>
              <a:rPr lang="en-US" dirty="0"/>
              <a:t>*t) </a:t>
            </a:r>
            <a:r>
              <a:rPr lang="en-US" dirty="0" smtClean="0"/>
              <a:t>=</a:t>
            </a:r>
            <a:br>
              <a:rPr lang="en-US" dirty="0" smtClean="0"/>
            </a:br>
            <a:r>
              <a:rPr lang="en-US" dirty="0" smtClean="0"/>
              <a:t>(1/(T2)[T2*(</a:t>
            </a:r>
            <a:r>
              <a:rPr lang="en-US" dirty="0" err="1" smtClean="0"/>
              <a:t>a+b</a:t>
            </a:r>
            <a:r>
              <a:rPr lang="en-US" dirty="0" smtClean="0"/>
              <a:t>*t) - (</a:t>
            </a:r>
            <a:r>
              <a:rPr lang="en-US" dirty="0" err="1"/>
              <a:t>a+b</a:t>
            </a:r>
            <a:r>
              <a:rPr lang="en-US" dirty="0"/>
              <a:t>*t</a:t>
            </a:r>
            <a:r>
              <a:rPr lang="en-US" dirty="0" smtClean="0"/>
              <a:t>) + T2*</a:t>
            </a:r>
            <a:r>
              <a:rPr lang="en-US" dirty="0" err="1" smtClean="0"/>
              <a:t>y_t</a:t>
            </a:r>
            <a:r>
              <a:rPr lang="en-US" dirty="0" smtClean="0"/>
              <a:t> +</a:t>
            </a:r>
            <a:br>
              <a:rPr lang="en-US" dirty="0" smtClean="0"/>
            </a:br>
            <a:r>
              <a:rPr lang="en-US" dirty="0" smtClean="0"/>
              <a:t> (1-T2)*(</a:t>
            </a:r>
            <a:r>
              <a:rPr lang="en-US" dirty="0" err="1" smtClean="0"/>
              <a:t>a+b</a:t>
            </a:r>
            <a:r>
              <a:rPr lang="en-US" dirty="0" smtClean="0"/>
              <a:t>*t)] </a:t>
            </a:r>
            <a:br>
              <a:rPr lang="en-US" dirty="0" smtClean="0"/>
            </a:br>
            <a:r>
              <a:rPr lang="en-US" dirty="0" smtClean="0"/>
              <a:t>= (1/T2)[T2*</a:t>
            </a:r>
            <a:r>
              <a:rPr lang="en-US" dirty="0" err="1" smtClean="0"/>
              <a:t>y_t</a:t>
            </a:r>
            <a:r>
              <a:rPr lang="en-US" dirty="0" smtClean="0"/>
              <a:t>] = </a:t>
            </a:r>
            <a:r>
              <a:rPr lang="en-US" dirty="0" err="1" smtClean="0"/>
              <a:t>y_t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48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pairwise correlations with or without lag in parallel as before and in a sliding window fashion, perhaps using exponential smoothing as a preprocessing step.</a:t>
            </a:r>
          </a:p>
          <a:p>
            <a:r>
              <a:rPr lang="en-US" dirty="0" smtClean="0"/>
              <a:t>Compute in parallel ARIMA (or maybe </a:t>
            </a:r>
            <a:r>
              <a:rPr lang="en-US" smtClean="0"/>
              <a:t>preferably generalized Theta </a:t>
            </a:r>
            <a:r>
              <a:rPr lang="en-US" dirty="0" smtClean="0"/>
              <a:t>model) forecasts for each time 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06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parallel, forecast for each time series S. This forecast takes into account the time series Q1, </a:t>
            </a:r>
            <a:r>
              <a:rPr lang="mr-IN" dirty="0" smtClean="0"/>
              <a:t>…</a:t>
            </a:r>
            <a:r>
              <a:rPr lang="en-US" dirty="0" smtClean="0"/>
              <a:t> </a:t>
            </a:r>
            <a:r>
              <a:rPr lang="en-US" dirty="0" err="1" smtClean="0"/>
              <a:t>Qk</a:t>
            </a:r>
            <a:r>
              <a:rPr lang="en-US" dirty="0" smtClean="0"/>
              <a:t> that are either strongly positively or negatively correlated with S and their ARIMA forecasts.</a:t>
            </a:r>
          </a:p>
          <a:p>
            <a:r>
              <a:rPr lang="en-US" dirty="0" smtClean="0"/>
              <a:t>Updates on weights are based on stochastic gradient descent. This is sequential for each time series but parallel across time series.</a:t>
            </a:r>
          </a:p>
          <a:p>
            <a:r>
              <a:rPr lang="en-US" dirty="0" smtClean="0"/>
              <a:t>Possibly the initial weight of a new time series in the forecast for S depends on its correlation with 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35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incorporate random forests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classification-regression trees (CART) for the random forests incrementally and with a time stamp.</a:t>
            </a:r>
          </a:p>
          <a:p>
            <a:r>
              <a:rPr lang="en-US" dirty="0" smtClean="0"/>
              <a:t>Delete the older CART trees based on their time stamps.</a:t>
            </a:r>
          </a:p>
          <a:p>
            <a:r>
              <a:rPr lang="en-US" dirty="0" smtClean="0"/>
              <a:t>Input to this random forest model at each time step would be the ARIMA prediction of all time series including the one we want to predict for: 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00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smtClean="0"/>
              <a:t>our story?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 best of classical statistical methods on single time series and machine learning on multiple time series.</a:t>
            </a:r>
          </a:p>
          <a:p>
            <a:r>
              <a:rPr lang="en-US" dirty="0" smtClean="0"/>
              <a:t>Because machine learning on multiple time series is more expensive we need parallelism and streaming.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735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Nothing really does what we do, but there are systems that do statistics and machine learning: </a:t>
            </a:r>
          </a:p>
          <a:p>
            <a:r>
              <a:rPr lang="en-US" dirty="0"/>
              <a:t>SAS</a:t>
            </a:r>
          </a:p>
          <a:p>
            <a:r>
              <a:rPr lang="en-US" dirty="0"/>
              <a:t>https://</a:t>
            </a:r>
            <a:r>
              <a:rPr lang="en-US" dirty="0" err="1"/>
              <a:t>www.sas.com</a:t>
            </a:r>
            <a:r>
              <a:rPr lang="en-US" dirty="0"/>
              <a:t>/content/dam/SAS/</a:t>
            </a:r>
            <a:r>
              <a:rPr lang="en-US" dirty="0" err="1"/>
              <a:t>en_us</a:t>
            </a:r>
            <a:r>
              <a:rPr lang="en-US" dirty="0"/>
              <a:t>/doc/conclusionpaper1/statistics-machine-learning-at-scale-107284.pdf</a:t>
            </a:r>
          </a:p>
          <a:p>
            <a:endParaRPr lang="en-US" dirty="0"/>
          </a:p>
          <a:p>
            <a:r>
              <a:rPr lang="en-US" dirty="0"/>
              <a:t>SPSS</a:t>
            </a:r>
          </a:p>
          <a:p>
            <a:r>
              <a:rPr lang="en-US" dirty="0"/>
              <a:t>https://</a:t>
            </a:r>
            <a:r>
              <a:rPr lang="en-US" dirty="0" err="1"/>
              <a:t>www.ibm.com</a:t>
            </a:r>
            <a:r>
              <a:rPr lang="en-US" dirty="0"/>
              <a:t>/cloud/garage/products/</a:t>
            </a:r>
            <a:r>
              <a:rPr lang="en-US" dirty="0" err="1"/>
              <a:t>ibm</a:t>
            </a:r>
            <a:r>
              <a:rPr lang="en-US" dirty="0"/>
              <a:t>-</a:t>
            </a:r>
            <a:r>
              <a:rPr lang="en-US" dirty="0" err="1"/>
              <a:t>spss</a:t>
            </a:r>
            <a:r>
              <a:rPr lang="en-US" dirty="0"/>
              <a:t>-statistics/tutorials/advanced-analytics-with-ibm-spss-statistics#modeling-decision-trees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76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My basic recommendation is to use python or R for single time </a:t>
            </a:r>
            <a:r>
              <a:rPr lang="en-US" dirty="0" smtClean="0"/>
              <a:t>series work </a:t>
            </a:r>
            <a:r>
              <a:rPr lang="en-US" dirty="0"/>
              <a:t>and sketches for correlation and stochastic gradient descent for </a:t>
            </a:r>
            <a:r>
              <a:rPr lang="en-US" dirty="0" smtClean="0"/>
              <a:t>machine learning </a:t>
            </a:r>
            <a:r>
              <a:rPr lang="en-US" dirty="0"/>
              <a:t>on the forecasts</a:t>
            </a:r>
            <a:r>
              <a:rPr lang="en-US" dirty="0" smtClean="0"/>
              <a:t>.</a:t>
            </a:r>
          </a:p>
          <a:p>
            <a:r>
              <a:rPr lang="en-US" dirty="0"/>
              <a:t>theta method (to use the generalized one, you may need to do it yourself)</a:t>
            </a:r>
          </a:p>
          <a:p>
            <a:r>
              <a:rPr lang="en-US" dirty="0"/>
              <a:t>but the standard one is here:</a:t>
            </a:r>
          </a:p>
          <a:p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robjhyndman</a:t>
            </a:r>
            <a:r>
              <a:rPr lang="en-US" dirty="0"/>
              <a:t>/forecast/blob/master/R/</a:t>
            </a:r>
            <a:r>
              <a:rPr lang="en-US" dirty="0" err="1"/>
              <a:t>theta.R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arima</a:t>
            </a:r>
            <a:r>
              <a:rPr lang="en-US" dirty="0"/>
              <a:t>:</a:t>
            </a:r>
          </a:p>
          <a:p>
            <a:r>
              <a:rPr lang="en-US" dirty="0"/>
              <a:t>http://</a:t>
            </a:r>
            <a:r>
              <a:rPr lang="en-US" dirty="0" err="1"/>
              <a:t>stat.ethz.ch</a:t>
            </a:r>
            <a:r>
              <a:rPr lang="en-US" dirty="0"/>
              <a:t>/R-manual/R-</a:t>
            </a:r>
            <a:r>
              <a:rPr lang="en-US" dirty="0" err="1"/>
              <a:t>devel</a:t>
            </a:r>
            <a:r>
              <a:rPr lang="en-US" dirty="0"/>
              <a:t>/library/stats/html/</a:t>
            </a:r>
            <a:r>
              <a:rPr lang="en-US" dirty="0" err="1"/>
              <a:t>arima.html</a:t>
            </a:r>
            <a:endParaRPr lang="en-US" dirty="0"/>
          </a:p>
          <a:p>
            <a:endParaRPr lang="en-US" dirty="0"/>
          </a:p>
          <a:p>
            <a:r>
              <a:rPr lang="en-US" dirty="0"/>
              <a:t>check for seasonality:</a:t>
            </a:r>
          </a:p>
          <a:p>
            <a:r>
              <a:rPr lang="en-US" dirty="0"/>
              <a:t>http://</a:t>
            </a:r>
            <a:r>
              <a:rPr lang="en-US" dirty="0" err="1"/>
              <a:t>greenbrown.r-forge.r-project.org</a:t>
            </a:r>
            <a:r>
              <a:rPr lang="en-US" dirty="0"/>
              <a:t>/man/</a:t>
            </a:r>
            <a:r>
              <a:rPr lang="en-US" dirty="0" err="1"/>
              <a:t>Seasonality.html</a:t>
            </a:r>
            <a:endParaRPr lang="en-US" dirty="0"/>
          </a:p>
          <a:p>
            <a:endParaRPr lang="en-US" dirty="0"/>
          </a:p>
          <a:p>
            <a:r>
              <a:rPr lang="en-US" dirty="0"/>
              <a:t>adjust for seasonality:</a:t>
            </a:r>
          </a:p>
          <a:p>
            <a:r>
              <a:rPr lang="en-US" dirty="0"/>
              <a:t>https://</a:t>
            </a:r>
            <a:r>
              <a:rPr lang="en-US" dirty="0" err="1"/>
              <a:t>anomaly.io</a:t>
            </a:r>
            <a:r>
              <a:rPr lang="en-US" dirty="0"/>
              <a:t>/seasonal-trend-decomposition-in-r/</a:t>
            </a:r>
          </a:p>
          <a:p>
            <a:endParaRPr lang="en-US" dirty="0"/>
          </a:p>
          <a:p>
            <a:r>
              <a:rPr lang="en-US" dirty="0" err="1"/>
              <a:t>detrend</a:t>
            </a:r>
            <a:r>
              <a:rPr lang="en-US" dirty="0"/>
              <a:t> data:</a:t>
            </a:r>
          </a:p>
          <a:p>
            <a:r>
              <a:rPr lang="en-US" dirty="0"/>
              <a:t>https://</a:t>
            </a:r>
            <a:r>
              <a:rPr lang="en-US" dirty="0" err="1"/>
              <a:t>www.rdocumentation.org</a:t>
            </a:r>
            <a:r>
              <a:rPr lang="en-US" dirty="0"/>
              <a:t>/packages/</a:t>
            </a:r>
            <a:r>
              <a:rPr lang="en-US" dirty="0" err="1"/>
              <a:t>pracma</a:t>
            </a:r>
            <a:r>
              <a:rPr lang="en-US" dirty="0"/>
              <a:t>/versions/1.9.9/topics/</a:t>
            </a:r>
            <a:r>
              <a:rPr lang="en-US" dirty="0" err="1"/>
              <a:t>detrend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Responsive systems whether for finance, traffic routing, or sensor fusion require the ability to take inputs and forecast the future possibly for the sake of corrective action.</a:t>
            </a:r>
          </a:p>
          <a:p>
            <a:r>
              <a:rPr lang="en-US" dirty="0" smtClean="0"/>
              <a:t>Rapid forecasting can allow smaller corrective actions to be taken.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5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many single time series methods related essentially to exponential smoothing available.</a:t>
            </a:r>
          </a:p>
          <a:p>
            <a:r>
              <a:rPr lang="en-US" dirty="0" smtClean="0"/>
              <a:t>Sometimes it helps to include data from multiple time series to forecast the next value of a single time series.</a:t>
            </a:r>
          </a:p>
          <a:p>
            <a:r>
              <a:rPr lang="en-US" dirty="0" smtClean="0"/>
              <a:t>Ex: Predicting the stock price of one large oil company may be made more accurate by taking into account weather time series or of other oil companies.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52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Joint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forecast the next time point for a given time series T, we might find the time series T1, </a:t>
            </a:r>
            <a:r>
              <a:rPr lang="mr-IN" dirty="0" smtClean="0"/>
              <a:t>…</a:t>
            </a:r>
            <a:r>
              <a:rPr lang="en-US" dirty="0" smtClean="0"/>
              <a:t>, </a:t>
            </a:r>
            <a:r>
              <a:rPr lang="en-US" dirty="0" err="1" smtClean="0"/>
              <a:t>Tk</a:t>
            </a:r>
            <a:r>
              <a:rPr lang="en-US" dirty="0" smtClean="0"/>
              <a:t> that have been recently correlated (positively or negatively) with T and feed those as well as the results of single time series prediction methods into machine learning algorithms.</a:t>
            </a:r>
          </a:p>
          <a:p>
            <a:r>
              <a:rPr lang="en-US" dirty="0" smtClean="0"/>
              <a:t>Goal: combine the best of statistical methods with machine learning. And be superfast.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04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Zenith Brings to the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Zenith has fast parallel methods for finding sliding window correlations among time series.</a:t>
            </a:r>
          </a:p>
          <a:p>
            <a:r>
              <a:rPr lang="en-US" dirty="0" smtClean="0"/>
              <a:t>Zenith has near-term plans for expanding those methods to incorporate exponential smoothing.</a:t>
            </a:r>
          </a:p>
          <a:p>
            <a:r>
              <a:rPr lang="en-US" dirty="0" smtClean="0"/>
              <a:t>Zenith thinks it can design methods to do </a:t>
            </a:r>
            <a:r>
              <a:rPr lang="en-US" smtClean="0"/>
              <a:t>fast parallel incremental </a:t>
            </a:r>
            <a:r>
              <a:rPr lang="en-US" dirty="0" smtClean="0"/>
              <a:t>machine learning over the discovered correlated time windows.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12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more details on the machine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Stochastic gradient descent is a natural way of doing incremental machine learning.</a:t>
            </a:r>
          </a:p>
          <a:p>
            <a:r>
              <a:rPr lang="en-US" dirty="0" smtClean="0"/>
              <a:t>Similarly for neural nets and random forests</a:t>
            </a:r>
          </a:p>
          <a:p>
            <a:r>
              <a:rPr lang="en-US" dirty="0" smtClean="0"/>
              <a:t>The machine learning algorithm would take into account the ARIMA(</a:t>
            </a:r>
            <a:r>
              <a:rPr lang="en-US" dirty="0" err="1" smtClean="0"/>
              <a:t>p,d,q</a:t>
            </a:r>
            <a:r>
              <a:rPr lang="en-US" dirty="0" smtClean="0"/>
              <a:t>) forecast (with various parameter settings for p, d, and q) learned as </a:t>
            </a:r>
            <a:r>
              <a:rPr lang="en-US" dirty="0" err="1" smtClean="0"/>
              <a:t>hyperparameters</a:t>
            </a:r>
            <a:r>
              <a:rPr lang="en-US" dirty="0" smtClean="0"/>
              <a:t> as well as weights on the other time series that are strongly positively or </a:t>
            </a:r>
            <a:r>
              <a:rPr lang="en-US" smtClean="0"/>
              <a:t>negatively correlated.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0044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more details on the machine learning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would use the ARIMA forecasts of those other time series.</a:t>
            </a:r>
          </a:p>
          <a:p>
            <a:r>
              <a:rPr lang="en-US" dirty="0" smtClean="0"/>
              <a:t>For comparison, we would look at this paper: </a:t>
            </a:r>
            <a:r>
              <a:rPr lang="en-US" dirty="0">
                <a:hlinkClick r:id="rId2"/>
              </a:rPr>
              <a:t>http://journals.plos.org/plosone/article?id=10.1371/journal.pone.</a:t>
            </a:r>
            <a:r>
              <a:rPr lang="en-US" dirty="0" smtClean="0">
                <a:hlinkClick r:id="rId2"/>
              </a:rPr>
              <a:t>0194889</a:t>
            </a:r>
            <a:endParaRPr lang="en-US" dirty="0" smtClean="0"/>
          </a:p>
          <a:p>
            <a:r>
              <a:rPr lang="en-US" dirty="0"/>
              <a:t>For datasets: </a:t>
            </a:r>
            <a:r>
              <a:rPr lang="en-US" dirty="0">
                <a:hlinkClick r:id="rId3"/>
              </a:rPr>
              <a:t>https://datamarket.com/data/list/?q=provider:</a:t>
            </a:r>
            <a:r>
              <a:rPr lang="en-US" dirty="0" smtClean="0">
                <a:hlinkClick r:id="rId3"/>
              </a:rPr>
              <a:t>tsdl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850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Rolling ARIMA: </a:t>
            </a:r>
            <a:r>
              <a:rPr lang="en-US" dirty="0">
                <a:hlinkClick r:id="rId2"/>
              </a:rPr>
              <a:t>https://machinelearningmastery.com/arima-for-time-series-forecasting-with-python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Generalized theta method: </a:t>
            </a:r>
            <a:r>
              <a:rPr lang="en-US" dirty="0"/>
              <a:t>https://</a:t>
            </a:r>
            <a:r>
              <a:rPr lang="en-US" dirty="0" err="1"/>
              <a:t>arxiv.org</a:t>
            </a:r>
            <a:r>
              <a:rPr lang="en-US" dirty="0"/>
              <a:t>/</a:t>
            </a:r>
            <a:r>
              <a:rPr lang="en-US" dirty="0" err="1"/>
              <a:t>pdf</a:t>
            </a:r>
            <a:r>
              <a:rPr lang="en-US" dirty="0"/>
              <a:t>/1503.03529.pdf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0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Generalized Theta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time series Y, consider the simple linear regression prediction for </a:t>
            </a:r>
            <a:r>
              <a:rPr lang="en-US" dirty="0" err="1" smtClean="0"/>
              <a:t>y_t</a:t>
            </a:r>
            <a:r>
              <a:rPr lang="en-US" dirty="0" smtClean="0"/>
              <a:t> = a + b*t (a is sometimes alpha and b sometimes beta).</a:t>
            </a:r>
          </a:p>
          <a:p>
            <a:r>
              <a:rPr lang="en-US" dirty="0" smtClean="0"/>
              <a:t>Z(theta) = theta*</a:t>
            </a:r>
            <a:r>
              <a:rPr lang="en-US" dirty="0" err="1" smtClean="0"/>
              <a:t>y_t</a:t>
            </a:r>
            <a:r>
              <a:rPr lang="en-US" dirty="0" smtClean="0"/>
              <a:t> + (1-theta)(a + b*t).</a:t>
            </a:r>
          </a:p>
          <a:p>
            <a:r>
              <a:rPr lang="en-US" dirty="0" smtClean="0"/>
              <a:t>The A&amp;N version of the theta method is that the prediction we give is to combine </a:t>
            </a:r>
            <a:br>
              <a:rPr lang="en-US" dirty="0" smtClean="0"/>
            </a:br>
            <a:r>
              <a:rPr lang="en-US" dirty="0" smtClean="0"/>
              <a:t>Z(0) = </a:t>
            </a:r>
            <a:r>
              <a:rPr lang="en-US" dirty="0" err="1" smtClean="0"/>
              <a:t>a+b</a:t>
            </a:r>
            <a:r>
              <a:rPr lang="en-US" dirty="0" smtClean="0"/>
              <a:t>*t and Z(2) = 2*</a:t>
            </a:r>
            <a:r>
              <a:rPr lang="en-US" dirty="0" err="1" smtClean="0"/>
              <a:t>y_t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(</a:t>
            </a:r>
            <a:r>
              <a:rPr lang="en-US" dirty="0" err="1" smtClean="0"/>
              <a:t>a+b</a:t>
            </a:r>
            <a:r>
              <a:rPr lang="en-US" dirty="0" smtClean="0"/>
              <a:t>*t) as follows: 0.5*Z(0) + 0.5*Z(2) = </a:t>
            </a:r>
            <a:r>
              <a:rPr lang="en-US" dirty="0" err="1" smtClean="0"/>
              <a:t>y_t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723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998</Words>
  <Application>Microsoft Macintosh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Streaming and Forecasting</vt:lpstr>
      <vt:lpstr>Real-time Forecasting</vt:lpstr>
      <vt:lpstr>Forecasting Essentials</vt:lpstr>
      <vt:lpstr>Possible Joint Project</vt:lpstr>
      <vt:lpstr>What Zenith Brings to the Table</vt:lpstr>
      <vt:lpstr>Some more details on the machine learning</vt:lpstr>
      <vt:lpstr>Some more details on the machine learning II</vt:lpstr>
      <vt:lpstr>Other references</vt:lpstr>
      <vt:lpstr>Generalized Theta Method</vt:lpstr>
      <vt:lpstr>Generalized Theta 2</vt:lpstr>
      <vt:lpstr>Overall Architecture</vt:lpstr>
      <vt:lpstr>Architecture Continued</vt:lpstr>
      <vt:lpstr>How to incorporate random forests</vt:lpstr>
      <vt:lpstr>What is our story?</vt:lpstr>
      <vt:lpstr>References</vt:lpstr>
      <vt:lpstr>Software Strategy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Streaming and Forecasting</dc:title>
  <dc:creator>Dennis Shasha</dc:creator>
  <cp:lastModifiedBy>Dennis Shasha</cp:lastModifiedBy>
  <cp:revision>20</cp:revision>
  <dcterms:created xsi:type="dcterms:W3CDTF">2018-05-02T11:43:23Z</dcterms:created>
  <dcterms:modified xsi:type="dcterms:W3CDTF">2018-05-14T15:43:48Z</dcterms:modified>
</cp:coreProperties>
</file>