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1" r:id="rId5"/>
    <p:sldId id="259" r:id="rId6"/>
    <p:sldId id="272" r:id="rId7"/>
    <p:sldId id="260" r:id="rId8"/>
    <p:sldId id="261" r:id="rId9"/>
    <p:sldId id="263" r:id="rId10"/>
    <p:sldId id="274" r:id="rId11"/>
    <p:sldId id="273" r:id="rId12"/>
    <p:sldId id="265" r:id="rId13"/>
    <p:sldId id="277" r:id="rId14"/>
    <p:sldId id="275" r:id="rId15"/>
    <p:sldId id="276" r:id="rId16"/>
    <p:sldId id="278" r:id="rId17"/>
    <p:sldId id="268" r:id="rId18"/>
    <p:sldId id="279" r:id="rId19"/>
    <p:sldId id="280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6922" autoAdjust="0"/>
  </p:normalViewPr>
  <p:slideViewPr>
    <p:cSldViewPr snapToGrid="0" snapToObjects="1">
      <p:cViewPr>
        <p:scale>
          <a:sx n="100" d="100"/>
          <a:sy n="100" d="100"/>
        </p:scale>
        <p:origin x="-5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D0B54-3A6D-4E48-A9D6-9AE14BFF9303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58835-23BF-D948-A041-B41BA078E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550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01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4726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9213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166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478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632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3168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38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675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49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18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BF98B-0396-D34A-A543-EE74CE65E4E2}" type="datetimeFigureOut">
              <a:rPr lang="en-US" smtClean="0"/>
              <a:pPr/>
              <a:t>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059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Bounce </a:t>
            </a:r>
            <a:r>
              <a:rPr lang="en-US" dirty="0" err="1" smtClean="0"/>
              <a:t>Blockchain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Dennis Shasha</a:t>
            </a:r>
          </a:p>
          <a:p>
            <a:r>
              <a:rPr lang="en-US" dirty="0" smtClean="0"/>
              <a:t>Computer Science </a:t>
            </a:r>
            <a:r>
              <a:rPr lang="en-US" dirty="0" err="1" smtClean="0"/>
              <a:t>Dept</a:t>
            </a:r>
            <a:endParaRPr lang="en-US" dirty="0"/>
          </a:p>
          <a:p>
            <a:r>
              <a:rPr lang="en-US" dirty="0" smtClean="0"/>
              <a:t> New York </a:t>
            </a:r>
            <a:r>
              <a:rPr lang="en-US" dirty="0" smtClean="0"/>
              <a:t>University</a:t>
            </a:r>
          </a:p>
          <a:p>
            <a:r>
              <a:rPr lang="en-US" dirty="0" err="1" smtClean="0"/>
              <a:t>shasha@courant.nyu.edu</a:t>
            </a:r>
            <a:endParaRPr lang="en-US" dirty="0" smtClean="0"/>
          </a:p>
          <a:p>
            <a:r>
              <a:rPr lang="en-US" dirty="0" smtClean="0"/>
              <a:t>January,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3122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Cubesat</a:t>
            </a:r>
            <a:r>
              <a:rPr lang="en-US" dirty="0" smtClean="0"/>
              <a:t>/Sending/Listening</a:t>
            </a:r>
            <a:endParaRPr lang="en-US" dirty="0"/>
          </a:p>
        </p:txBody>
      </p:sp>
      <p:pic>
        <p:nvPicPr>
          <p:cNvPr id="4" name="Content Placeholder 3" descr="breanna_component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03691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Lift-off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Cubesats</a:t>
            </a:r>
            <a:r>
              <a:rPr lang="en-US" dirty="0" smtClean="0"/>
              <a:t> with embedded Hardware Security Modules (HSMs) deployed en masse under supervision of security validation experts and broadcast on television (like a </a:t>
            </a:r>
            <a:r>
              <a:rPr lang="en-US" dirty="0" err="1" smtClean="0"/>
              <a:t>SpaceX</a:t>
            </a:r>
            <a:r>
              <a:rPr lang="en-US" dirty="0" smtClean="0"/>
              <a:t> liftoff).</a:t>
            </a:r>
            <a:endParaRPr lang="en-US" dirty="0" smtClean="0"/>
          </a:p>
          <a:p>
            <a:r>
              <a:rPr lang="en-US" dirty="0" err="1" smtClean="0"/>
              <a:t>HSMs</a:t>
            </a:r>
            <a:r>
              <a:rPr lang="en-US" dirty="0" smtClean="0"/>
              <a:t> </a:t>
            </a:r>
            <a:r>
              <a:rPr lang="en-US" dirty="0" smtClean="0"/>
              <a:t>generate private/public key pairs through physical process and are validated by sending stations and become common knowledge.</a:t>
            </a:r>
          </a:p>
          <a:p>
            <a:r>
              <a:rPr lang="en-US" dirty="0"/>
              <a:t>Socio-technical strategies to guarantee integrity of HSMs: NIST level 4 requires tamper resistance.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9341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Many </a:t>
            </a:r>
            <a:r>
              <a:rPr lang="en-US" dirty="0" err="1" smtClean="0"/>
              <a:t>Cubesats</a:t>
            </a:r>
            <a:r>
              <a:rPr lang="en-US" dirty="0" smtClean="0"/>
              <a:t> are Scalable and Fault Tolerant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Cubesats</a:t>
            </a:r>
            <a:r>
              <a:rPr lang="en-US" dirty="0" smtClean="0"/>
              <a:t> organize the chain and broadcast signed messages to Listening Stations.</a:t>
            </a:r>
          </a:p>
          <a:p>
            <a:r>
              <a:rPr lang="en-US" dirty="0" smtClean="0"/>
              <a:t>When fail-stop </a:t>
            </a:r>
            <a:r>
              <a:rPr lang="en-US" dirty="0" err="1" smtClean="0"/>
              <a:t>cubesats</a:t>
            </a:r>
            <a:r>
              <a:rPr lang="en-US" dirty="0" smtClean="0"/>
              <a:t> miss their time slice</a:t>
            </a:r>
            <a:r>
              <a:rPr lang="en-US" dirty="0" smtClean="0"/>
              <a:t> </a:t>
            </a:r>
            <a:r>
              <a:rPr lang="en-US" dirty="0" err="1" smtClean="0"/>
              <a:t>theyare</a:t>
            </a:r>
            <a:r>
              <a:rPr lang="en-US" dirty="0" smtClean="0"/>
              <a:t> </a:t>
            </a:r>
            <a:r>
              <a:rPr lang="en-US" dirty="0" smtClean="0"/>
              <a:t>spliced out.</a:t>
            </a:r>
          </a:p>
          <a:p>
            <a:r>
              <a:rPr lang="en-US" dirty="0" smtClean="0"/>
              <a:t>If Hardware Security Modules can’t be spoofed or taken over, then this is all that’s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1058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Individualistic </a:t>
            </a:r>
            <a:r>
              <a:rPr lang="en-US" dirty="0" err="1" smtClean="0"/>
              <a:t>Cubesat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send to some Sending Stations with payment.</a:t>
            </a:r>
          </a:p>
          <a:p>
            <a:r>
              <a:rPr lang="en-US" dirty="0" smtClean="0"/>
              <a:t>Sending Station sends to one </a:t>
            </a:r>
            <a:r>
              <a:rPr lang="en-US" dirty="0" err="1" smtClean="0"/>
              <a:t>Cubesat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</a:t>
            </a:r>
            <a:r>
              <a:rPr lang="en-US" dirty="0" err="1" smtClean="0"/>
              <a:t>Cubesat</a:t>
            </a:r>
            <a:r>
              <a:rPr lang="en-US" dirty="0" smtClean="0"/>
              <a:t> assembles its transactions into a block and sends to Listening Station during its time slice. </a:t>
            </a:r>
          </a:p>
          <a:p>
            <a:r>
              <a:rPr lang="en-US" dirty="0" smtClean="0"/>
              <a:t>Listening Stations gossip about each block.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2569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Individualistic </a:t>
            </a:r>
            <a:r>
              <a:rPr lang="en-US" dirty="0" err="1" smtClean="0"/>
              <a:t>Cubesat</a:t>
            </a:r>
            <a:r>
              <a:rPr lang="en-US" dirty="0" smtClean="0"/>
              <a:t> Protocol</a:t>
            </a:r>
            <a:endParaRPr lang="en-US" dirty="0"/>
          </a:p>
        </p:txBody>
      </p:sp>
      <p:pic>
        <p:nvPicPr>
          <p:cNvPr id="4" name="Content Placeholder 3" descr="breanna_cubetolisten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683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Individualistic Continued</a:t>
            </a:r>
            <a:endParaRPr lang="en-US" dirty="0"/>
          </a:p>
        </p:txBody>
      </p:sp>
      <p:pic>
        <p:nvPicPr>
          <p:cNvPr id="4" name="Content Placeholder 3" descr="breanna_listeninggossip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20352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Individualistic </a:t>
            </a:r>
            <a:r>
              <a:rPr lang="en-US" dirty="0" err="1" smtClean="0"/>
              <a:t>Cubesat</a:t>
            </a:r>
            <a:r>
              <a:rPr lang="en-US" dirty="0" smtClean="0"/>
              <a:t> Protocol </a:t>
            </a:r>
            <a:br>
              <a:rPr lang="en-US" dirty="0" smtClean="0"/>
            </a:b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If, for </a:t>
            </a:r>
            <a:r>
              <a:rPr lang="en-US" dirty="0" err="1" smtClean="0"/>
              <a:t>Cubesat</a:t>
            </a:r>
            <a:r>
              <a:rPr lang="en-US" dirty="0" smtClean="0"/>
              <a:t> c, a Listening Station L receives the same signed block b from a supermajority (more than 2/3) of the Listening Stations, then L commits.</a:t>
            </a:r>
          </a:p>
          <a:p>
            <a:r>
              <a:rPr lang="en-US" dirty="0" smtClean="0"/>
              <a:t>Guarantees: 1) If all </a:t>
            </a:r>
            <a:r>
              <a:rPr lang="en-US" dirty="0" err="1" smtClean="0"/>
              <a:t>cubesats</a:t>
            </a:r>
            <a:r>
              <a:rPr lang="en-US" dirty="0" smtClean="0"/>
              <a:t> are fail-stop then no forking</a:t>
            </a:r>
            <a:br>
              <a:rPr lang="en-US" dirty="0" smtClean="0"/>
            </a:br>
            <a:r>
              <a:rPr lang="en-US" dirty="0" smtClean="0"/>
              <a:t>2) If fewer than 1/3 of the Listening Stations are traitorous, then no forking. 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9863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Guarded places on earth that organize the blocks.</a:t>
            </a:r>
          </a:p>
          <a:p>
            <a:r>
              <a:rPr lang="en-US" dirty="0" smtClean="0"/>
              <a:t>Guards or owner can be bribed or overcome making likelihood of traitorous failure more likely.</a:t>
            </a:r>
          </a:p>
          <a:p>
            <a:r>
              <a:rPr lang="en-US" dirty="0" smtClean="0"/>
              <a:t>Communication is not naturally broadcast.</a:t>
            </a:r>
          </a:p>
          <a:p>
            <a:r>
              <a:rPr lang="en-US" dirty="0" err="1" smtClean="0"/>
              <a:t>Cubesats</a:t>
            </a:r>
            <a:r>
              <a:rPr lang="en-US" dirty="0" smtClean="0"/>
              <a:t> hard to destroy, much less capture.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05255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distributed </a:t>
            </a:r>
            <a:r>
              <a:rPr lang="en-US" dirty="0" err="1" smtClean="0"/>
              <a:t>Bitcoin</a:t>
            </a:r>
            <a:r>
              <a:rPr lang="en-US" dirty="0" smtClean="0"/>
              <a:t> protocol: A few data centers control more than half the hashing power, so could fork it if they wish.</a:t>
            </a:r>
          </a:p>
          <a:p>
            <a:r>
              <a:rPr lang="en-US" dirty="0" err="1" smtClean="0"/>
              <a:t>Algorand</a:t>
            </a:r>
            <a:r>
              <a:rPr lang="en-US" dirty="0" smtClean="0"/>
              <a:t>: Modified proof of stake where stake is proportional to investment. Malevolent actor could buy up 1/3 of a coin to control the other 2/3.</a:t>
            </a:r>
          </a:p>
          <a:p>
            <a:r>
              <a:rPr lang="en-US" dirty="0" smtClean="0"/>
              <a:t>By contrast, bounce </a:t>
            </a:r>
            <a:r>
              <a:rPr lang="en-US" dirty="0" err="1" smtClean="0"/>
              <a:t>blockchain</a:t>
            </a:r>
            <a:r>
              <a:rPr lang="en-US" dirty="0" smtClean="0"/>
              <a:t> has punctuated trust (lift-off).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79727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Intel trusted computing kernel SGX and run a random process to trip an alarm when done. Earliest machine to trip determines the next block.</a:t>
            </a:r>
          </a:p>
          <a:p>
            <a:r>
              <a:rPr lang="en-US" dirty="0" smtClean="0"/>
              <a:t>There have already been attacks on SGX and with so much at stake, some hacker will figure out a way to hack the chip sitting in front of them.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525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Blockchain</a:t>
            </a:r>
            <a:r>
              <a:rPr lang="en-US" dirty="0" smtClean="0"/>
              <a:t> </a:t>
            </a:r>
            <a:r>
              <a:rPr lang="en-US" dirty="0" smtClean="0"/>
              <a:t>Semantics: </a:t>
            </a:r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(with whatever semantics) are in a pure sequence ordered at least approximately in time.</a:t>
            </a:r>
          </a:p>
          <a:p>
            <a:r>
              <a:rPr lang="en-US" dirty="0" smtClean="0"/>
              <a:t>Anyone can</a:t>
            </a:r>
            <a:r>
              <a:rPr lang="en-US" dirty="0" smtClean="0"/>
              <a:t> walk the sequence through a chain of hashes.</a:t>
            </a:r>
          </a:p>
          <a:p>
            <a:r>
              <a:rPr lang="en-US" dirty="0" smtClean="0"/>
              <a:t>Cannot be forked</a:t>
            </a:r>
            <a:r>
              <a:rPr lang="en-US" dirty="0" smtClean="0"/>
              <a:t> into several sequences </a:t>
            </a:r>
            <a:r>
              <a:rPr lang="en-US" dirty="0" smtClean="0"/>
              <a:t>such  that none is a prefix sequence of another.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3327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20 </a:t>
            </a:r>
            <a:r>
              <a:rPr lang="en-US" dirty="0" err="1" smtClean="0"/>
              <a:t>cubesats</a:t>
            </a:r>
            <a:r>
              <a:rPr lang="en-US" dirty="0" smtClean="0"/>
              <a:t> at 1 cent per transaction (vs. $6.00 for </a:t>
            </a:r>
            <a:r>
              <a:rPr lang="en-US" dirty="0" err="1" smtClean="0"/>
              <a:t>Bitcoin</a:t>
            </a:r>
            <a:r>
              <a:rPr lang="en-US" dirty="0" smtClean="0"/>
              <a:t> now), could handle 2000 transactions per second (vs. 20 per second for each of </a:t>
            </a:r>
            <a:r>
              <a:rPr lang="en-US" dirty="0" err="1" smtClean="0"/>
              <a:t>Bitcoin</a:t>
            </a:r>
            <a:r>
              <a:rPr lang="en-US" dirty="0" smtClean="0"/>
              <a:t>/</a:t>
            </a:r>
            <a:r>
              <a:rPr lang="en-US" dirty="0" err="1" smtClean="0"/>
              <a:t>Ethereum</a:t>
            </a:r>
            <a:r>
              <a:rPr lang="en-US" dirty="0" smtClean="0"/>
              <a:t>), yielding as much as $600 million per year.</a:t>
            </a:r>
          </a:p>
          <a:p>
            <a:r>
              <a:rPr lang="en-US" dirty="0" smtClean="0"/>
              <a:t>Fully loaded </a:t>
            </a:r>
            <a:r>
              <a:rPr lang="en-US" dirty="0" err="1" smtClean="0"/>
              <a:t>cubesat</a:t>
            </a:r>
            <a:r>
              <a:rPr lang="en-US" dirty="0" smtClean="0"/>
              <a:t> including launch costs $100,000, so $2 million for 20 </a:t>
            </a:r>
            <a:r>
              <a:rPr lang="en-US" dirty="0" err="1" smtClean="0"/>
              <a:t>cubesats</a:t>
            </a:r>
            <a:r>
              <a:rPr lang="en-US" dirty="0" smtClean="0"/>
              <a:t> with lifetime of 20 years.</a:t>
            </a:r>
          </a:p>
          <a:p>
            <a:r>
              <a:rPr lang="en-US" dirty="0" smtClean="0"/>
              <a:t>Engineering and communications cost say another $2 million per year (overestimate).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80134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Upshots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Revenue/profit potential large.</a:t>
            </a:r>
          </a:p>
          <a:p>
            <a:r>
              <a:rPr lang="en-US" dirty="0" smtClean="0"/>
              <a:t>Cost of </a:t>
            </a:r>
            <a:r>
              <a:rPr lang="en-US" dirty="0" err="1" smtClean="0"/>
              <a:t>blockchain</a:t>
            </a:r>
            <a:r>
              <a:rPr lang="en-US" dirty="0" smtClean="0"/>
              <a:t> vastly reduced, with new applications possible.</a:t>
            </a:r>
          </a:p>
          <a:p>
            <a:r>
              <a:rPr lang="en-US" dirty="0" smtClean="0"/>
              <a:t>Practically speaking more secure</a:t>
            </a:r>
          </a:p>
          <a:p>
            <a:r>
              <a:rPr lang="en-US" dirty="0" smtClean="0"/>
              <a:t>Impact is enormous both financially and ecologically.</a:t>
            </a:r>
          </a:p>
          <a:p>
            <a:r>
              <a:rPr lang="en-US" dirty="0" smtClean="0"/>
              <a:t>Proposal: </a:t>
            </a:r>
            <a:r>
              <a:rPr lang="en-US" dirty="0" err="1" smtClean="0"/>
              <a:t>cubesat</a:t>
            </a:r>
            <a:r>
              <a:rPr lang="en-US" dirty="0" smtClean="0"/>
              <a:t> engineering company + our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097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Blockchain</a:t>
            </a:r>
            <a:r>
              <a:rPr lang="en-US" dirty="0" smtClean="0"/>
              <a:t>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Proof-of-Work </a:t>
            </a:r>
            <a:r>
              <a:rPr lang="en-US" dirty="0" err="1" smtClean="0"/>
              <a:t>blockchains</a:t>
            </a:r>
            <a:r>
              <a:rPr lang="en-US" dirty="0" smtClean="0"/>
              <a:t> like </a:t>
            </a:r>
            <a:r>
              <a:rPr lang="en-US" dirty="0" err="1" smtClean="0"/>
              <a:t>BitCoin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i</a:t>
            </a:r>
            <a:r>
              <a:rPr lang="en-US" dirty="0" smtClean="0"/>
              <a:t>) Enormous electricity consumption (&gt; 20 terawatt-hours per year)</a:t>
            </a:r>
            <a:br>
              <a:rPr lang="en-US" dirty="0" smtClean="0"/>
            </a:br>
            <a:r>
              <a:rPr lang="en-US" dirty="0" smtClean="0"/>
              <a:t>ii) Oligopoly of mining sites who could fork the </a:t>
            </a:r>
            <a:r>
              <a:rPr lang="en-US" dirty="0" err="1" smtClean="0"/>
              <a:t>blockchain</a:t>
            </a:r>
            <a:r>
              <a:rPr lang="en-US" dirty="0" smtClean="0"/>
              <a:t>, so not really secure.</a:t>
            </a:r>
            <a:endParaRPr lang="en-US" dirty="0" smtClean="0"/>
          </a:p>
          <a:p>
            <a:r>
              <a:rPr lang="en-US" dirty="0" smtClean="0"/>
              <a:t>Proof-of-stake: cheaper but vulnerable to collusion. Could be forked with enough resources.</a:t>
            </a:r>
          </a:p>
          <a:p>
            <a:r>
              <a:rPr lang="en-US" dirty="0" smtClean="0"/>
              <a:t>Proof-of-location: cheaper, but depends on cell tower integrity.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8947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Permissioned </a:t>
            </a:r>
            <a:r>
              <a:rPr lang="en-US" dirty="0" err="1" smtClean="0"/>
              <a:t>Blockchain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host organization, e.g. IBM, collects transactions from participants and uses a set of trusted nodes to determine which transactions go to which blocks and the order of blocks.</a:t>
            </a:r>
          </a:p>
          <a:p>
            <a:r>
              <a:rPr lang="en-US" dirty="0" smtClean="0"/>
              <a:t>Inexpensive and fast.</a:t>
            </a:r>
          </a:p>
          <a:p>
            <a:r>
              <a:rPr lang="en-US" dirty="0" smtClean="0"/>
              <a:t>Very dependent on </a:t>
            </a:r>
            <a:r>
              <a:rPr lang="en-US" dirty="0" smtClean="0"/>
              <a:t>the security at the host organization.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589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Bounce </a:t>
            </a:r>
            <a:r>
              <a:rPr lang="en-US" dirty="0" err="1" smtClean="0"/>
              <a:t>Blockchain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err="1" smtClean="0"/>
              <a:t>strawman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completely reliable/ownerless satellite</a:t>
            </a:r>
            <a:r>
              <a:rPr lang="en-US" dirty="0" smtClean="0"/>
              <a:t> orders </a:t>
            </a:r>
            <a:r>
              <a:rPr lang="en-US" dirty="0" smtClean="0"/>
              <a:t>transactions and sends them back to earth.</a:t>
            </a:r>
          </a:p>
          <a:p>
            <a:r>
              <a:rPr lang="en-US" dirty="0" smtClean="0"/>
              <a:t>Satellite is the arbiter of the </a:t>
            </a:r>
            <a:r>
              <a:rPr lang="en-US" dirty="0" err="1" smtClean="0"/>
              <a:t>blockchain</a:t>
            </a:r>
            <a:r>
              <a:rPr lang="en-US" dirty="0" smtClean="0"/>
              <a:t> and maintains the sequence.</a:t>
            </a:r>
          </a:p>
          <a:p>
            <a:r>
              <a:rPr lang="en-US" dirty="0" smtClean="0"/>
              <a:t>No forking by construction.</a:t>
            </a:r>
          </a:p>
          <a:p>
            <a:r>
              <a:rPr lang="en-US" dirty="0" smtClean="0"/>
              <a:t>Minimal electricity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13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Strawman</a:t>
            </a:r>
            <a:endParaRPr lang="en-US" dirty="0"/>
          </a:p>
        </p:txBody>
      </p:sp>
      <p:pic>
        <p:nvPicPr>
          <p:cNvPr id="4" name="Content Placeholder 3" descr="breanna_idealize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072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Bounce </a:t>
            </a:r>
            <a:r>
              <a:rPr lang="en-US" dirty="0" err="1" smtClean="0"/>
              <a:t>Blockchain</a:t>
            </a:r>
            <a:r>
              <a:rPr lang="en-US" dirty="0" smtClean="0"/>
              <a:t> </a:t>
            </a:r>
            <a:r>
              <a:rPr lang="en-US" dirty="0" err="1" smtClean="0"/>
              <a:t>Strawman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Satellite could be hacked.</a:t>
            </a:r>
          </a:p>
          <a:p>
            <a:r>
              <a:rPr lang="en-US" dirty="0" smtClean="0"/>
              <a:t>Single satellite does not scale.</a:t>
            </a:r>
          </a:p>
          <a:p>
            <a:r>
              <a:rPr lang="en-US" dirty="0" smtClean="0"/>
              <a:t>Single satellite is not fault tolerant.</a:t>
            </a:r>
          </a:p>
          <a:p>
            <a:r>
              <a:rPr lang="en-US" dirty="0" smtClean="0"/>
              <a:t>Communications satellites cost &gt; $100 million.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03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Bounce </a:t>
            </a:r>
            <a:r>
              <a:rPr lang="en-US" dirty="0" err="1" smtClean="0"/>
              <a:t>Blockchain</a:t>
            </a:r>
            <a:r>
              <a:rPr lang="en-US" dirty="0" smtClean="0"/>
              <a:t>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Cubesats</a:t>
            </a:r>
            <a:r>
              <a:rPr lang="en-US" dirty="0" smtClean="0"/>
              <a:t>  each</a:t>
            </a:r>
            <a:r>
              <a:rPr lang="en-US" dirty="0" smtClean="0"/>
              <a:t> embedded with </a:t>
            </a:r>
            <a:r>
              <a:rPr lang="en-US" dirty="0" smtClean="0"/>
              <a:t>hardware security module.</a:t>
            </a:r>
          </a:p>
          <a:p>
            <a:r>
              <a:rPr lang="en-US" dirty="0" smtClean="0"/>
              <a:t>Scalable, cheap (less than $0.01 per transaction)</a:t>
            </a:r>
          </a:p>
          <a:p>
            <a:r>
              <a:rPr lang="en-US" dirty="0" smtClean="0"/>
              <a:t>Socio-technically safe (hardware security modules are highly vetted because all big companies use them).</a:t>
            </a:r>
          </a:p>
          <a:p>
            <a:r>
              <a:rPr lang="en-US" dirty="0" smtClean="0"/>
              <a:t>Protocols can deal with fail-stop failures easily, even traitorous failures (if not too many).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10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smtClean="0"/>
              <a:t>Reliable</a:t>
            </a:r>
            <a:r>
              <a:rPr lang="en-US" dirty="0" smtClean="0"/>
              <a:t>, Faster, Cheaper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</a:t>
            </a:r>
            <a:r>
              <a:rPr lang="en-US" dirty="0" err="1" smtClean="0"/>
              <a:t>Cubesats</a:t>
            </a:r>
            <a:r>
              <a:rPr lang="en-US" dirty="0" smtClean="0"/>
              <a:t> (10 centimeter cubes) with embedded Hardware Security Modules.</a:t>
            </a:r>
          </a:p>
          <a:p>
            <a:r>
              <a:rPr lang="en-US" dirty="0" smtClean="0"/>
              <a:t>“Multiple” for redundancy to fail-stop failures and scalability.</a:t>
            </a:r>
          </a:p>
          <a:p>
            <a:r>
              <a:rPr lang="en-US" dirty="0" smtClean="0"/>
              <a:t>Sending stations to deliver information to the </a:t>
            </a:r>
            <a:r>
              <a:rPr lang="en-US" dirty="0" err="1" smtClean="0"/>
              <a:t>Cubesats</a:t>
            </a:r>
            <a:r>
              <a:rPr lang="en-US" dirty="0" smtClean="0"/>
              <a:t> and Listening Stations to collect and re-distribute.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0801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927</Words>
  <Application>Microsoft Macintosh PowerPoint</Application>
  <PresentationFormat>On-screen Show (4:3)</PresentationFormat>
  <Paragraphs>79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Bounce Blockchain</vt:lpstr>
      <vt:lpstr>Blockchain Semantics: Goals</vt:lpstr>
      <vt:lpstr>Blockchain In Practice</vt:lpstr>
      <vt:lpstr>Permissioned Blockchain</vt:lpstr>
      <vt:lpstr>Bounce Blockchain:  the strawman implementation</vt:lpstr>
      <vt:lpstr>Strawman</vt:lpstr>
      <vt:lpstr>Bounce Blockchain Strawman Issues</vt:lpstr>
      <vt:lpstr>Bounce Blockchain Architecture</vt:lpstr>
      <vt:lpstr>More Reliable, Faster, Cheaper</vt:lpstr>
      <vt:lpstr>Cubesat/Sending/Listening</vt:lpstr>
      <vt:lpstr>Lift-off Protocol</vt:lpstr>
      <vt:lpstr>Many Cubesats are Scalable and Fault Tolerant</vt:lpstr>
      <vt:lpstr>Individualistic Cubesat Protocol</vt:lpstr>
      <vt:lpstr>Individualistic Cubesat Protocol</vt:lpstr>
      <vt:lpstr>Individualistic Continued</vt:lpstr>
      <vt:lpstr>Individualistic Cubesat Protocol  part 2</vt:lpstr>
      <vt:lpstr>Alternative</vt:lpstr>
      <vt:lpstr>Alternative</vt:lpstr>
      <vt:lpstr>Alternative</vt:lpstr>
      <vt:lpstr>Business Case</vt:lpstr>
      <vt:lpstr>Upshots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Bounce Blockchain</dc:title>
  <dc:creator>Dennis Shasha</dc:creator>
  <cp:lastModifiedBy>Dennis Shasha</cp:lastModifiedBy>
  <cp:revision>13</cp:revision>
  <dcterms:created xsi:type="dcterms:W3CDTF">2019-01-09T12:17:05Z</dcterms:created>
  <dcterms:modified xsi:type="dcterms:W3CDTF">2019-01-09T12:34:18Z</dcterms:modified>
</cp:coreProperties>
</file>