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0"/>
  </p:notesMasterIdLst>
  <p:sldIdLst>
    <p:sldId id="256" r:id="rId2"/>
    <p:sldId id="300" r:id="rId3"/>
    <p:sldId id="303" r:id="rId4"/>
    <p:sldId id="290" r:id="rId5"/>
    <p:sldId id="291" r:id="rId6"/>
    <p:sldId id="292" r:id="rId7"/>
    <p:sldId id="304" r:id="rId8"/>
    <p:sldId id="301" r:id="rId9"/>
    <p:sldId id="302" r:id="rId10"/>
    <p:sldId id="295" r:id="rId11"/>
    <p:sldId id="305" r:id="rId12"/>
    <p:sldId id="296" r:id="rId13"/>
    <p:sldId id="297" r:id="rId14"/>
    <p:sldId id="306" r:id="rId15"/>
    <p:sldId id="265" r:id="rId16"/>
    <p:sldId id="310" r:id="rId17"/>
    <p:sldId id="307" r:id="rId18"/>
    <p:sldId id="266" r:id="rId19"/>
    <p:sldId id="289" r:id="rId20"/>
    <p:sldId id="309" r:id="rId21"/>
    <p:sldId id="308" r:id="rId22"/>
    <p:sldId id="267" r:id="rId23"/>
    <p:sldId id="268" r:id="rId24"/>
    <p:sldId id="269" r:id="rId25"/>
    <p:sldId id="270" r:id="rId26"/>
    <p:sldId id="280" r:id="rId27"/>
    <p:sldId id="279" r:id="rId28"/>
    <p:sldId id="281" r:id="rId29"/>
    <p:sldId id="271" r:id="rId30"/>
    <p:sldId id="277" r:id="rId31"/>
    <p:sldId id="275" r:id="rId32"/>
    <p:sldId id="311" r:id="rId33"/>
    <p:sldId id="285" r:id="rId34"/>
    <p:sldId id="288" r:id="rId35"/>
    <p:sldId id="286" r:id="rId36"/>
    <p:sldId id="287" r:id="rId37"/>
    <p:sldId id="293" r:id="rId38"/>
    <p:sldId id="294" r:id="rId3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72" autoAdjust="0"/>
    <p:restoredTop sz="83750" autoAdjust="0"/>
  </p:normalViewPr>
  <p:slideViewPr>
    <p:cSldViewPr snapToGrid="0" snapToObjects="1">
      <p:cViewPr varScale="1">
        <p:scale>
          <a:sx n="70" d="100"/>
          <a:sy n="70" d="100"/>
        </p:scale>
        <p:origin x="-1328" y="-96"/>
      </p:cViewPr>
      <p:guideLst>
        <p:guide orient="horz" pos="2160"/>
        <p:guide pos="2880"/>
      </p:guideLst>
    </p:cSldViewPr>
  </p:slideViewPr>
  <p:outlineViewPr>
    <p:cViewPr>
      <p:scale>
        <a:sx n="33" d="100"/>
        <a:sy n="33" d="100"/>
      </p:scale>
      <p:origin x="0" y="42248"/>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notesMaster" Target="notesMasters/notesMaster1.xml"/><Relationship Id="rId41" Type="http://schemas.openxmlformats.org/officeDocument/2006/relationships/printerSettings" Target="printerSettings/printerSettings1.bin"/><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Joan\Documents\postdoc%20NYU\NPK%20project\weight\Fresh%20weight%20LPHK%20HPLK%2009041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LPHK</c:v>
          </c:tx>
          <c:spPr>
            <a:ln cmpd="sng">
              <a:solidFill>
                <a:schemeClr val="tx1">
                  <a:lumMod val="65000"/>
                  <a:lumOff val="35000"/>
                </a:schemeClr>
              </a:solidFill>
              <a:prstDash val="lgDash"/>
            </a:ln>
          </c:spPr>
          <c:marker>
            <c:symbol val="circle"/>
            <c:size val="5"/>
            <c:spPr>
              <a:solidFill>
                <a:schemeClr val="tx1">
                  <a:lumMod val="65000"/>
                  <a:lumOff val="35000"/>
                </a:schemeClr>
              </a:solidFill>
              <a:ln>
                <a:solidFill>
                  <a:schemeClr val="tx1">
                    <a:lumMod val="65000"/>
                    <a:lumOff val="35000"/>
                  </a:schemeClr>
                </a:solidFill>
              </a:ln>
            </c:spPr>
          </c:marker>
          <c:errBars>
            <c:errDir val="y"/>
            <c:errBarType val="both"/>
            <c:errValType val="cust"/>
            <c:noEndCap val="0"/>
            <c:plus>
              <c:numRef>
                <c:f>Sheet2!$B$17:$I$17</c:f>
                <c:numCache>
                  <c:formatCode>General</c:formatCode>
                  <c:ptCount val="8"/>
                  <c:pt idx="0">
                    <c:v>0.000260355764228382</c:v>
                  </c:pt>
                  <c:pt idx="1">
                    <c:v>0.000583628496753048</c:v>
                  </c:pt>
                  <c:pt idx="2">
                    <c:v>0.000646563565664231</c:v>
                  </c:pt>
                  <c:pt idx="3">
                    <c:v>0.00126960656364336</c:v>
                  </c:pt>
                  <c:pt idx="4">
                    <c:v>0.00146594300328795</c:v>
                  </c:pt>
                  <c:pt idx="5">
                    <c:v>0.00169312334656005</c:v>
                  </c:pt>
                  <c:pt idx="6">
                    <c:v>0.00155183786446132</c:v>
                  </c:pt>
                  <c:pt idx="7">
                    <c:v>0.000805046582503151</c:v>
                  </c:pt>
                </c:numCache>
              </c:numRef>
            </c:plus>
            <c:minus>
              <c:numRef>
                <c:f>Sheet2!$B$17:$I$17</c:f>
                <c:numCache>
                  <c:formatCode>General</c:formatCode>
                  <c:ptCount val="8"/>
                  <c:pt idx="0">
                    <c:v>0.000260355764228382</c:v>
                  </c:pt>
                  <c:pt idx="1">
                    <c:v>0.000583628496753048</c:v>
                  </c:pt>
                  <c:pt idx="2">
                    <c:v>0.000646563565664231</c:v>
                  </c:pt>
                  <c:pt idx="3">
                    <c:v>0.00126960656364336</c:v>
                  </c:pt>
                  <c:pt idx="4">
                    <c:v>0.00146594300328795</c:v>
                  </c:pt>
                  <c:pt idx="5">
                    <c:v>0.00169312334656005</c:v>
                  </c:pt>
                  <c:pt idx="6">
                    <c:v>0.00155183786446132</c:v>
                  </c:pt>
                  <c:pt idx="7">
                    <c:v>0.000805046582503151</c:v>
                  </c:pt>
                </c:numCache>
              </c:numRef>
            </c:minus>
          </c:errBars>
          <c:cat>
            <c:strRef>
              <c:f>Sheet2!$B$1:$J$1</c:f>
              <c:strCache>
                <c:ptCount val="9"/>
                <c:pt idx="0">
                  <c:v>0.1mM</c:v>
                </c:pt>
                <c:pt idx="1">
                  <c:v>0.5mM</c:v>
                </c:pt>
                <c:pt idx="2">
                  <c:v>2mM</c:v>
                </c:pt>
                <c:pt idx="3">
                  <c:v>5mM</c:v>
                </c:pt>
                <c:pt idx="4">
                  <c:v>10mM</c:v>
                </c:pt>
                <c:pt idx="5">
                  <c:v>20mM</c:v>
                </c:pt>
                <c:pt idx="6">
                  <c:v>40mM</c:v>
                </c:pt>
                <c:pt idx="7">
                  <c:v>60mM</c:v>
                </c:pt>
                <c:pt idx="8">
                  <c:v>80mM</c:v>
                </c:pt>
              </c:strCache>
            </c:strRef>
          </c:cat>
          <c:val>
            <c:numRef>
              <c:f>Sheet2!$B$15:$J$15</c:f>
              <c:numCache>
                <c:formatCode>General</c:formatCode>
                <c:ptCount val="9"/>
                <c:pt idx="0">
                  <c:v>0.00471818181818182</c:v>
                </c:pt>
                <c:pt idx="1">
                  <c:v>0.00678000000000001</c:v>
                </c:pt>
                <c:pt idx="2">
                  <c:v>0.01744</c:v>
                </c:pt>
                <c:pt idx="3">
                  <c:v>0.0256909090909092</c:v>
                </c:pt>
                <c:pt idx="4">
                  <c:v>0.02989</c:v>
                </c:pt>
                <c:pt idx="5">
                  <c:v>0.0291</c:v>
                </c:pt>
                <c:pt idx="6">
                  <c:v>0.034025</c:v>
                </c:pt>
                <c:pt idx="7">
                  <c:v>0.02321</c:v>
                </c:pt>
                <c:pt idx="8">
                  <c:v>0.02</c:v>
                </c:pt>
              </c:numCache>
            </c:numRef>
          </c:val>
          <c:smooth val="0"/>
        </c:ser>
        <c:ser>
          <c:idx val="1"/>
          <c:order val="1"/>
          <c:tx>
            <c:v>HPLK</c:v>
          </c:tx>
          <c:spPr>
            <a:ln>
              <a:solidFill>
                <a:schemeClr val="bg1">
                  <a:lumMod val="65000"/>
                </a:schemeClr>
              </a:solidFill>
              <a:prstDash val="lgDash"/>
            </a:ln>
          </c:spPr>
          <c:marker>
            <c:symbol val="circle"/>
            <c:size val="5"/>
            <c:spPr>
              <a:solidFill>
                <a:schemeClr val="bg1">
                  <a:lumMod val="65000"/>
                </a:schemeClr>
              </a:solidFill>
              <a:ln>
                <a:solidFill>
                  <a:schemeClr val="bg1">
                    <a:lumMod val="65000"/>
                  </a:schemeClr>
                </a:solidFill>
              </a:ln>
            </c:spPr>
          </c:marker>
          <c:errBars>
            <c:errDir val="y"/>
            <c:errBarType val="both"/>
            <c:errValType val="cust"/>
            <c:noEndCap val="0"/>
            <c:plus>
              <c:numRef>
                <c:f>Sheet2!$C$34:$J$34</c:f>
                <c:numCache>
                  <c:formatCode>General</c:formatCode>
                  <c:ptCount val="8"/>
                  <c:pt idx="0">
                    <c:v>0.00121198184804889</c:v>
                  </c:pt>
                  <c:pt idx="1">
                    <c:v>0.00104059811860509</c:v>
                  </c:pt>
                  <c:pt idx="2">
                    <c:v>0.00101044227432527</c:v>
                  </c:pt>
                  <c:pt idx="3">
                    <c:v>0.00116254510067833</c:v>
                  </c:pt>
                  <c:pt idx="4">
                    <c:v>0.00117736051308755</c:v>
                  </c:pt>
                  <c:pt idx="5">
                    <c:v>0.00084732258057695</c:v>
                  </c:pt>
                  <c:pt idx="6">
                    <c:v>0.000862708911897097</c:v>
                  </c:pt>
                  <c:pt idx="7">
                    <c:v>0.000467618077780005</c:v>
                  </c:pt>
                </c:numCache>
              </c:numRef>
            </c:plus>
            <c:minus>
              <c:numRef>
                <c:f>Sheet2!$C$34:$J$34</c:f>
                <c:numCache>
                  <c:formatCode>General</c:formatCode>
                  <c:ptCount val="8"/>
                  <c:pt idx="0">
                    <c:v>0.00121198184804889</c:v>
                  </c:pt>
                  <c:pt idx="1">
                    <c:v>0.00104059811860509</c:v>
                  </c:pt>
                  <c:pt idx="2">
                    <c:v>0.00101044227432527</c:v>
                  </c:pt>
                  <c:pt idx="3">
                    <c:v>0.00116254510067833</c:v>
                  </c:pt>
                  <c:pt idx="4">
                    <c:v>0.00117736051308755</c:v>
                  </c:pt>
                  <c:pt idx="5">
                    <c:v>0.00084732258057695</c:v>
                  </c:pt>
                  <c:pt idx="6">
                    <c:v>0.000862708911897097</c:v>
                  </c:pt>
                  <c:pt idx="7">
                    <c:v>0.000467618077780005</c:v>
                  </c:pt>
                </c:numCache>
              </c:numRef>
            </c:minus>
          </c:errBars>
          <c:cat>
            <c:strRef>
              <c:f>Sheet2!$B$1:$J$1</c:f>
              <c:strCache>
                <c:ptCount val="9"/>
                <c:pt idx="0">
                  <c:v>0.1mM</c:v>
                </c:pt>
                <c:pt idx="1">
                  <c:v>0.5mM</c:v>
                </c:pt>
                <c:pt idx="2">
                  <c:v>2mM</c:v>
                </c:pt>
                <c:pt idx="3">
                  <c:v>5mM</c:v>
                </c:pt>
                <c:pt idx="4">
                  <c:v>10mM</c:v>
                </c:pt>
                <c:pt idx="5">
                  <c:v>20mM</c:v>
                </c:pt>
                <c:pt idx="6">
                  <c:v>40mM</c:v>
                </c:pt>
                <c:pt idx="7">
                  <c:v>60mM</c:v>
                </c:pt>
                <c:pt idx="8">
                  <c:v>80mM</c:v>
                </c:pt>
              </c:strCache>
            </c:strRef>
          </c:cat>
          <c:val>
            <c:numRef>
              <c:f>Sheet2!$B$32:$J$32</c:f>
              <c:numCache>
                <c:formatCode>General</c:formatCode>
                <c:ptCount val="9"/>
                <c:pt idx="0">
                  <c:v>0.0107727272727273</c:v>
                </c:pt>
                <c:pt idx="1">
                  <c:v>0.01687</c:v>
                </c:pt>
                <c:pt idx="2">
                  <c:v>0.03192</c:v>
                </c:pt>
                <c:pt idx="3">
                  <c:v>0.0329769230769237</c:v>
                </c:pt>
                <c:pt idx="4">
                  <c:v>0.03418</c:v>
                </c:pt>
                <c:pt idx="5">
                  <c:v>0.03388</c:v>
                </c:pt>
                <c:pt idx="6">
                  <c:v>0.02072</c:v>
                </c:pt>
                <c:pt idx="7">
                  <c:v>0.01786</c:v>
                </c:pt>
                <c:pt idx="8">
                  <c:v>0.0115000000000002</c:v>
                </c:pt>
              </c:numCache>
            </c:numRef>
          </c:val>
          <c:smooth val="0"/>
        </c:ser>
        <c:ser>
          <c:idx val="2"/>
          <c:order val="2"/>
          <c:tx>
            <c:v>LPLK</c:v>
          </c:tx>
          <c:spPr>
            <a:ln>
              <a:solidFill>
                <a:schemeClr val="bg1">
                  <a:lumMod val="75000"/>
                </a:schemeClr>
              </a:solidFill>
            </a:ln>
          </c:spPr>
          <c:marker>
            <c:symbol val="circle"/>
            <c:size val="5"/>
            <c:spPr>
              <a:solidFill>
                <a:schemeClr val="bg1">
                  <a:lumMod val="65000"/>
                </a:schemeClr>
              </a:solidFill>
              <a:ln>
                <a:solidFill>
                  <a:schemeClr val="bg1">
                    <a:lumMod val="65000"/>
                  </a:schemeClr>
                </a:solidFill>
              </a:ln>
            </c:spPr>
          </c:marker>
          <c:errBars>
            <c:errDir val="y"/>
            <c:errBarType val="both"/>
            <c:errValType val="cust"/>
            <c:noEndCap val="0"/>
            <c:plus>
              <c:numRef>
                <c:f>Feuil1!$V$7:$AD$7</c:f>
                <c:numCache>
                  <c:formatCode>General</c:formatCode>
                  <c:ptCount val="9"/>
                  <c:pt idx="0">
                    <c:v>0.000780865566572036</c:v>
                  </c:pt>
                  <c:pt idx="1">
                    <c:v>0.00112577768341031</c:v>
                  </c:pt>
                  <c:pt idx="2">
                    <c:v>0.00118037666128234</c:v>
                  </c:pt>
                  <c:pt idx="3">
                    <c:v>0.00338856929748099</c:v>
                  </c:pt>
                  <c:pt idx="4">
                    <c:v>0.00123868209534704</c:v>
                  </c:pt>
                  <c:pt idx="5">
                    <c:v>0.00129699568318395</c:v>
                  </c:pt>
                  <c:pt idx="6">
                    <c:v>0.000978461336881127</c:v>
                  </c:pt>
                  <c:pt idx="7">
                    <c:v>0.000881780692736395</c:v>
                  </c:pt>
                  <c:pt idx="8">
                    <c:v>0.000460351832323724</c:v>
                  </c:pt>
                </c:numCache>
              </c:numRef>
            </c:plus>
            <c:minus>
              <c:numRef>
                <c:f>Feuil1!$V$7:$AD$7</c:f>
                <c:numCache>
                  <c:formatCode>General</c:formatCode>
                  <c:ptCount val="9"/>
                  <c:pt idx="0">
                    <c:v>0.000780865566572036</c:v>
                  </c:pt>
                  <c:pt idx="1">
                    <c:v>0.00112577768341031</c:v>
                  </c:pt>
                  <c:pt idx="2">
                    <c:v>0.00118037666128234</c:v>
                  </c:pt>
                  <c:pt idx="3">
                    <c:v>0.00338856929748099</c:v>
                  </c:pt>
                  <c:pt idx="4">
                    <c:v>0.00123868209534704</c:v>
                  </c:pt>
                  <c:pt idx="5">
                    <c:v>0.00129699568318395</c:v>
                  </c:pt>
                  <c:pt idx="6">
                    <c:v>0.000978461336881127</c:v>
                  </c:pt>
                  <c:pt idx="7">
                    <c:v>0.000881780692736395</c:v>
                  </c:pt>
                  <c:pt idx="8">
                    <c:v>0.000460351832323724</c:v>
                  </c:pt>
                </c:numCache>
              </c:numRef>
            </c:minus>
          </c:errBars>
          <c:val>
            <c:numRef>
              <c:f>Feuil1!$V$5:$AD$5</c:f>
              <c:numCache>
                <c:formatCode>General</c:formatCode>
                <c:ptCount val="9"/>
                <c:pt idx="0">
                  <c:v>0.00990681818181818</c:v>
                </c:pt>
                <c:pt idx="1">
                  <c:v>0.0228964285714286</c:v>
                </c:pt>
                <c:pt idx="2">
                  <c:v>0.02759375</c:v>
                </c:pt>
                <c:pt idx="3">
                  <c:v>0.0350857142857149</c:v>
                </c:pt>
                <c:pt idx="4">
                  <c:v>0.02575</c:v>
                </c:pt>
                <c:pt idx="5">
                  <c:v>0.0221</c:v>
                </c:pt>
                <c:pt idx="6">
                  <c:v>0.0180461538461539</c:v>
                </c:pt>
                <c:pt idx="7">
                  <c:v>0.0171090909090909</c:v>
                </c:pt>
                <c:pt idx="8">
                  <c:v>0.01298</c:v>
                </c:pt>
              </c:numCache>
            </c:numRef>
          </c:val>
          <c:smooth val="0"/>
        </c:ser>
        <c:ser>
          <c:idx val="3"/>
          <c:order val="3"/>
          <c:tx>
            <c:v>HPHK</c:v>
          </c:tx>
          <c:spPr>
            <a:ln>
              <a:solidFill>
                <a:schemeClr val="tx1">
                  <a:lumMod val="65000"/>
                  <a:lumOff val="35000"/>
                </a:schemeClr>
              </a:solidFill>
            </a:ln>
          </c:spPr>
          <c:marker>
            <c:symbol val="circle"/>
            <c:size val="5"/>
            <c:spPr>
              <a:solidFill>
                <a:schemeClr val="tx1">
                  <a:lumMod val="50000"/>
                  <a:lumOff val="50000"/>
                </a:schemeClr>
              </a:solidFill>
              <a:ln>
                <a:solidFill>
                  <a:schemeClr val="tx1">
                    <a:lumMod val="85000"/>
                    <a:lumOff val="15000"/>
                  </a:schemeClr>
                </a:solidFill>
              </a:ln>
            </c:spPr>
          </c:marker>
          <c:errBars>
            <c:errDir val="y"/>
            <c:errBarType val="both"/>
            <c:errValType val="cust"/>
            <c:noEndCap val="0"/>
            <c:plus>
              <c:numRef>
                <c:f>Feuil1!$V$13:$AD$13</c:f>
                <c:numCache>
                  <c:formatCode>General</c:formatCode>
                  <c:ptCount val="9"/>
                  <c:pt idx="0">
                    <c:v>0.000522869491298705</c:v>
                  </c:pt>
                  <c:pt idx="1">
                    <c:v>0.000598914204917595</c:v>
                  </c:pt>
                  <c:pt idx="2">
                    <c:v>0.00239997237989157</c:v>
                  </c:pt>
                  <c:pt idx="3">
                    <c:v>0.00149028811901793</c:v>
                  </c:pt>
                  <c:pt idx="4">
                    <c:v>0.00217915254355467</c:v>
                  </c:pt>
                  <c:pt idx="5">
                    <c:v>0.00184050831018893</c:v>
                  </c:pt>
                  <c:pt idx="6">
                    <c:v>0.00306292010862788</c:v>
                  </c:pt>
                  <c:pt idx="7">
                    <c:v>0.0012849681821612</c:v>
                  </c:pt>
                  <c:pt idx="8">
                    <c:v>0.00161463279494135</c:v>
                  </c:pt>
                </c:numCache>
              </c:numRef>
            </c:plus>
            <c:minus>
              <c:numRef>
                <c:f>Feuil1!$V$13:$AD$13</c:f>
                <c:numCache>
                  <c:formatCode>General</c:formatCode>
                  <c:ptCount val="9"/>
                  <c:pt idx="0">
                    <c:v>0.000522869491298705</c:v>
                  </c:pt>
                  <c:pt idx="1">
                    <c:v>0.000598914204917595</c:v>
                  </c:pt>
                  <c:pt idx="2">
                    <c:v>0.00239997237989157</c:v>
                  </c:pt>
                  <c:pt idx="3">
                    <c:v>0.00149028811901793</c:v>
                  </c:pt>
                  <c:pt idx="4">
                    <c:v>0.00217915254355467</c:v>
                  </c:pt>
                  <c:pt idx="5">
                    <c:v>0.00184050831018893</c:v>
                  </c:pt>
                  <c:pt idx="6">
                    <c:v>0.00306292010862788</c:v>
                  </c:pt>
                  <c:pt idx="7">
                    <c:v>0.0012849681821612</c:v>
                  </c:pt>
                  <c:pt idx="8">
                    <c:v>0.00161463279494135</c:v>
                  </c:pt>
                </c:numCache>
              </c:numRef>
            </c:minus>
          </c:errBars>
          <c:val>
            <c:numRef>
              <c:f>Feuil1!$V$11:$AD$11</c:f>
              <c:numCache>
                <c:formatCode>General</c:formatCode>
                <c:ptCount val="9"/>
                <c:pt idx="0">
                  <c:v>0.00599230769230771</c:v>
                </c:pt>
                <c:pt idx="1">
                  <c:v>0.00801538461538483</c:v>
                </c:pt>
                <c:pt idx="2">
                  <c:v>0.021525</c:v>
                </c:pt>
                <c:pt idx="3">
                  <c:v>0.0327363636363641</c:v>
                </c:pt>
                <c:pt idx="4">
                  <c:v>0.0371416666666668</c:v>
                </c:pt>
                <c:pt idx="5">
                  <c:v>0.0386407142857143</c:v>
                </c:pt>
                <c:pt idx="6">
                  <c:v>0.0406071428571429</c:v>
                </c:pt>
                <c:pt idx="7">
                  <c:v>0.03546875</c:v>
                </c:pt>
                <c:pt idx="8">
                  <c:v>0.02680625</c:v>
                </c:pt>
              </c:numCache>
            </c:numRef>
          </c:val>
          <c:smooth val="0"/>
        </c:ser>
        <c:dLbls>
          <c:showLegendKey val="0"/>
          <c:showVal val="0"/>
          <c:showCatName val="0"/>
          <c:showSerName val="0"/>
          <c:showPercent val="0"/>
          <c:showBubbleSize val="0"/>
        </c:dLbls>
        <c:marker val="1"/>
        <c:smooth val="0"/>
        <c:axId val="-2142194440"/>
        <c:axId val="-2145643560"/>
      </c:lineChart>
      <c:catAx>
        <c:axId val="-2142194440"/>
        <c:scaling>
          <c:orientation val="minMax"/>
        </c:scaling>
        <c:delete val="0"/>
        <c:axPos val="b"/>
        <c:majorTickMark val="none"/>
        <c:minorTickMark val="in"/>
        <c:tickLblPos val="none"/>
        <c:crossAx val="-2145643560"/>
        <c:crosses val="autoZero"/>
        <c:auto val="1"/>
        <c:lblAlgn val="ctr"/>
        <c:lblOffset val="100"/>
        <c:noMultiLvlLbl val="0"/>
      </c:catAx>
      <c:valAx>
        <c:axId val="-2145643560"/>
        <c:scaling>
          <c:orientation val="minMax"/>
        </c:scaling>
        <c:delete val="0"/>
        <c:axPos val="l"/>
        <c:numFmt formatCode="General" sourceLinked="1"/>
        <c:majorTickMark val="out"/>
        <c:minorTickMark val="none"/>
        <c:tickLblPos val="nextTo"/>
        <c:crossAx val="-2142194440"/>
        <c:crosses val="autoZero"/>
        <c:crossBetween val="between"/>
      </c:valAx>
    </c:plotArea>
    <c:plotVisOnly val="1"/>
    <c:dispBlanksAs val="zero"/>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0031B7-6BDC-AF42-BFF7-B86C32A78E1D}" type="datetimeFigureOut">
              <a:rPr lang="en-US" smtClean="0"/>
              <a:t>3/23/15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B827CAF-346B-424E-A638-A05E33245162}" type="slidenum">
              <a:rPr lang="en-US" smtClean="0"/>
              <a:t>‹#›</a:t>
            </a:fld>
            <a:endParaRPr lang="en-US"/>
          </a:p>
        </p:txBody>
      </p:sp>
    </p:spTree>
    <p:extLst>
      <p:ext uri="{BB962C8B-B14F-4D97-AF65-F5344CB8AC3E}">
        <p14:creationId xmlns:p14="http://schemas.microsoft.com/office/powerpoint/2010/main" val="272800732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Tree>
    <p:extLst>
      <p:ext uri="{BB962C8B-B14F-4D97-AF65-F5344CB8AC3E}">
        <p14:creationId xmlns:p14="http://schemas.microsoft.com/office/powerpoint/2010/main" val="33858743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Tree>
    <p:extLst>
      <p:ext uri="{BB962C8B-B14F-4D97-AF65-F5344CB8AC3E}">
        <p14:creationId xmlns:p14="http://schemas.microsoft.com/office/powerpoint/2010/main" val="33858743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827CAF-346B-424E-A638-A05E33245162}" type="slidenum">
              <a:rPr lang="en-US" smtClean="0"/>
              <a:t>12</a:t>
            </a:fld>
            <a:endParaRPr lang="en-US"/>
          </a:p>
        </p:txBody>
      </p:sp>
    </p:spTree>
    <p:extLst>
      <p:ext uri="{BB962C8B-B14F-4D97-AF65-F5344CB8AC3E}">
        <p14:creationId xmlns:p14="http://schemas.microsoft.com/office/powerpoint/2010/main" val="730389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Tree>
    <p:extLst>
      <p:ext uri="{BB962C8B-B14F-4D97-AF65-F5344CB8AC3E}">
        <p14:creationId xmlns:p14="http://schemas.microsoft.com/office/powerpoint/2010/main" val="33858743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the TF family influence graph. It was updated to remove edges that did not pass a FDR cutoff of 10%. (FDR adjusted p-</a:t>
            </a:r>
            <a:r>
              <a:rPr lang="en-US" dirty="0" err="1" smtClean="0"/>
              <a:t>val</a:t>
            </a:r>
            <a:r>
              <a:rPr lang="en-US" dirty="0" smtClean="0"/>
              <a:t> &lt;0.1). The size of the node indicates the sum of its influence over the other nodes which can be roughly translated as: a TF family that correctly predicts the expression of multiple TF families is larger than one that predicts a smaller number of TF families. Frankly, I am not sure if that is a better measure than simply the </a:t>
            </a:r>
            <a:r>
              <a:rPr lang="en-US" dirty="0" err="1" smtClean="0"/>
              <a:t>outdegree</a:t>
            </a:r>
            <a:r>
              <a:rPr lang="en-US" dirty="0" smtClean="0"/>
              <a:t> of the node.</a:t>
            </a:r>
            <a:endParaRPr lang="en-US" dirty="0"/>
          </a:p>
        </p:txBody>
      </p:sp>
      <p:sp>
        <p:nvSpPr>
          <p:cNvPr id="4" name="Slide Number Placeholder 3"/>
          <p:cNvSpPr>
            <a:spLocks noGrp="1"/>
          </p:cNvSpPr>
          <p:nvPr>
            <p:ph type="sldNum" sz="quarter" idx="10"/>
          </p:nvPr>
        </p:nvSpPr>
        <p:spPr/>
        <p:txBody>
          <a:bodyPr/>
          <a:lstStyle/>
          <a:p>
            <a:fld id="{2A736921-1752-0F40-A267-F3A2BFD912C9}" type="slidenum">
              <a:rPr lang="en-US" smtClean="0"/>
              <a:t>15</a:t>
            </a:fld>
            <a:endParaRPr lang="en-US"/>
          </a:p>
        </p:txBody>
      </p:sp>
    </p:spTree>
    <p:extLst>
      <p:ext uri="{BB962C8B-B14F-4D97-AF65-F5344CB8AC3E}">
        <p14:creationId xmlns:p14="http://schemas.microsoft.com/office/powerpoint/2010/main" val="27122507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Tree>
    <p:extLst>
      <p:ext uri="{BB962C8B-B14F-4D97-AF65-F5344CB8AC3E}">
        <p14:creationId xmlns:p14="http://schemas.microsoft.com/office/powerpoint/2010/main" val="33858743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US" dirty="0"/>
          </a:p>
        </p:txBody>
      </p:sp>
      <p:sp>
        <p:nvSpPr>
          <p:cNvPr id="4" name="Espace réservé du numéro de diapositive 3"/>
          <p:cNvSpPr>
            <a:spLocks noGrp="1"/>
          </p:cNvSpPr>
          <p:nvPr>
            <p:ph type="sldNum" sz="quarter" idx="10"/>
          </p:nvPr>
        </p:nvSpPr>
        <p:spPr/>
        <p:txBody>
          <a:bodyPr/>
          <a:lstStyle/>
          <a:p>
            <a:fld id="{9F1EAAE6-1C8E-41F9-AE9B-7699F2E260DD}" type="slidenum">
              <a:rPr lang="en-US" smtClean="0"/>
              <a:pPr/>
              <a:t>19</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Tree>
    <p:extLst>
      <p:ext uri="{BB962C8B-B14F-4D97-AF65-F5344CB8AC3E}">
        <p14:creationId xmlns:p14="http://schemas.microsoft.com/office/powerpoint/2010/main" val="33858743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can consider those 47 as markers of the good biomass. These are genes that are low when biomass is low and high when biomass is high. On the other hand those 97 are genes that potentially we want to repress.</a:t>
            </a:r>
            <a:endParaRPr lang="en-US" dirty="0"/>
          </a:p>
        </p:txBody>
      </p:sp>
      <p:sp>
        <p:nvSpPr>
          <p:cNvPr id="4" name="Slide Number Placeholder 3"/>
          <p:cNvSpPr>
            <a:spLocks noGrp="1"/>
          </p:cNvSpPr>
          <p:nvPr>
            <p:ph type="sldNum" sz="quarter" idx="10"/>
          </p:nvPr>
        </p:nvSpPr>
        <p:spPr/>
        <p:txBody>
          <a:bodyPr/>
          <a:lstStyle/>
          <a:p>
            <a:fld id="{8A449D11-F534-534D-B709-1F75A22E0CC2}" type="slidenum">
              <a:rPr lang="en-US" smtClean="0"/>
              <a:t>25</a:t>
            </a:fld>
            <a:endParaRPr lang="en-US"/>
          </a:p>
        </p:txBody>
      </p:sp>
    </p:spTree>
    <p:extLst>
      <p:ext uri="{BB962C8B-B14F-4D97-AF65-F5344CB8AC3E}">
        <p14:creationId xmlns:p14="http://schemas.microsoft.com/office/powerpoint/2010/main" val="14017457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found genes that….</a:t>
            </a:r>
          </a:p>
          <a:p>
            <a:r>
              <a:rPr lang="en-US" dirty="0" smtClean="0"/>
              <a:t>In HPK are the same correlated genes for biomass and nitrogen because biomass correlates with nitrogen</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Root = ~6,603 - ~9096 after filtering Shoot=~8,475 - ~12,785 after filtering</a:t>
            </a:r>
          </a:p>
          <a:p>
            <a:endParaRPr lang="en-US" dirty="0"/>
          </a:p>
        </p:txBody>
      </p:sp>
      <p:sp>
        <p:nvSpPr>
          <p:cNvPr id="4" name="Slide Number Placeholder 3"/>
          <p:cNvSpPr>
            <a:spLocks noGrp="1"/>
          </p:cNvSpPr>
          <p:nvPr>
            <p:ph type="sldNum" sz="quarter" idx="10"/>
          </p:nvPr>
        </p:nvSpPr>
        <p:spPr/>
        <p:txBody>
          <a:bodyPr/>
          <a:lstStyle/>
          <a:p>
            <a:fld id="{5B827CAF-346B-424E-A638-A05E33245162}" type="slidenum">
              <a:rPr lang="en-US" smtClean="0"/>
              <a:t>29</a:t>
            </a:fld>
            <a:endParaRPr lang="en-US"/>
          </a:p>
        </p:txBody>
      </p:sp>
    </p:spTree>
    <p:extLst>
      <p:ext uri="{BB962C8B-B14F-4D97-AF65-F5344CB8AC3E}">
        <p14:creationId xmlns:p14="http://schemas.microsoft.com/office/powerpoint/2010/main" val="26403051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Hence</a:t>
            </a:r>
            <a:r>
              <a:rPr lang="en-US" baseline="0" dirty="0" smtClean="0"/>
              <a:t> a better way is to look at fixed P and fixed K</a:t>
            </a:r>
            <a:endParaRPr lang="en-US" dirty="0"/>
          </a:p>
        </p:txBody>
      </p:sp>
      <p:sp>
        <p:nvSpPr>
          <p:cNvPr id="4" name="Slide Number Placeholder 3"/>
          <p:cNvSpPr>
            <a:spLocks noGrp="1"/>
          </p:cNvSpPr>
          <p:nvPr>
            <p:ph type="sldNum" sz="quarter" idx="10"/>
          </p:nvPr>
        </p:nvSpPr>
        <p:spPr/>
        <p:txBody>
          <a:bodyPr/>
          <a:lstStyle/>
          <a:p>
            <a:fld id="{5B827CAF-346B-424E-A638-A05E33245162}" type="slidenum">
              <a:rPr lang="en-US" smtClean="0"/>
              <a:t>30</a:t>
            </a:fld>
            <a:endParaRPr lang="en-US"/>
          </a:p>
        </p:txBody>
      </p:sp>
    </p:spTree>
    <p:extLst>
      <p:ext uri="{BB962C8B-B14F-4D97-AF65-F5344CB8AC3E}">
        <p14:creationId xmlns:p14="http://schemas.microsoft.com/office/powerpoint/2010/main" val="31657214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Tree>
    <p:extLst>
      <p:ext uri="{BB962C8B-B14F-4D97-AF65-F5344CB8AC3E}">
        <p14:creationId xmlns:p14="http://schemas.microsoft.com/office/powerpoint/2010/main" val="33858743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Then We found</a:t>
            </a:r>
            <a:r>
              <a:rPr lang="en-US" baseline="0" dirty="0" smtClean="0"/>
              <a:t> genes that…</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Root = ~11,405 - ~12,950 after filtering Shoot=~13,385 - ~14,978 after filtering</a:t>
            </a:r>
          </a:p>
          <a:p>
            <a:endParaRPr lang="en-US" dirty="0"/>
          </a:p>
        </p:txBody>
      </p:sp>
      <p:sp>
        <p:nvSpPr>
          <p:cNvPr id="4" name="Slide Number Placeholder 3"/>
          <p:cNvSpPr>
            <a:spLocks noGrp="1"/>
          </p:cNvSpPr>
          <p:nvPr>
            <p:ph type="sldNum" sz="quarter" idx="10"/>
          </p:nvPr>
        </p:nvSpPr>
        <p:spPr/>
        <p:txBody>
          <a:bodyPr/>
          <a:lstStyle/>
          <a:p>
            <a:fld id="{5B827CAF-346B-424E-A638-A05E33245162}" type="slidenum">
              <a:rPr lang="en-US" smtClean="0"/>
              <a:t>31</a:t>
            </a:fld>
            <a:endParaRPr lang="en-US"/>
          </a:p>
        </p:txBody>
      </p:sp>
    </p:spTree>
    <p:extLst>
      <p:ext uri="{BB962C8B-B14F-4D97-AF65-F5344CB8AC3E}">
        <p14:creationId xmlns:p14="http://schemas.microsoft.com/office/powerpoint/2010/main" val="41279242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People</a:t>
            </a:r>
            <a:r>
              <a:rPr lang="en-US" baseline="0" dirty="0" smtClean="0"/>
              <a:t> I have worked with</a:t>
            </a:r>
            <a:endParaRPr lang="en-US" dirty="0"/>
          </a:p>
        </p:txBody>
      </p:sp>
    </p:spTree>
    <p:extLst>
      <p:ext uri="{BB962C8B-B14F-4D97-AF65-F5344CB8AC3E}">
        <p14:creationId xmlns:p14="http://schemas.microsoft.com/office/powerpoint/2010/main" val="14956061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 For example if we Infer this edge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smtClean="0"/>
              <a:t>-- How do we use this knowledge for instance if for example we want to prevent B from taking….</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(would provide solutions such as suitable genetic modifications (ox or </a:t>
            </a:r>
            <a:r>
              <a:rPr lang="en-US" sz="1200" dirty="0" err="1" smtClean="0"/>
              <a:t>ko</a:t>
            </a:r>
            <a:r>
              <a:rPr lang="en-US" sz="1200" dirty="0" smtClean="0"/>
              <a:t> </a:t>
            </a:r>
            <a:r>
              <a:rPr lang="en-US" sz="1200" dirty="0" err="1" smtClean="0"/>
              <a:t>exps</a:t>
            </a:r>
            <a:r>
              <a:rPr lang="en-US" sz="1200" dirty="0" smtClean="0"/>
              <a:t>))</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aseline="0" dirty="0" smtClean="0"/>
          </a:p>
        </p:txBody>
      </p:sp>
    </p:spTree>
    <p:extLst>
      <p:ext uri="{BB962C8B-B14F-4D97-AF65-F5344CB8AC3E}">
        <p14:creationId xmlns:p14="http://schemas.microsoft.com/office/powerpoint/2010/main" val="19098638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Goal is causality and why</a:t>
            </a:r>
            <a:r>
              <a:rPr lang="en-US" sz="1200" baseline="0" dirty="0" smtClean="0"/>
              <a:t> we want to </a:t>
            </a:r>
            <a:r>
              <a:rPr lang="en-US" sz="1200" baseline="0" dirty="0" err="1" smtClean="0"/>
              <a:t>achive</a:t>
            </a:r>
            <a:r>
              <a:rPr lang="en-US" sz="1200" baseline="0" dirty="0" smtClean="0"/>
              <a:t> this goal, because: </a:t>
            </a:r>
            <a:r>
              <a:rPr lang="en-US" sz="1200" dirty="0" err="1" smtClean="0"/>
              <a:t>Inspite</a:t>
            </a:r>
            <a:r>
              <a:rPr lang="en-US" sz="1200" dirty="0" smtClean="0"/>
              <a:t> of amazing</a:t>
            </a:r>
            <a:r>
              <a:rPr lang="en-US" sz="1200" baseline="0" dirty="0" smtClean="0"/>
              <a:t> advances in the ability to generate huge amount of genomic and biological data. </a:t>
            </a:r>
            <a:r>
              <a:rPr lang="en-US" sz="1200" dirty="0" smtClean="0"/>
              <a:t>Nearly all biologic systems are under-determined with respect to the problem of regulatory network inference. So we know the part</a:t>
            </a:r>
            <a:r>
              <a:rPr lang="en-US" sz="1200" baseline="0" dirty="0" smtClean="0"/>
              <a:t> list, we know the genes, but we don’t know how they pieces fit together, how the genes are connected to each other.</a:t>
            </a:r>
            <a:endParaRPr lang="en-US" sz="1200" dirty="0" smtClean="0"/>
          </a:p>
          <a:p>
            <a:endParaRPr lang="en-US" dirty="0"/>
          </a:p>
        </p:txBody>
      </p:sp>
    </p:spTree>
    <p:extLst>
      <p:ext uri="{BB962C8B-B14F-4D97-AF65-F5344CB8AC3E}">
        <p14:creationId xmlns:p14="http://schemas.microsoft.com/office/powerpoint/2010/main" val="35988315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So which are the approach to finding such causal links….</a:t>
            </a:r>
          </a:p>
          <a:p>
            <a:endParaRPr lang="en-US" baseline="0" dirty="0" smtClean="0"/>
          </a:p>
          <a:p>
            <a:r>
              <a:rPr lang="en-US" baseline="0" dirty="0" smtClean="0"/>
              <a:t>….Red highlights the approach to infer causality that will discuss today.</a:t>
            </a:r>
            <a:endParaRPr lang="en-US" dirty="0"/>
          </a:p>
        </p:txBody>
      </p:sp>
    </p:spTree>
    <p:extLst>
      <p:ext uri="{BB962C8B-B14F-4D97-AF65-F5344CB8AC3E}">
        <p14:creationId xmlns:p14="http://schemas.microsoft.com/office/powerpoint/2010/main" val="24777970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Tree>
    <p:extLst>
      <p:ext uri="{BB962C8B-B14F-4D97-AF65-F5344CB8AC3E}">
        <p14:creationId xmlns:p14="http://schemas.microsoft.com/office/powerpoint/2010/main" val="33858743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Tree>
    <p:extLst>
      <p:ext uri="{BB962C8B-B14F-4D97-AF65-F5344CB8AC3E}">
        <p14:creationId xmlns:p14="http://schemas.microsoft.com/office/powerpoint/2010/main" val="8557696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23361962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i="1" dirty="0" smtClean="0">
                <a:latin typeface="Times New Roman"/>
                <a:cs typeface="Times New Roman"/>
              </a:rPr>
              <a:t>“It alternates between two steps: learning the function f mapping latent values of transcription factors at time t to changes to target genes (and transcription factors themselves) at time t + 1; and </a:t>
            </a:r>
            <a:r>
              <a:rPr lang="en-US" sz="1200" i="1" dirty="0" err="1" smtClean="0">
                <a:latin typeface="Times New Roman"/>
                <a:cs typeface="Times New Roman"/>
              </a:rPr>
              <a:t>recomputing</a:t>
            </a:r>
            <a:r>
              <a:rPr lang="en-US" sz="1200" i="1" dirty="0" smtClean="0">
                <a:latin typeface="Times New Roman"/>
                <a:cs typeface="Times New Roman"/>
              </a:rPr>
              <a:t> (inferring) the values of the latent variables. In the first step, learning the function f corresponds to finding parameters of F that minimize the prediction error and that involve few transcription factors, thanks to a </a:t>
            </a:r>
            <a:r>
              <a:rPr lang="en-US" sz="1200" i="1" dirty="0" err="1" smtClean="0">
                <a:latin typeface="Times New Roman"/>
                <a:cs typeface="Times New Roman"/>
              </a:rPr>
              <a:t>sparsity</a:t>
            </a:r>
            <a:r>
              <a:rPr lang="en-US" sz="1200" i="1" dirty="0" smtClean="0">
                <a:latin typeface="Times New Roman"/>
                <a:cs typeface="Times New Roman"/>
              </a:rPr>
              <a:t> constraint on F. In the second step, the sum of quadratic errors on functions f and g is minimized with respect to latent variables z(t) by gradient descent in the hidden variable space. The learning procedure is repeated (learning model parameters, inferring latent variables) on training data until F stabilizes (see Materials and methods). Using a bootstrapping approach based on random </a:t>
            </a:r>
            <a:r>
              <a:rPr lang="en-US" sz="1200" i="1" dirty="0" err="1" smtClean="0">
                <a:latin typeface="Times New Roman"/>
                <a:cs typeface="Times New Roman"/>
              </a:rPr>
              <a:t>initia</a:t>
            </a:r>
            <a:r>
              <a:rPr lang="en-US" sz="1200" i="1" dirty="0" smtClean="0">
                <a:latin typeface="Times New Roman"/>
                <a:cs typeface="Times New Roman"/>
              </a:rPr>
              <a:t>- </a:t>
            </a:r>
            <a:r>
              <a:rPr lang="en-US" sz="1200" i="1" dirty="0" err="1" smtClean="0">
                <a:latin typeface="Times New Roman"/>
                <a:cs typeface="Times New Roman"/>
              </a:rPr>
              <a:t>lization</a:t>
            </a:r>
            <a:r>
              <a:rPr lang="en-US" sz="1200" i="1" dirty="0" smtClean="0">
                <a:latin typeface="Times New Roman"/>
                <a:cs typeface="Times New Roman"/>
              </a:rPr>
              <a:t> of latent variables z(t), we further repeat the SSM iterative procedure 20 times(i.e. models) and take the final average network F” </a:t>
            </a:r>
          </a:p>
          <a:p>
            <a:endParaRPr lang="en-US" dirty="0"/>
          </a:p>
        </p:txBody>
      </p:sp>
      <p:sp>
        <p:nvSpPr>
          <p:cNvPr id="4" name="Slide Number Placeholder 3"/>
          <p:cNvSpPr>
            <a:spLocks noGrp="1"/>
          </p:cNvSpPr>
          <p:nvPr>
            <p:ph type="sldNum" sz="quarter" idx="10"/>
          </p:nvPr>
        </p:nvSpPr>
        <p:spPr/>
        <p:txBody>
          <a:bodyPr/>
          <a:lstStyle/>
          <a:p>
            <a:fld id="{3DB9207D-D371-0145-A31F-8636187F71DE}" type="slidenum">
              <a:rPr lang="en-US" smtClean="0"/>
              <a:t>10</a:t>
            </a:fld>
            <a:endParaRPr lang="en-US"/>
          </a:p>
        </p:txBody>
      </p:sp>
    </p:spTree>
    <p:extLst>
      <p:ext uri="{BB962C8B-B14F-4D97-AF65-F5344CB8AC3E}">
        <p14:creationId xmlns:p14="http://schemas.microsoft.com/office/powerpoint/2010/main" val="28340188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3CE1A1A-C00D-0D47-BBEC-1617A11A50A8}" type="datetimeFigureOut">
              <a:rPr lang="en-US" smtClean="0"/>
              <a:t>3/23/15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72DABB-D22A-DB41-A40E-47ACB7A93668}" type="slidenum">
              <a:rPr lang="en-US" smtClean="0"/>
              <a:t>‹#›</a:t>
            </a:fld>
            <a:endParaRPr lang="en-US"/>
          </a:p>
        </p:txBody>
      </p:sp>
    </p:spTree>
    <p:extLst>
      <p:ext uri="{BB962C8B-B14F-4D97-AF65-F5344CB8AC3E}">
        <p14:creationId xmlns:p14="http://schemas.microsoft.com/office/powerpoint/2010/main" val="12302956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CE1A1A-C00D-0D47-BBEC-1617A11A50A8}" type="datetimeFigureOut">
              <a:rPr lang="en-US" smtClean="0"/>
              <a:t>3/23/15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72DABB-D22A-DB41-A40E-47ACB7A93668}" type="slidenum">
              <a:rPr lang="en-US" smtClean="0"/>
              <a:t>‹#›</a:t>
            </a:fld>
            <a:endParaRPr lang="en-US"/>
          </a:p>
        </p:txBody>
      </p:sp>
    </p:spTree>
    <p:extLst>
      <p:ext uri="{BB962C8B-B14F-4D97-AF65-F5344CB8AC3E}">
        <p14:creationId xmlns:p14="http://schemas.microsoft.com/office/powerpoint/2010/main" val="8285390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CE1A1A-C00D-0D47-BBEC-1617A11A50A8}" type="datetimeFigureOut">
              <a:rPr lang="en-US" smtClean="0"/>
              <a:t>3/23/15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72DABB-D22A-DB41-A40E-47ACB7A93668}" type="slidenum">
              <a:rPr lang="en-US" smtClean="0"/>
              <a:t>‹#›</a:t>
            </a:fld>
            <a:endParaRPr lang="en-US"/>
          </a:p>
        </p:txBody>
      </p:sp>
    </p:spTree>
    <p:extLst>
      <p:ext uri="{BB962C8B-B14F-4D97-AF65-F5344CB8AC3E}">
        <p14:creationId xmlns:p14="http://schemas.microsoft.com/office/powerpoint/2010/main" val="2655060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CE1A1A-C00D-0D47-BBEC-1617A11A50A8}" type="datetimeFigureOut">
              <a:rPr lang="en-US" smtClean="0"/>
              <a:t>3/23/15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72DABB-D22A-DB41-A40E-47ACB7A93668}" type="slidenum">
              <a:rPr lang="en-US" smtClean="0"/>
              <a:t>‹#›</a:t>
            </a:fld>
            <a:endParaRPr lang="en-US"/>
          </a:p>
        </p:txBody>
      </p:sp>
    </p:spTree>
    <p:extLst>
      <p:ext uri="{BB962C8B-B14F-4D97-AF65-F5344CB8AC3E}">
        <p14:creationId xmlns:p14="http://schemas.microsoft.com/office/powerpoint/2010/main" val="31444908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3CE1A1A-C00D-0D47-BBEC-1617A11A50A8}" type="datetimeFigureOut">
              <a:rPr lang="en-US" smtClean="0"/>
              <a:t>3/23/15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72DABB-D22A-DB41-A40E-47ACB7A93668}" type="slidenum">
              <a:rPr lang="en-US" smtClean="0"/>
              <a:t>‹#›</a:t>
            </a:fld>
            <a:endParaRPr lang="en-US"/>
          </a:p>
        </p:txBody>
      </p:sp>
    </p:spTree>
    <p:extLst>
      <p:ext uri="{BB962C8B-B14F-4D97-AF65-F5344CB8AC3E}">
        <p14:creationId xmlns:p14="http://schemas.microsoft.com/office/powerpoint/2010/main" val="24217085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3CE1A1A-C00D-0D47-BBEC-1617A11A50A8}" type="datetimeFigureOut">
              <a:rPr lang="en-US" smtClean="0"/>
              <a:t>3/23/15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72DABB-D22A-DB41-A40E-47ACB7A93668}" type="slidenum">
              <a:rPr lang="en-US" smtClean="0"/>
              <a:t>‹#›</a:t>
            </a:fld>
            <a:endParaRPr lang="en-US"/>
          </a:p>
        </p:txBody>
      </p:sp>
    </p:spTree>
    <p:extLst>
      <p:ext uri="{BB962C8B-B14F-4D97-AF65-F5344CB8AC3E}">
        <p14:creationId xmlns:p14="http://schemas.microsoft.com/office/powerpoint/2010/main" val="31054567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3CE1A1A-C00D-0D47-BBEC-1617A11A50A8}" type="datetimeFigureOut">
              <a:rPr lang="en-US" smtClean="0"/>
              <a:t>3/23/15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072DABB-D22A-DB41-A40E-47ACB7A93668}" type="slidenum">
              <a:rPr lang="en-US" smtClean="0"/>
              <a:t>‹#›</a:t>
            </a:fld>
            <a:endParaRPr lang="en-US"/>
          </a:p>
        </p:txBody>
      </p:sp>
    </p:spTree>
    <p:extLst>
      <p:ext uri="{BB962C8B-B14F-4D97-AF65-F5344CB8AC3E}">
        <p14:creationId xmlns:p14="http://schemas.microsoft.com/office/powerpoint/2010/main" val="2314338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3CE1A1A-C00D-0D47-BBEC-1617A11A50A8}" type="datetimeFigureOut">
              <a:rPr lang="en-US" smtClean="0"/>
              <a:t>3/23/15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072DABB-D22A-DB41-A40E-47ACB7A93668}" type="slidenum">
              <a:rPr lang="en-US" smtClean="0"/>
              <a:t>‹#›</a:t>
            </a:fld>
            <a:endParaRPr lang="en-US"/>
          </a:p>
        </p:txBody>
      </p:sp>
    </p:spTree>
    <p:extLst>
      <p:ext uri="{BB962C8B-B14F-4D97-AF65-F5344CB8AC3E}">
        <p14:creationId xmlns:p14="http://schemas.microsoft.com/office/powerpoint/2010/main" val="3875238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CE1A1A-C00D-0D47-BBEC-1617A11A50A8}" type="datetimeFigureOut">
              <a:rPr lang="en-US" smtClean="0"/>
              <a:t>3/23/15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072DABB-D22A-DB41-A40E-47ACB7A93668}" type="slidenum">
              <a:rPr lang="en-US" smtClean="0"/>
              <a:t>‹#›</a:t>
            </a:fld>
            <a:endParaRPr lang="en-US"/>
          </a:p>
        </p:txBody>
      </p:sp>
    </p:spTree>
    <p:extLst>
      <p:ext uri="{BB962C8B-B14F-4D97-AF65-F5344CB8AC3E}">
        <p14:creationId xmlns:p14="http://schemas.microsoft.com/office/powerpoint/2010/main" val="8460445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CE1A1A-C00D-0D47-BBEC-1617A11A50A8}" type="datetimeFigureOut">
              <a:rPr lang="en-US" smtClean="0"/>
              <a:t>3/23/15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72DABB-D22A-DB41-A40E-47ACB7A93668}" type="slidenum">
              <a:rPr lang="en-US" smtClean="0"/>
              <a:t>‹#›</a:t>
            </a:fld>
            <a:endParaRPr lang="en-US"/>
          </a:p>
        </p:txBody>
      </p:sp>
    </p:spTree>
    <p:extLst>
      <p:ext uri="{BB962C8B-B14F-4D97-AF65-F5344CB8AC3E}">
        <p14:creationId xmlns:p14="http://schemas.microsoft.com/office/powerpoint/2010/main" val="2919975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CE1A1A-C00D-0D47-BBEC-1617A11A50A8}" type="datetimeFigureOut">
              <a:rPr lang="en-US" smtClean="0"/>
              <a:t>3/23/15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72DABB-D22A-DB41-A40E-47ACB7A93668}" type="slidenum">
              <a:rPr lang="en-US" smtClean="0"/>
              <a:t>‹#›</a:t>
            </a:fld>
            <a:endParaRPr lang="en-US"/>
          </a:p>
        </p:txBody>
      </p:sp>
    </p:spTree>
    <p:extLst>
      <p:ext uri="{BB962C8B-B14F-4D97-AF65-F5344CB8AC3E}">
        <p14:creationId xmlns:p14="http://schemas.microsoft.com/office/powerpoint/2010/main" val="382429644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CE1A1A-C00D-0D47-BBEC-1617A11A50A8}" type="datetimeFigureOut">
              <a:rPr lang="en-US" smtClean="0"/>
              <a:t>3/23/15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72DABB-D22A-DB41-A40E-47ACB7A93668}" type="slidenum">
              <a:rPr lang="en-US" smtClean="0"/>
              <a:t>‹#›</a:t>
            </a:fld>
            <a:endParaRPr lang="en-US"/>
          </a:p>
        </p:txBody>
      </p:sp>
    </p:spTree>
    <p:extLst>
      <p:ext uri="{BB962C8B-B14F-4D97-AF65-F5344CB8AC3E}">
        <p14:creationId xmlns:p14="http://schemas.microsoft.com/office/powerpoint/2010/main" val="2958319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chart" Target="../charts/char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28.xml.rels><?xml version="1.0" encoding="UTF-8" standalone="yes"?>
<Relationships xmlns="http://schemas.openxmlformats.org/package/2006/relationships"><Relationship Id="rId3" Type="http://schemas.openxmlformats.org/officeDocument/2006/relationships/hyperlink" Target="file://localhost/Users/Jacopo/Documents/NetInf%20stuff/JoanData/IntersectionsVirtualPlant/Plots_Spear_shoot_ThresFDR0.1NegCorr_NitrogenGlobal_1635Genes.pdf" TargetMode="External"/><Relationship Id="rId4" Type="http://schemas.openxmlformats.org/officeDocument/2006/relationships/hyperlink" Target="file://localhost/Users/Jacopo/Documents/NetInf%20stuff/JoanData/IntersectionsVirtualPlant/Plots_Spear_shoot_ThresFDR0.1PosCorr_BiomassGlobal_47Genes.pdf" TargetMode="External"/><Relationship Id="rId5" Type="http://schemas.openxmlformats.org/officeDocument/2006/relationships/hyperlink" Target="file://localhost/Users/Jacopo/Documents/NetInf%20stuff/JoanData/IntersectionsVirtualPlant/Plots_Spear_shoot_ThresFDR0.1NegCorr_BiomassGlobal_97Genes.pdf" TargetMode="External"/><Relationship Id="rId6" Type="http://schemas.openxmlformats.org/officeDocument/2006/relationships/hyperlink" Target="file://localhost/Users/Jacopo/Documents/NetInf%20stuff/JoanData/IntersectionsVirtualPlant/Plots_Shoots_GenesectSpearPosNitrogen-ShootPosBiomass20genes.pdf" TargetMode="External"/><Relationship Id="rId7" Type="http://schemas.openxmlformats.org/officeDocument/2006/relationships/hyperlink" Target="file://localhost/Users/Jacopo/Documents/NetInf%20stuff/JoanData/IntersectionsVirtualPlant/Plots_Shoots_GenesectSpearNegNitrogen-ShootNegBiomass51genes.pdf" TargetMode="External"/><Relationship Id="rId1" Type="http://schemas.openxmlformats.org/officeDocument/2006/relationships/slideLayout" Target="../slideLayouts/slideLayout2.xml"/><Relationship Id="rId2" Type="http://schemas.openxmlformats.org/officeDocument/2006/relationships/hyperlink" Target="file://localhost/Users/Jacopo/Documents/NetInf%20stuff/JoanData/IntersectionsVirtualPlant/Plots_Spear_shoot_ThresFDR0.1PosCorr_NitrogenGlobal_1666Genes.pdf"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png"/><Relationship Id="rId6" Type="http://schemas.openxmlformats.org/officeDocument/2006/relationships/image" Target="../media/image18.png"/><Relationship Id="rId7" Type="http://schemas.openxmlformats.org/officeDocument/2006/relationships/image" Target="../media/image19.png"/><Relationship Id="rId8"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63207" y="6072230"/>
            <a:ext cx="6400800" cy="1752600"/>
          </a:xfrm>
        </p:spPr>
        <p:txBody>
          <a:bodyPr/>
          <a:lstStyle/>
          <a:p>
            <a:r>
              <a:rPr lang="it-IT" sz="2800" b="1" dirty="0">
                <a:solidFill>
                  <a:srgbClr val="000000"/>
                </a:solidFill>
                <a:latin typeface="Times"/>
                <a:ea typeface="ＭＳ Ｐゴシック"/>
              </a:rPr>
              <a:t>Jacopo </a:t>
            </a:r>
            <a:r>
              <a:rPr lang="it-IT" sz="2800" b="1" dirty="0" err="1">
                <a:solidFill>
                  <a:srgbClr val="000000"/>
                </a:solidFill>
                <a:latin typeface="Times"/>
                <a:ea typeface="ＭＳ Ｐゴシック"/>
              </a:rPr>
              <a:t>Cirrone</a:t>
            </a:r>
            <a:r>
              <a:rPr lang="it-IT" sz="2800" b="1" dirty="0">
                <a:solidFill>
                  <a:srgbClr val="000000"/>
                </a:solidFill>
                <a:latin typeface="Times"/>
                <a:ea typeface="ＭＳ Ｐゴシック"/>
              </a:rPr>
              <a:t> - </a:t>
            </a:r>
            <a:r>
              <a:rPr lang="it-IT" sz="2800" b="1" dirty="0" err="1">
                <a:solidFill>
                  <a:srgbClr val="000000"/>
                </a:solidFill>
                <a:latin typeface="Times"/>
                <a:ea typeface="ＭＳ Ｐゴシック"/>
              </a:rPr>
              <a:t>Ph.D</a:t>
            </a:r>
            <a:r>
              <a:rPr lang="it-IT" sz="2800" b="1" dirty="0">
                <a:solidFill>
                  <a:srgbClr val="000000"/>
                </a:solidFill>
                <a:latin typeface="Times"/>
                <a:ea typeface="ＭＳ Ｐゴシック"/>
              </a:rPr>
              <a:t>. </a:t>
            </a:r>
            <a:r>
              <a:rPr lang="it-IT" sz="2800" b="1" dirty="0" err="1">
                <a:solidFill>
                  <a:srgbClr val="000000"/>
                </a:solidFill>
                <a:latin typeface="Times"/>
                <a:ea typeface="ＭＳ Ｐゴシック"/>
              </a:rPr>
              <a:t>Student</a:t>
            </a:r>
            <a:endParaRPr lang="it-IT" sz="2800" b="1" dirty="0">
              <a:solidFill>
                <a:srgbClr val="000000"/>
              </a:solidFill>
              <a:latin typeface="Times"/>
              <a:ea typeface="ＭＳ Ｐゴシック"/>
            </a:endParaRPr>
          </a:p>
          <a:p>
            <a:endParaRPr lang="en-US" dirty="0"/>
          </a:p>
        </p:txBody>
      </p:sp>
      <p:pic>
        <p:nvPicPr>
          <p:cNvPr id="4" name="Picture 3"/>
          <p:cNvPicPr>
            <a:picLocks noChangeAspect="1"/>
          </p:cNvPicPr>
          <p:nvPr/>
        </p:nvPicPr>
        <p:blipFill>
          <a:blip r:embed="rId2"/>
          <a:stretch>
            <a:fillRect/>
          </a:stretch>
        </p:blipFill>
        <p:spPr>
          <a:xfrm>
            <a:off x="5067078" y="5992202"/>
            <a:ext cx="4076922" cy="865798"/>
          </a:xfrm>
          <a:prstGeom prst="rect">
            <a:avLst/>
          </a:prstGeom>
        </p:spPr>
      </p:pic>
      <p:pic>
        <p:nvPicPr>
          <p:cNvPr id="5" name="Picture 4"/>
          <p:cNvPicPr>
            <a:picLocks noChangeAspect="1"/>
          </p:cNvPicPr>
          <p:nvPr/>
        </p:nvPicPr>
        <p:blipFill>
          <a:blip r:embed="rId3"/>
          <a:stretch>
            <a:fillRect/>
          </a:stretch>
        </p:blipFill>
        <p:spPr>
          <a:xfrm>
            <a:off x="106867" y="-34187"/>
            <a:ext cx="1992198" cy="1893991"/>
          </a:xfrm>
          <a:prstGeom prst="rect">
            <a:avLst/>
          </a:prstGeom>
        </p:spPr>
      </p:pic>
      <p:sp>
        <p:nvSpPr>
          <p:cNvPr id="2" name="Title 1"/>
          <p:cNvSpPr>
            <a:spLocks noGrp="1"/>
          </p:cNvSpPr>
          <p:nvPr>
            <p:ph type="ctrTitle"/>
          </p:nvPr>
        </p:nvSpPr>
        <p:spPr>
          <a:xfrm>
            <a:off x="685800" y="1668665"/>
            <a:ext cx="7772400" cy="1470025"/>
          </a:xfrm>
        </p:spPr>
        <p:txBody>
          <a:bodyPr>
            <a:normAutofit fontScale="90000"/>
          </a:bodyPr>
          <a:lstStyle/>
          <a:p>
            <a:r>
              <a:rPr lang="en-US" dirty="0" smtClean="0"/>
              <a:t>Learning using TF-families </a:t>
            </a:r>
            <a:br>
              <a:rPr lang="en-US" dirty="0" smtClean="0"/>
            </a:br>
            <a:r>
              <a:rPr lang="en-US" dirty="0" smtClean="0"/>
              <a:t/>
            </a:r>
            <a:br>
              <a:rPr lang="en-US" dirty="0" smtClean="0"/>
            </a:br>
            <a:r>
              <a:rPr lang="en-US" dirty="0" smtClean="0"/>
              <a:t>&amp; </a:t>
            </a:r>
            <a:br>
              <a:rPr lang="en-US" dirty="0" smtClean="0"/>
            </a:br>
            <a:r>
              <a:rPr lang="en-US" dirty="0" smtClean="0"/>
              <a:t/>
            </a:r>
            <a:br>
              <a:rPr lang="en-US" dirty="0" smtClean="0"/>
            </a:br>
            <a:r>
              <a:rPr lang="en-US" dirty="0" smtClean="0"/>
              <a:t>The NPK </a:t>
            </a:r>
            <a:r>
              <a:rPr lang="en-US" dirty="0" err="1" smtClean="0"/>
              <a:t>Nutriome</a:t>
            </a:r>
            <a:r>
              <a:rPr lang="en-US" dirty="0" smtClean="0"/>
              <a:t>: a </a:t>
            </a:r>
            <a:r>
              <a:rPr lang="en-US" dirty="0" err="1" smtClean="0"/>
              <a:t>Transcriptomic</a:t>
            </a:r>
            <a:r>
              <a:rPr lang="en-US" dirty="0" smtClean="0"/>
              <a:t> Analysis </a:t>
            </a:r>
            <a:endParaRPr lang="en-US" dirty="0"/>
          </a:p>
        </p:txBody>
      </p:sp>
      <p:pic>
        <p:nvPicPr>
          <p:cNvPr id="6" name="Picture 15"/>
          <p:cNvPicPr>
            <a:picLocks noChangeAspect="1"/>
          </p:cNvPicPr>
          <p:nvPr/>
        </p:nvPicPr>
        <p:blipFill rotWithShape="1">
          <a:blip r:embed="rId4" cstate="print">
            <a:clrChange>
              <a:clrFrom>
                <a:srgbClr val="FFFFFF"/>
              </a:clrFrom>
              <a:clrTo>
                <a:srgbClr val="FFFFFF">
                  <a:alpha val="0"/>
                </a:srgbClr>
              </a:clrTo>
            </a:clrChange>
          </a:blip>
          <a:srcRect l="9768" r="1861"/>
          <a:stretch/>
        </p:blipFill>
        <p:spPr>
          <a:xfrm>
            <a:off x="5429323" y="3457142"/>
            <a:ext cx="1944216" cy="1633346"/>
          </a:xfrm>
          <a:prstGeom prst="rect">
            <a:avLst/>
          </a:prstGeom>
        </p:spPr>
      </p:pic>
    </p:spTree>
    <p:extLst>
      <p:ext uri="{BB962C8B-B14F-4D97-AF65-F5344CB8AC3E}">
        <p14:creationId xmlns:p14="http://schemas.microsoft.com/office/powerpoint/2010/main" val="201539983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574"/>
            <a:ext cx="8229600" cy="1143000"/>
          </a:xfrm>
        </p:spPr>
        <p:txBody>
          <a:bodyPr>
            <a:normAutofit fontScale="90000"/>
          </a:bodyPr>
          <a:lstStyle/>
          <a:p>
            <a:r>
              <a:rPr lang="en-US" dirty="0"/>
              <a:t>How </a:t>
            </a:r>
            <a:r>
              <a:rPr lang="en-US" dirty="0" smtClean="0"/>
              <a:t>DFG works </a:t>
            </a:r>
            <a:r>
              <a:rPr lang="en-US" dirty="0" smtClean="0"/>
              <a:t>for Gene Regulatory </a:t>
            </a:r>
            <a:r>
              <a:rPr lang="en-US" dirty="0" smtClean="0"/>
              <a:t>Networks?</a:t>
            </a:r>
            <a:endParaRPr lang="en-US" dirty="0"/>
          </a:p>
        </p:txBody>
      </p:sp>
      <p:pic>
        <p:nvPicPr>
          <p:cNvPr id="3" name="Picture 2" descr="Fig5_modeling-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2143" y="1346194"/>
            <a:ext cx="6794608" cy="5175862"/>
          </a:xfrm>
          <a:prstGeom prst="rect">
            <a:avLst/>
          </a:prstGeom>
        </p:spPr>
      </p:pic>
      <p:sp>
        <p:nvSpPr>
          <p:cNvPr id="6" name="TextBox 5"/>
          <p:cNvSpPr txBox="1"/>
          <p:nvPr/>
        </p:nvSpPr>
        <p:spPr>
          <a:xfrm>
            <a:off x="1111005" y="5858691"/>
            <a:ext cx="1414462" cy="528065"/>
          </a:xfrm>
          <a:prstGeom prst="rect">
            <a:avLst/>
          </a:prstGeom>
          <a:solidFill>
            <a:schemeClr val="bg1"/>
          </a:solidFill>
        </p:spPr>
        <p:txBody>
          <a:bodyPr wrap="square" rtlCol="0">
            <a:spAutoFit/>
          </a:bodyPr>
          <a:lstStyle/>
          <a:p>
            <a:endParaRPr lang="en-US" dirty="0"/>
          </a:p>
        </p:txBody>
      </p:sp>
      <p:sp>
        <p:nvSpPr>
          <p:cNvPr id="4" name="TextBox 3"/>
          <p:cNvSpPr txBox="1"/>
          <p:nvPr/>
        </p:nvSpPr>
        <p:spPr>
          <a:xfrm>
            <a:off x="1890490" y="5760605"/>
            <a:ext cx="519525" cy="307777"/>
          </a:xfrm>
          <a:prstGeom prst="rect">
            <a:avLst/>
          </a:prstGeom>
          <a:noFill/>
        </p:spPr>
        <p:txBody>
          <a:bodyPr wrap="square" rtlCol="0">
            <a:spAutoFit/>
          </a:bodyPr>
          <a:lstStyle/>
          <a:p>
            <a:r>
              <a:rPr lang="en-US" sz="1400" dirty="0" smtClean="0"/>
              <a:t>TF4</a:t>
            </a:r>
            <a:endParaRPr lang="en-US" sz="1400" dirty="0"/>
          </a:p>
        </p:txBody>
      </p:sp>
      <p:sp>
        <p:nvSpPr>
          <p:cNvPr id="5" name="TextBox 4"/>
          <p:cNvSpPr txBox="1"/>
          <p:nvPr/>
        </p:nvSpPr>
        <p:spPr>
          <a:xfrm>
            <a:off x="1890490" y="5975467"/>
            <a:ext cx="519525" cy="307777"/>
          </a:xfrm>
          <a:prstGeom prst="rect">
            <a:avLst/>
          </a:prstGeom>
          <a:noFill/>
        </p:spPr>
        <p:txBody>
          <a:bodyPr wrap="square" rtlCol="0">
            <a:spAutoFit/>
          </a:bodyPr>
          <a:lstStyle/>
          <a:p>
            <a:r>
              <a:rPr lang="en-US" sz="1400" dirty="0" smtClean="0"/>
              <a:t>TF5</a:t>
            </a:r>
            <a:endParaRPr lang="en-US" sz="1400" dirty="0"/>
          </a:p>
        </p:txBody>
      </p:sp>
    </p:spTree>
    <p:extLst>
      <p:ext uri="{BB962C8B-B14F-4D97-AF65-F5344CB8AC3E}">
        <p14:creationId xmlns:p14="http://schemas.microsoft.com/office/powerpoint/2010/main" val="209405614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716"/>
            <a:ext cx="8229600" cy="1143000"/>
          </a:xfrm>
        </p:spPr>
        <p:txBody>
          <a:bodyPr/>
          <a:lstStyle/>
          <a:p>
            <a:r>
              <a:rPr lang="en-US" dirty="0" smtClean="0"/>
              <a:t>Outline</a:t>
            </a:r>
            <a:endParaRPr lang="en-US" dirty="0"/>
          </a:p>
        </p:txBody>
      </p:sp>
      <p:sp>
        <p:nvSpPr>
          <p:cNvPr id="3" name="Content Placeholder 2"/>
          <p:cNvSpPr>
            <a:spLocks noGrp="1"/>
          </p:cNvSpPr>
          <p:nvPr>
            <p:ph idx="1"/>
          </p:nvPr>
        </p:nvSpPr>
        <p:spPr>
          <a:xfrm>
            <a:off x="457200" y="1131698"/>
            <a:ext cx="8229600" cy="4525963"/>
          </a:xfrm>
        </p:spPr>
        <p:txBody>
          <a:bodyPr>
            <a:normAutofit fontScale="92500" lnSpcReduction="10000"/>
          </a:bodyPr>
          <a:lstStyle/>
          <a:p>
            <a:r>
              <a:rPr lang="en-US" dirty="0" smtClean="0">
                <a:latin typeface="Calibri" charset="0"/>
              </a:rPr>
              <a:t>Learning using TF-Families (Network </a:t>
            </a:r>
            <a:r>
              <a:rPr lang="en-US" dirty="0">
                <a:latin typeface="Calibri" charset="0"/>
              </a:rPr>
              <a:t>Inference from </a:t>
            </a:r>
            <a:r>
              <a:rPr lang="en-US" dirty="0" smtClean="0">
                <a:latin typeface="Calibri" charset="0"/>
              </a:rPr>
              <a:t>real biological data)</a:t>
            </a:r>
          </a:p>
          <a:p>
            <a:pPr marL="457200" lvl="1" indent="0">
              <a:buNone/>
            </a:pPr>
            <a:r>
              <a:rPr lang="en-US" sz="2200" dirty="0">
                <a:latin typeface="Calibri" charset="0"/>
                <a:cs typeface="Times"/>
              </a:rPr>
              <a:t>(</a:t>
            </a:r>
            <a:r>
              <a:rPr lang="en-US" sz="2200" dirty="0" smtClean="0">
                <a:latin typeface="Times"/>
                <a:cs typeface="Times"/>
              </a:rPr>
              <a:t>Joint </a:t>
            </a:r>
            <a:r>
              <a:rPr lang="en-US" sz="2200" dirty="0">
                <a:latin typeface="Times"/>
                <a:cs typeface="Times"/>
              </a:rPr>
              <a:t>work with </a:t>
            </a:r>
            <a:r>
              <a:rPr lang="en-US" sz="2200" b="1" dirty="0" smtClean="0">
                <a:latin typeface="Times"/>
                <a:cs typeface="Times"/>
              </a:rPr>
              <a:t>Dennis </a:t>
            </a:r>
            <a:r>
              <a:rPr lang="en-US" sz="2200" b="1" dirty="0" err="1">
                <a:latin typeface="Times"/>
                <a:cs typeface="Times"/>
              </a:rPr>
              <a:t>Shasha</a:t>
            </a:r>
            <a:r>
              <a:rPr lang="en-US" sz="2200" b="1" dirty="0">
                <a:latin typeface="Times"/>
                <a:cs typeface="Times"/>
              </a:rPr>
              <a:t>, </a:t>
            </a:r>
            <a:r>
              <a:rPr lang="en-US" sz="2200" b="1" dirty="0" err="1">
                <a:latin typeface="Times"/>
                <a:cs typeface="Times"/>
              </a:rPr>
              <a:t>Kranthi</a:t>
            </a:r>
            <a:r>
              <a:rPr lang="en-US" sz="2200" b="1" dirty="0">
                <a:latin typeface="Times"/>
                <a:cs typeface="Times"/>
              </a:rPr>
              <a:t> </a:t>
            </a:r>
            <a:r>
              <a:rPr lang="en-US" sz="2200" b="1" dirty="0" err="1">
                <a:latin typeface="Times"/>
                <a:cs typeface="Times"/>
              </a:rPr>
              <a:t>Varala</a:t>
            </a:r>
            <a:r>
              <a:rPr lang="en-US" sz="2200" b="1" dirty="0">
                <a:latin typeface="Times"/>
                <a:cs typeface="Times"/>
              </a:rPr>
              <a:t>, </a:t>
            </a:r>
            <a:r>
              <a:rPr lang="en-US" sz="2200" b="1" dirty="0" smtClean="0">
                <a:latin typeface="Times"/>
                <a:cs typeface="Times"/>
              </a:rPr>
              <a:t>Ying Li, Gloria </a:t>
            </a:r>
            <a:r>
              <a:rPr lang="en-US" sz="2200" b="1" dirty="0" err="1" smtClean="0">
                <a:solidFill>
                  <a:srgbClr val="D9D9D9"/>
                </a:solidFill>
                <a:latin typeface="Times"/>
                <a:cs typeface="Times"/>
              </a:rPr>
              <a:t>Coruzzi</a:t>
            </a:r>
            <a:r>
              <a:rPr lang="en-US" sz="2200" b="1" dirty="0" smtClean="0">
                <a:solidFill>
                  <a:srgbClr val="D9D9D9"/>
                </a:solidFill>
                <a:latin typeface="Times"/>
                <a:cs typeface="Times"/>
              </a:rPr>
              <a:t>)</a:t>
            </a:r>
            <a:endParaRPr lang="en-US" dirty="0" smtClean="0">
              <a:solidFill>
                <a:srgbClr val="D9D9D9"/>
              </a:solidFill>
              <a:latin typeface="Calibri" charset="0"/>
            </a:endParaRPr>
          </a:p>
          <a:p>
            <a:pPr lvl="1">
              <a:buFont typeface="Courier New"/>
              <a:buChar char="o"/>
            </a:pPr>
            <a:r>
              <a:rPr lang="en-US" sz="2400" dirty="0" smtClean="0">
                <a:solidFill>
                  <a:srgbClr val="D9D9D9"/>
                </a:solidFill>
                <a:latin typeface="Calibri" charset="0"/>
              </a:rPr>
              <a:t>Problem &amp; Motivation</a:t>
            </a:r>
          </a:p>
          <a:p>
            <a:pPr lvl="1">
              <a:buFont typeface="Courier New"/>
              <a:buChar char="o"/>
            </a:pPr>
            <a:r>
              <a:rPr lang="en-US" sz="2400" dirty="0" smtClean="0">
                <a:solidFill>
                  <a:srgbClr val="D9D9D9"/>
                </a:solidFill>
              </a:rPr>
              <a:t>The DFG Algorithm</a:t>
            </a:r>
            <a:r>
              <a:rPr lang="en-US" sz="2400" dirty="0" smtClean="0">
                <a:solidFill>
                  <a:srgbClr val="D9D9D9"/>
                </a:solidFill>
                <a:latin typeface="Calibri" charset="0"/>
              </a:rPr>
              <a:t>, Data Source, Universe</a:t>
            </a:r>
          </a:p>
          <a:p>
            <a:pPr lvl="1">
              <a:buFont typeface="Courier New"/>
              <a:buChar char="o"/>
            </a:pPr>
            <a:r>
              <a:rPr lang="en-US" sz="2400" dirty="0" smtClean="0"/>
              <a:t>All </a:t>
            </a:r>
            <a:r>
              <a:rPr lang="en-US" sz="2400" dirty="0"/>
              <a:t>TFs </a:t>
            </a:r>
            <a:r>
              <a:rPr lang="en-US" sz="2400" dirty="0" err="1" smtClean="0"/>
              <a:t>vs</a:t>
            </a:r>
            <a:r>
              <a:rPr lang="en-US" sz="2400" dirty="0" smtClean="0"/>
              <a:t> </a:t>
            </a:r>
            <a:r>
              <a:rPr lang="en-US" sz="2400" dirty="0"/>
              <a:t>TF-families</a:t>
            </a:r>
            <a:endParaRPr lang="en-US" sz="2400" dirty="0" smtClean="0">
              <a:latin typeface="Calibri" charset="0"/>
            </a:endParaRPr>
          </a:p>
          <a:p>
            <a:pPr lvl="1">
              <a:buFont typeface="Courier New"/>
              <a:buChar char="o"/>
            </a:pPr>
            <a:r>
              <a:rPr lang="en-US" sz="2400" dirty="0" smtClean="0">
                <a:solidFill>
                  <a:srgbClr val="D9D9D9"/>
                </a:solidFill>
                <a:latin typeface="Calibri" charset="0"/>
              </a:rPr>
              <a:t>Nitrogen Influence Network</a:t>
            </a:r>
            <a:endParaRPr lang="en-US" sz="2000" dirty="0" smtClean="0">
              <a:solidFill>
                <a:srgbClr val="D9D9D9"/>
              </a:solidFill>
              <a:latin typeface="Calibri" charset="0"/>
            </a:endParaRPr>
          </a:p>
          <a:p>
            <a:r>
              <a:rPr lang="en-US" dirty="0">
                <a:solidFill>
                  <a:srgbClr val="D9D9D9"/>
                </a:solidFill>
              </a:rPr>
              <a:t>The NPK </a:t>
            </a:r>
            <a:r>
              <a:rPr lang="en-US" dirty="0" err="1">
                <a:solidFill>
                  <a:srgbClr val="D9D9D9"/>
                </a:solidFill>
              </a:rPr>
              <a:t>Nutriome</a:t>
            </a:r>
            <a:r>
              <a:rPr lang="en-US" dirty="0">
                <a:solidFill>
                  <a:srgbClr val="D9D9D9"/>
                </a:solidFill>
              </a:rPr>
              <a:t>: a </a:t>
            </a:r>
            <a:r>
              <a:rPr lang="en-US" dirty="0" err="1">
                <a:solidFill>
                  <a:srgbClr val="D9D9D9"/>
                </a:solidFill>
              </a:rPr>
              <a:t>Transcriptomic</a:t>
            </a:r>
            <a:r>
              <a:rPr lang="en-US" dirty="0">
                <a:solidFill>
                  <a:srgbClr val="D9D9D9"/>
                </a:solidFill>
              </a:rPr>
              <a:t> Analysis </a:t>
            </a:r>
            <a:endParaRPr lang="en-US" dirty="0" smtClean="0">
              <a:solidFill>
                <a:srgbClr val="D9D9D9"/>
              </a:solidFill>
            </a:endParaRPr>
          </a:p>
          <a:p>
            <a:r>
              <a:rPr lang="en-US" sz="2200" dirty="0" smtClean="0">
                <a:solidFill>
                  <a:srgbClr val="D9D9D9"/>
                </a:solidFill>
                <a:latin typeface="Calibri" charset="0"/>
                <a:cs typeface="Times"/>
              </a:rPr>
              <a:t>(</a:t>
            </a:r>
            <a:r>
              <a:rPr lang="en-US" sz="2200" dirty="0">
                <a:solidFill>
                  <a:srgbClr val="D9D9D9"/>
                </a:solidFill>
                <a:latin typeface="Times"/>
                <a:cs typeface="Times"/>
              </a:rPr>
              <a:t>Joint work with </a:t>
            </a:r>
            <a:r>
              <a:rPr lang="en-US" sz="2200" b="1" dirty="0">
                <a:solidFill>
                  <a:srgbClr val="D9D9D9"/>
                </a:solidFill>
                <a:latin typeface="Times"/>
                <a:cs typeface="Times"/>
              </a:rPr>
              <a:t> </a:t>
            </a:r>
            <a:r>
              <a:rPr lang="en-US" sz="2200" b="1" dirty="0" smtClean="0">
                <a:solidFill>
                  <a:srgbClr val="D9D9D9"/>
                </a:solidFill>
                <a:latin typeface="Times"/>
                <a:cs typeface="Times"/>
              </a:rPr>
              <a:t>Joan, Dennis, Gloria, Manny)</a:t>
            </a:r>
            <a:endParaRPr lang="en-US" dirty="0">
              <a:solidFill>
                <a:srgbClr val="D9D9D9"/>
              </a:solidFill>
              <a:latin typeface="Calibri" charset="0"/>
            </a:endParaRPr>
          </a:p>
          <a:p>
            <a:pPr lvl="1">
              <a:buFont typeface="Courier New"/>
              <a:buChar char="o"/>
            </a:pPr>
            <a:r>
              <a:rPr lang="en-US" sz="2400" dirty="0" smtClean="0">
                <a:solidFill>
                  <a:srgbClr val="D9D9D9"/>
                </a:solidFill>
                <a:latin typeface="Calibri" charset="0"/>
              </a:rPr>
              <a:t>Nonlinear correlation between traits and genes expression</a:t>
            </a:r>
            <a:endParaRPr lang="en-US" sz="2400" dirty="0">
              <a:solidFill>
                <a:srgbClr val="D9D9D9"/>
              </a:solidFill>
              <a:latin typeface="Calibri" charset="0"/>
            </a:endParaRPr>
          </a:p>
        </p:txBody>
      </p:sp>
      <p:sp>
        <p:nvSpPr>
          <p:cNvPr id="4" name="Date Placeholder 3"/>
          <p:cNvSpPr>
            <a:spLocks noGrp="1"/>
          </p:cNvSpPr>
          <p:nvPr>
            <p:ph type="dt" sz="half" idx="10"/>
          </p:nvPr>
        </p:nvSpPr>
        <p:spPr/>
        <p:txBody>
          <a:bodyPr/>
          <a:lstStyle/>
          <a:p>
            <a:pPr>
              <a:defRPr/>
            </a:pPr>
            <a:fld id="{01293CCE-4536-E042-871D-8ED7BA2198C6}" type="datetime1">
              <a:rPr lang="en-US" smtClean="0"/>
              <a:t>3/23/15</a:t>
            </a:fld>
            <a:endParaRPr lang="en-US" dirty="0"/>
          </a:p>
        </p:txBody>
      </p:sp>
    </p:spTree>
    <p:extLst>
      <p:ext uri="{BB962C8B-B14F-4D97-AF65-F5344CB8AC3E}">
        <p14:creationId xmlns:p14="http://schemas.microsoft.com/office/powerpoint/2010/main" val="389230617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 TFs VS TF-families</a:t>
            </a:r>
            <a:endParaRPr lang="en-US" dirty="0"/>
          </a:p>
        </p:txBody>
      </p:sp>
      <p:sp>
        <p:nvSpPr>
          <p:cNvPr id="3" name="Content Placeholder 2"/>
          <p:cNvSpPr>
            <a:spLocks noGrp="1"/>
          </p:cNvSpPr>
          <p:nvPr>
            <p:ph idx="1"/>
          </p:nvPr>
        </p:nvSpPr>
        <p:spPr/>
        <p:txBody>
          <a:bodyPr/>
          <a:lstStyle/>
          <a:p>
            <a:r>
              <a:rPr lang="en-US" dirty="0" smtClean="0"/>
              <a:t>Through </a:t>
            </a:r>
            <a:r>
              <a:rPr lang="en-US" dirty="0"/>
              <a:t>o</a:t>
            </a:r>
            <a:r>
              <a:rPr lang="en-US" dirty="0" smtClean="0"/>
              <a:t>ur experiments we can show that using TF-families as predictors improves performance compared with using all TFs.</a:t>
            </a:r>
          </a:p>
          <a:p>
            <a:r>
              <a:rPr lang="en-US" dirty="0"/>
              <a:t>W</a:t>
            </a:r>
            <a:r>
              <a:rPr lang="en-US" dirty="0" smtClean="0"/>
              <a:t>e have compared results </a:t>
            </a:r>
            <a:r>
              <a:rPr lang="en-US" dirty="0"/>
              <a:t>of families as predictors with results using </a:t>
            </a:r>
            <a:r>
              <a:rPr lang="en-US" dirty="0" smtClean="0"/>
              <a:t>all </a:t>
            </a:r>
            <a:r>
              <a:rPr lang="en-US" dirty="0"/>
              <a:t>TFs as </a:t>
            </a:r>
            <a:r>
              <a:rPr lang="en-US" dirty="0" smtClean="0"/>
              <a:t>predictors. And the latter outcomes are much worse.</a:t>
            </a:r>
            <a:endParaRPr lang="en-US" dirty="0"/>
          </a:p>
        </p:txBody>
      </p:sp>
    </p:spTree>
    <p:extLst>
      <p:ext uri="{BB962C8B-B14F-4D97-AF65-F5344CB8AC3E}">
        <p14:creationId xmlns:p14="http://schemas.microsoft.com/office/powerpoint/2010/main" val="31032048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p:txBody>
          <a:bodyPr/>
          <a:lstStyle/>
          <a:p>
            <a:r>
              <a:rPr lang="en-US" dirty="0" smtClean="0"/>
              <a:t>Run </a:t>
            </a:r>
            <a:r>
              <a:rPr lang="en-US" dirty="0" smtClean="0"/>
              <a:t>Dynamic Factor Graphs using </a:t>
            </a:r>
            <a:r>
              <a:rPr lang="en-US" dirty="0" smtClean="0"/>
              <a:t>12 TFs of G2-family: </a:t>
            </a:r>
          </a:p>
          <a:p>
            <a:pPr lvl="1"/>
            <a:r>
              <a:rPr lang="en-US" dirty="0" smtClean="0"/>
              <a:t>NAC-family has 73% of correct signs</a:t>
            </a:r>
          </a:p>
          <a:p>
            <a:r>
              <a:rPr lang="en-US" dirty="0" smtClean="0"/>
              <a:t>Run </a:t>
            </a:r>
            <a:r>
              <a:rPr lang="en-US" dirty="0" smtClean="0"/>
              <a:t>Dynamic Factor Graphs using </a:t>
            </a:r>
            <a:r>
              <a:rPr lang="en-US" dirty="0" smtClean="0"/>
              <a:t>all TFs: </a:t>
            </a:r>
          </a:p>
          <a:p>
            <a:pPr lvl="1"/>
            <a:r>
              <a:rPr lang="en-US" dirty="0" smtClean="0"/>
              <a:t>12 TFs of G2 family predicts 46% of NAC-family correct signs</a:t>
            </a:r>
            <a:endParaRPr lang="en-US" dirty="0"/>
          </a:p>
        </p:txBody>
      </p:sp>
    </p:spTree>
    <p:extLst>
      <p:ext uri="{BB962C8B-B14F-4D97-AF65-F5344CB8AC3E}">
        <p14:creationId xmlns:p14="http://schemas.microsoft.com/office/powerpoint/2010/main" val="214774097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716"/>
            <a:ext cx="8229600" cy="1143000"/>
          </a:xfrm>
        </p:spPr>
        <p:txBody>
          <a:bodyPr/>
          <a:lstStyle/>
          <a:p>
            <a:r>
              <a:rPr lang="en-US" dirty="0" smtClean="0"/>
              <a:t>Outline</a:t>
            </a:r>
            <a:endParaRPr lang="en-US" dirty="0"/>
          </a:p>
        </p:txBody>
      </p:sp>
      <p:sp>
        <p:nvSpPr>
          <p:cNvPr id="3" name="Content Placeholder 2"/>
          <p:cNvSpPr>
            <a:spLocks noGrp="1"/>
          </p:cNvSpPr>
          <p:nvPr>
            <p:ph idx="1"/>
          </p:nvPr>
        </p:nvSpPr>
        <p:spPr>
          <a:xfrm>
            <a:off x="457200" y="1131698"/>
            <a:ext cx="8229600" cy="4525963"/>
          </a:xfrm>
        </p:spPr>
        <p:txBody>
          <a:bodyPr>
            <a:normAutofit fontScale="92500" lnSpcReduction="10000"/>
          </a:bodyPr>
          <a:lstStyle/>
          <a:p>
            <a:r>
              <a:rPr lang="en-US" dirty="0" smtClean="0">
                <a:latin typeface="Calibri" charset="0"/>
              </a:rPr>
              <a:t>Learning using TF-Families (Network </a:t>
            </a:r>
            <a:r>
              <a:rPr lang="en-US" dirty="0">
                <a:latin typeface="Calibri" charset="0"/>
              </a:rPr>
              <a:t>Inference from </a:t>
            </a:r>
            <a:r>
              <a:rPr lang="en-US" dirty="0" smtClean="0">
                <a:latin typeface="Calibri" charset="0"/>
              </a:rPr>
              <a:t>real biological data)</a:t>
            </a:r>
          </a:p>
          <a:p>
            <a:pPr marL="457200" lvl="1" indent="0">
              <a:buNone/>
            </a:pPr>
            <a:r>
              <a:rPr lang="en-US" sz="2200" dirty="0">
                <a:latin typeface="Calibri" charset="0"/>
                <a:cs typeface="Times"/>
              </a:rPr>
              <a:t>(</a:t>
            </a:r>
            <a:r>
              <a:rPr lang="en-US" sz="2200" dirty="0" smtClean="0">
                <a:latin typeface="Times"/>
                <a:cs typeface="Times"/>
              </a:rPr>
              <a:t>Joint </a:t>
            </a:r>
            <a:r>
              <a:rPr lang="en-US" sz="2200" dirty="0">
                <a:latin typeface="Times"/>
                <a:cs typeface="Times"/>
              </a:rPr>
              <a:t>work with </a:t>
            </a:r>
            <a:r>
              <a:rPr lang="en-US" sz="2200" b="1" dirty="0" smtClean="0">
                <a:latin typeface="Times"/>
                <a:cs typeface="Times"/>
              </a:rPr>
              <a:t>Dennis </a:t>
            </a:r>
            <a:r>
              <a:rPr lang="en-US" sz="2200" b="1" dirty="0" err="1">
                <a:latin typeface="Times"/>
                <a:cs typeface="Times"/>
              </a:rPr>
              <a:t>Shasha</a:t>
            </a:r>
            <a:r>
              <a:rPr lang="en-US" sz="2200" b="1" dirty="0">
                <a:latin typeface="Times"/>
                <a:cs typeface="Times"/>
              </a:rPr>
              <a:t>, </a:t>
            </a:r>
            <a:r>
              <a:rPr lang="en-US" sz="2200" b="1" dirty="0" err="1">
                <a:latin typeface="Times"/>
                <a:cs typeface="Times"/>
              </a:rPr>
              <a:t>Kranthi</a:t>
            </a:r>
            <a:r>
              <a:rPr lang="en-US" sz="2200" b="1" dirty="0">
                <a:latin typeface="Times"/>
                <a:cs typeface="Times"/>
              </a:rPr>
              <a:t> </a:t>
            </a:r>
            <a:r>
              <a:rPr lang="en-US" sz="2200" b="1" dirty="0" err="1">
                <a:latin typeface="Times"/>
                <a:cs typeface="Times"/>
              </a:rPr>
              <a:t>Varala</a:t>
            </a:r>
            <a:r>
              <a:rPr lang="en-US" sz="2200" b="1" dirty="0">
                <a:latin typeface="Times"/>
                <a:cs typeface="Times"/>
              </a:rPr>
              <a:t>, </a:t>
            </a:r>
            <a:r>
              <a:rPr lang="en-US" sz="2200" b="1" dirty="0" smtClean="0">
                <a:latin typeface="Times"/>
                <a:cs typeface="Times"/>
              </a:rPr>
              <a:t>Ying Li, Gloria </a:t>
            </a:r>
            <a:r>
              <a:rPr lang="en-US" sz="2200" b="1" dirty="0" err="1" smtClean="0">
                <a:latin typeface="Times"/>
                <a:cs typeface="Times"/>
              </a:rPr>
              <a:t>Coruzzi</a:t>
            </a:r>
            <a:r>
              <a:rPr lang="en-US" sz="2200" b="1" dirty="0" smtClean="0">
                <a:latin typeface="Times"/>
                <a:cs typeface="Times"/>
              </a:rPr>
              <a:t>)</a:t>
            </a:r>
            <a:endParaRPr lang="en-US" dirty="0" smtClean="0">
              <a:latin typeface="Calibri" charset="0"/>
            </a:endParaRPr>
          </a:p>
          <a:p>
            <a:pPr lvl="1">
              <a:buFont typeface="Courier New"/>
              <a:buChar char="o"/>
            </a:pPr>
            <a:r>
              <a:rPr lang="en-US" sz="2400" dirty="0" smtClean="0">
                <a:solidFill>
                  <a:srgbClr val="D9D9D9"/>
                </a:solidFill>
                <a:latin typeface="Calibri" charset="0"/>
              </a:rPr>
              <a:t>Problem &amp; Motivation</a:t>
            </a:r>
          </a:p>
          <a:p>
            <a:pPr lvl="1">
              <a:buFont typeface="Courier New"/>
              <a:buChar char="o"/>
            </a:pPr>
            <a:r>
              <a:rPr lang="en-US" sz="2400" dirty="0" smtClean="0">
                <a:solidFill>
                  <a:srgbClr val="D9D9D9"/>
                </a:solidFill>
              </a:rPr>
              <a:t>The DFG Algorithm</a:t>
            </a:r>
            <a:r>
              <a:rPr lang="en-US" sz="2400" dirty="0" smtClean="0">
                <a:solidFill>
                  <a:srgbClr val="D9D9D9"/>
                </a:solidFill>
                <a:latin typeface="Calibri" charset="0"/>
              </a:rPr>
              <a:t>, Data Source, Universe</a:t>
            </a:r>
          </a:p>
          <a:p>
            <a:pPr lvl="1">
              <a:buFont typeface="Courier New"/>
              <a:buChar char="o"/>
            </a:pPr>
            <a:r>
              <a:rPr lang="en-US" sz="2400" dirty="0" smtClean="0">
                <a:solidFill>
                  <a:srgbClr val="D9D9D9"/>
                </a:solidFill>
              </a:rPr>
              <a:t>All </a:t>
            </a:r>
            <a:r>
              <a:rPr lang="en-US" sz="2400" dirty="0">
                <a:solidFill>
                  <a:srgbClr val="D9D9D9"/>
                </a:solidFill>
              </a:rPr>
              <a:t>TFs VS TF-families</a:t>
            </a:r>
            <a:endParaRPr lang="en-US" sz="2400" dirty="0" smtClean="0">
              <a:solidFill>
                <a:srgbClr val="D9D9D9"/>
              </a:solidFill>
              <a:latin typeface="Calibri" charset="0"/>
            </a:endParaRPr>
          </a:p>
          <a:p>
            <a:pPr lvl="1">
              <a:buFont typeface="Courier New"/>
              <a:buChar char="o"/>
            </a:pPr>
            <a:r>
              <a:rPr lang="en-US" sz="2400" dirty="0" smtClean="0">
                <a:latin typeface="Calibri" charset="0"/>
              </a:rPr>
              <a:t>Nitrogen Influence Network</a:t>
            </a:r>
            <a:endParaRPr lang="en-US" sz="2000" dirty="0" smtClean="0">
              <a:latin typeface="Calibri" charset="0"/>
            </a:endParaRPr>
          </a:p>
          <a:p>
            <a:r>
              <a:rPr lang="en-US" dirty="0">
                <a:solidFill>
                  <a:srgbClr val="D9D9D9"/>
                </a:solidFill>
              </a:rPr>
              <a:t>The NPK </a:t>
            </a:r>
            <a:r>
              <a:rPr lang="en-US" dirty="0" err="1">
                <a:solidFill>
                  <a:srgbClr val="D9D9D9"/>
                </a:solidFill>
              </a:rPr>
              <a:t>Nutriome</a:t>
            </a:r>
            <a:r>
              <a:rPr lang="en-US" dirty="0">
                <a:solidFill>
                  <a:srgbClr val="D9D9D9"/>
                </a:solidFill>
              </a:rPr>
              <a:t>: a </a:t>
            </a:r>
            <a:r>
              <a:rPr lang="en-US" dirty="0" err="1">
                <a:solidFill>
                  <a:srgbClr val="D9D9D9"/>
                </a:solidFill>
              </a:rPr>
              <a:t>Transcriptomic</a:t>
            </a:r>
            <a:r>
              <a:rPr lang="en-US" dirty="0">
                <a:solidFill>
                  <a:srgbClr val="D9D9D9"/>
                </a:solidFill>
              </a:rPr>
              <a:t> Analysis </a:t>
            </a:r>
            <a:endParaRPr lang="en-US" dirty="0" smtClean="0">
              <a:solidFill>
                <a:srgbClr val="D9D9D9"/>
              </a:solidFill>
            </a:endParaRPr>
          </a:p>
          <a:p>
            <a:r>
              <a:rPr lang="en-US" sz="2200" dirty="0" smtClean="0">
                <a:solidFill>
                  <a:srgbClr val="D9D9D9"/>
                </a:solidFill>
                <a:latin typeface="Calibri" charset="0"/>
                <a:cs typeface="Times"/>
              </a:rPr>
              <a:t>(</a:t>
            </a:r>
            <a:r>
              <a:rPr lang="en-US" sz="2200" dirty="0">
                <a:solidFill>
                  <a:srgbClr val="D9D9D9"/>
                </a:solidFill>
                <a:latin typeface="Times"/>
                <a:cs typeface="Times"/>
              </a:rPr>
              <a:t>Joint work with </a:t>
            </a:r>
            <a:r>
              <a:rPr lang="en-US" sz="2200" b="1" dirty="0">
                <a:solidFill>
                  <a:srgbClr val="D9D9D9"/>
                </a:solidFill>
                <a:latin typeface="Times"/>
                <a:cs typeface="Times"/>
              </a:rPr>
              <a:t> </a:t>
            </a:r>
            <a:r>
              <a:rPr lang="en-US" sz="2200" b="1" dirty="0" smtClean="0">
                <a:solidFill>
                  <a:srgbClr val="D9D9D9"/>
                </a:solidFill>
                <a:latin typeface="Times"/>
                <a:cs typeface="Times"/>
              </a:rPr>
              <a:t>Joan, Dennis, Gloria, Manny)</a:t>
            </a:r>
            <a:endParaRPr lang="en-US" dirty="0">
              <a:solidFill>
                <a:srgbClr val="D9D9D9"/>
              </a:solidFill>
              <a:latin typeface="Calibri" charset="0"/>
            </a:endParaRPr>
          </a:p>
          <a:p>
            <a:pPr lvl="1">
              <a:buFont typeface="Courier New"/>
              <a:buChar char="o"/>
            </a:pPr>
            <a:r>
              <a:rPr lang="en-US" sz="2400" dirty="0" smtClean="0">
                <a:solidFill>
                  <a:srgbClr val="D9D9D9"/>
                </a:solidFill>
                <a:latin typeface="Calibri" charset="0"/>
              </a:rPr>
              <a:t>Nonlinear correlation between traits and genes expression</a:t>
            </a:r>
            <a:endParaRPr lang="en-US" sz="2400" dirty="0">
              <a:solidFill>
                <a:srgbClr val="D9D9D9"/>
              </a:solidFill>
              <a:latin typeface="Calibri" charset="0"/>
            </a:endParaRPr>
          </a:p>
        </p:txBody>
      </p:sp>
      <p:sp>
        <p:nvSpPr>
          <p:cNvPr id="4" name="Date Placeholder 3"/>
          <p:cNvSpPr>
            <a:spLocks noGrp="1"/>
          </p:cNvSpPr>
          <p:nvPr>
            <p:ph type="dt" sz="half" idx="10"/>
          </p:nvPr>
        </p:nvSpPr>
        <p:spPr/>
        <p:txBody>
          <a:bodyPr/>
          <a:lstStyle/>
          <a:p>
            <a:pPr>
              <a:defRPr/>
            </a:pPr>
            <a:fld id="{01293CCE-4536-E042-871D-8ED7BA2198C6}" type="datetime1">
              <a:rPr lang="en-US" smtClean="0"/>
              <a:t>3/23/15</a:t>
            </a:fld>
            <a:endParaRPr lang="en-US" dirty="0"/>
          </a:p>
        </p:txBody>
      </p:sp>
    </p:spTree>
    <p:extLst>
      <p:ext uri="{BB962C8B-B14F-4D97-AF65-F5344CB8AC3E}">
        <p14:creationId xmlns:p14="http://schemas.microsoft.com/office/powerpoint/2010/main" val="389230617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3573401" y="2792911"/>
            <a:ext cx="8229600" cy="1143000"/>
          </a:xfrm>
        </p:spPr>
        <p:txBody>
          <a:bodyPr>
            <a:normAutofit fontScale="90000"/>
          </a:bodyPr>
          <a:lstStyle/>
          <a:p>
            <a:r>
              <a:rPr lang="en-US" dirty="0" smtClean="0"/>
              <a:t>Nitrogen Influence Network</a:t>
            </a:r>
            <a:br>
              <a:rPr lang="en-US" dirty="0" smtClean="0"/>
            </a:br>
            <a:endParaRPr lang="en-US" dirty="0"/>
          </a:p>
        </p:txBody>
      </p:sp>
      <p:pic>
        <p:nvPicPr>
          <p:cNvPr id="4" name="Picture 3"/>
          <p:cNvPicPr>
            <a:picLocks noChangeAspect="1"/>
          </p:cNvPicPr>
          <p:nvPr/>
        </p:nvPicPr>
        <p:blipFill>
          <a:blip r:embed="rId3"/>
          <a:stretch>
            <a:fillRect/>
          </a:stretch>
        </p:blipFill>
        <p:spPr>
          <a:xfrm>
            <a:off x="1562100" y="0"/>
            <a:ext cx="5998109" cy="6858000"/>
          </a:xfrm>
          <a:prstGeom prst="rect">
            <a:avLst/>
          </a:prstGeom>
        </p:spPr>
      </p:pic>
      <p:sp>
        <p:nvSpPr>
          <p:cNvPr id="3" name="TextBox 2"/>
          <p:cNvSpPr txBox="1"/>
          <p:nvPr/>
        </p:nvSpPr>
        <p:spPr>
          <a:xfrm>
            <a:off x="6416495" y="5920240"/>
            <a:ext cx="2727505" cy="923330"/>
          </a:xfrm>
          <a:prstGeom prst="rect">
            <a:avLst/>
          </a:prstGeom>
          <a:noFill/>
        </p:spPr>
        <p:txBody>
          <a:bodyPr wrap="square" rtlCol="0">
            <a:spAutoFit/>
          </a:bodyPr>
          <a:lstStyle/>
          <a:p>
            <a:r>
              <a:rPr lang="en-US" dirty="0" smtClean="0"/>
              <a:t>FDR has been used to determine which families influence which others</a:t>
            </a:r>
            <a:endParaRPr lang="en-US" dirty="0"/>
          </a:p>
        </p:txBody>
      </p:sp>
    </p:spTree>
    <p:extLst>
      <p:ext uri="{BB962C8B-B14F-4D97-AF65-F5344CB8AC3E}">
        <p14:creationId xmlns:p14="http://schemas.microsoft.com/office/powerpoint/2010/main" val="426222773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FDR</a:t>
            </a:r>
            <a:endParaRPr lang="en-US" i="1" dirty="0"/>
          </a:p>
        </p:txBody>
      </p:sp>
      <p:sp>
        <p:nvSpPr>
          <p:cNvPr id="3" name="Content Placeholder 2"/>
          <p:cNvSpPr>
            <a:spLocks noGrp="1"/>
          </p:cNvSpPr>
          <p:nvPr>
            <p:ph idx="1"/>
          </p:nvPr>
        </p:nvSpPr>
        <p:spPr/>
        <p:txBody>
          <a:bodyPr>
            <a:normAutofit fontScale="92500" lnSpcReduction="20000"/>
          </a:bodyPr>
          <a:lstStyle/>
          <a:p>
            <a:r>
              <a:rPr lang="en-US" i="1" dirty="0" smtClean="0"/>
              <a:t>Jacopo: In case you get questions, please explain how FDR is calculated and your interpretation of FDR.</a:t>
            </a:r>
          </a:p>
          <a:p>
            <a:r>
              <a:rPr lang="en-US" i="1" dirty="0" smtClean="0"/>
              <a:t>Why is FDR appropriate?</a:t>
            </a:r>
          </a:p>
          <a:p>
            <a:r>
              <a:rPr lang="en-US" i="1" dirty="0" smtClean="0"/>
              <a:t>P-value of family f1 to family f2 is computed by comparing the accuracy of the f1 to f2 results against …</a:t>
            </a:r>
          </a:p>
          <a:p>
            <a:r>
              <a:rPr lang="en-US" i="1" dirty="0" smtClean="0"/>
              <a:t>Because there are many pairs of families, need multiple testing correction.</a:t>
            </a:r>
          </a:p>
          <a:p>
            <a:r>
              <a:rPr lang="en-US" i="1" dirty="0" smtClean="0"/>
              <a:t>We use xyz method…</a:t>
            </a:r>
            <a:endParaRPr lang="en-US" i="1" dirty="0"/>
          </a:p>
        </p:txBody>
      </p:sp>
    </p:spTree>
    <p:extLst>
      <p:ext uri="{BB962C8B-B14F-4D97-AF65-F5344CB8AC3E}">
        <p14:creationId xmlns:p14="http://schemas.microsoft.com/office/powerpoint/2010/main" val="2833739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716"/>
            <a:ext cx="8229600" cy="1143000"/>
          </a:xfrm>
        </p:spPr>
        <p:txBody>
          <a:bodyPr/>
          <a:lstStyle/>
          <a:p>
            <a:r>
              <a:rPr lang="en-US" dirty="0" smtClean="0"/>
              <a:t>Outline</a:t>
            </a:r>
            <a:endParaRPr lang="en-US" dirty="0"/>
          </a:p>
        </p:txBody>
      </p:sp>
      <p:sp>
        <p:nvSpPr>
          <p:cNvPr id="3" name="Content Placeholder 2"/>
          <p:cNvSpPr>
            <a:spLocks noGrp="1"/>
          </p:cNvSpPr>
          <p:nvPr>
            <p:ph idx="1"/>
          </p:nvPr>
        </p:nvSpPr>
        <p:spPr>
          <a:xfrm>
            <a:off x="457200" y="1131698"/>
            <a:ext cx="8229600" cy="4525963"/>
          </a:xfrm>
        </p:spPr>
        <p:txBody>
          <a:bodyPr>
            <a:normAutofit fontScale="92500" lnSpcReduction="10000"/>
          </a:bodyPr>
          <a:lstStyle/>
          <a:p>
            <a:r>
              <a:rPr lang="en-US" dirty="0" smtClean="0">
                <a:solidFill>
                  <a:srgbClr val="D9D9D9"/>
                </a:solidFill>
                <a:latin typeface="Calibri" charset="0"/>
              </a:rPr>
              <a:t>Learning using TF-Families (Network </a:t>
            </a:r>
            <a:r>
              <a:rPr lang="en-US" dirty="0">
                <a:solidFill>
                  <a:srgbClr val="D9D9D9"/>
                </a:solidFill>
                <a:latin typeface="Calibri" charset="0"/>
              </a:rPr>
              <a:t>Inference from </a:t>
            </a:r>
            <a:r>
              <a:rPr lang="en-US" dirty="0" smtClean="0">
                <a:solidFill>
                  <a:srgbClr val="D9D9D9"/>
                </a:solidFill>
                <a:latin typeface="Calibri" charset="0"/>
              </a:rPr>
              <a:t>real biological data)</a:t>
            </a:r>
          </a:p>
          <a:p>
            <a:pPr marL="457200" lvl="1" indent="0">
              <a:buNone/>
            </a:pPr>
            <a:r>
              <a:rPr lang="en-US" sz="2200" dirty="0">
                <a:solidFill>
                  <a:srgbClr val="D9D9D9"/>
                </a:solidFill>
                <a:latin typeface="Calibri" charset="0"/>
                <a:cs typeface="Times"/>
              </a:rPr>
              <a:t>(</a:t>
            </a:r>
            <a:r>
              <a:rPr lang="en-US" sz="2200" dirty="0" smtClean="0">
                <a:solidFill>
                  <a:srgbClr val="D9D9D9"/>
                </a:solidFill>
                <a:latin typeface="Times"/>
                <a:cs typeface="Times"/>
              </a:rPr>
              <a:t>Joint </a:t>
            </a:r>
            <a:r>
              <a:rPr lang="en-US" sz="2200" dirty="0">
                <a:solidFill>
                  <a:srgbClr val="D9D9D9"/>
                </a:solidFill>
                <a:latin typeface="Times"/>
                <a:cs typeface="Times"/>
              </a:rPr>
              <a:t>work with </a:t>
            </a:r>
            <a:r>
              <a:rPr lang="en-US" sz="2200" b="1" dirty="0" smtClean="0">
                <a:solidFill>
                  <a:srgbClr val="D9D9D9"/>
                </a:solidFill>
                <a:latin typeface="Times"/>
                <a:cs typeface="Times"/>
              </a:rPr>
              <a:t>Dennis </a:t>
            </a:r>
            <a:r>
              <a:rPr lang="en-US" sz="2200" b="1" dirty="0" err="1">
                <a:solidFill>
                  <a:srgbClr val="D9D9D9"/>
                </a:solidFill>
                <a:latin typeface="Times"/>
                <a:cs typeface="Times"/>
              </a:rPr>
              <a:t>Shasha</a:t>
            </a:r>
            <a:r>
              <a:rPr lang="en-US" sz="2200" b="1" dirty="0">
                <a:solidFill>
                  <a:srgbClr val="D9D9D9"/>
                </a:solidFill>
                <a:latin typeface="Times"/>
                <a:cs typeface="Times"/>
              </a:rPr>
              <a:t>, </a:t>
            </a:r>
            <a:r>
              <a:rPr lang="en-US" sz="2200" b="1" dirty="0" err="1">
                <a:solidFill>
                  <a:srgbClr val="D9D9D9"/>
                </a:solidFill>
                <a:latin typeface="Times"/>
                <a:cs typeface="Times"/>
              </a:rPr>
              <a:t>Kranthi</a:t>
            </a:r>
            <a:r>
              <a:rPr lang="en-US" sz="2200" b="1" dirty="0">
                <a:solidFill>
                  <a:srgbClr val="D9D9D9"/>
                </a:solidFill>
                <a:latin typeface="Times"/>
                <a:cs typeface="Times"/>
              </a:rPr>
              <a:t> </a:t>
            </a:r>
            <a:r>
              <a:rPr lang="en-US" sz="2200" b="1" dirty="0" err="1">
                <a:solidFill>
                  <a:srgbClr val="D9D9D9"/>
                </a:solidFill>
                <a:latin typeface="Times"/>
                <a:cs typeface="Times"/>
              </a:rPr>
              <a:t>Varala</a:t>
            </a:r>
            <a:r>
              <a:rPr lang="en-US" sz="2200" b="1" dirty="0">
                <a:solidFill>
                  <a:srgbClr val="D9D9D9"/>
                </a:solidFill>
                <a:latin typeface="Times"/>
                <a:cs typeface="Times"/>
              </a:rPr>
              <a:t>, </a:t>
            </a:r>
            <a:r>
              <a:rPr lang="en-US" sz="2200" b="1" dirty="0" smtClean="0">
                <a:solidFill>
                  <a:srgbClr val="D9D9D9"/>
                </a:solidFill>
                <a:latin typeface="Times"/>
                <a:cs typeface="Times"/>
              </a:rPr>
              <a:t>Ying Li, Gloria </a:t>
            </a:r>
            <a:r>
              <a:rPr lang="en-US" sz="2200" b="1" dirty="0" err="1" smtClean="0">
                <a:solidFill>
                  <a:srgbClr val="D9D9D9"/>
                </a:solidFill>
                <a:latin typeface="Times"/>
                <a:cs typeface="Times"/>
              </a:rPr>
              <a:t>Coruzzi</a:t>
            </a:r>
            <a:r>
              <a:rPr lang="en-US" sz="2200" b="1" dirty="0" smtClean="0">
                <a:solidFill>
                  <a:srgbClr val="D9D9D9"/>
                </a:solidFill>
                <a:latin typeface="Times"/>
                <a:cs typeface="Times"/>
              </a:rPr>
              <a:t>)</a:t>
            </a:r>
            <a:endParaRPr lang="en-US" dirty="0" smtClean="0">
              <a:solidFill>
                <a:srgbClr val="D9D9D9"/>
              </a:solidFill>
              <a:latin typeface="Calibri" charset="0"/>
            </a:endParaRPr>
          </a:p>
          <a:p>
            <a:pPr lvl="1">
              <a:buFont typeface="Courier New"/>
              <a:buChar char="o"/>
            </a:pPr>
            <a:r>
              <a:rPr lang="en-US" sz="2400" dirty="0" smtClean="0">
                <a:solidFill>
                  <a:srgbClr val="D9D9D9"/>
                </a:solidFill>
                <a:latin typeface="Calibri" charset="0"/>
              </a:rPr>
              <a:t>Problem &amp; Motivation</a:t>
            </a:r>
          </a:p>
          <a:p>
            <a:pPr lvl="1">
              <a:buFont typeface="Courier New"/>
              <a:buChar char="o"/>
            </a:pPr>
            <a:r>
              <a:rPr lang="en-US" sz="2400" dirty="0" smtClean="0">
                <a:solidFill>
                  <a:srgbClr val="D9D9D9"/>
                </a:solidFill>
              </a:rPr>
              <a:t>The DFG Algorithm</a:t>
            </a:r>
            <a:r>
              <a:rPr lang="en-US" sz="2400" dirty="0" smtClean="0">
                <a:solidFill>
                  <a:srgbClr val="D9D9D9"/>
                </a:solidFill>
                <a:latin typeface="Calibri" charset="0"/>
              </a:rPr>
              <a:t>, Data Source, Universe</a:t>
            </a:r>
          </a:p>
          <a:p>
            <a:pPr lvl="1">
              <a:buFont typeface="Courier New"/>
              <a:buChar char="o"/>
            </a:pPr>
            <a:r>
              <a:rPr lang="en-US" sz="2400" dirty="0" smtClean="0">
                <a:solidFill>
                  <a:srgbClr val="D9D9D9"/>
                </a:solidFill>
              </a:rPr>
              <a:t>All </a:t>
            </a:r>
            <a:r>
              <a:rPr lang="en-US" sz="2400" dirty="0">
                <a:solidFill>
                  <a:srgbClr val="D9D9D9"/>
                </a:solidFill>
              </a:rPr>
              <a:t>TFs VS TF-families</a:t>
            </a:r>
            <a:endParaRPr lang="en-US" sz="2400" dirty="0" smtClean="0">
              <a:solidFill>
                <a:srgbClr val="D9D9D9"/>
              </a:solidFill>
              <a:latin typeface="Calibri" charset="0"/>
            </a:endParaRPr>
          </a:p>
          <a:p>
            <a:pPr lvl="1">
              <a:buFont typeface="Courier New"/>
              <a:buChar char="o"/>
            </a:pPr>
            <a:r>
              <a:rPr lang="en-US" sz="2400" dirty="0" smtClean="0">
                <a:solidFill>
                  <a:srgbClr val="D9D9D9"/>
                </a:solidFill>
                <a:latin typeface="Calibri" charset="0"/>
              </a:rPr>
              <a:t>Nitrogen Influence Network</a:t>
            </a:r>
            <a:endParaRPr lang="en-US" sz="2000" dirty="0" smtClean="0">
              <a:solidFill>
                <a:srgbClr val="D9D9D9"/>
              </a:solidFill>
              <a:latin typeface="Calibri" charset="0"/>
            </a:endParaRPr>
          </a:p>
          <a:p>
            <a:r>
              <a:rPr lang="en-US" dirty="0"/>
              <a:t>The NPK </a:t>
            </a:r>
            <a:r>
              <a:rPr lang="en-US" dirty="0" err="1"/>
              <a:t>Nutriome</a:t>
            </a:r>
            <a:r>
              <a:rPr lang="en-US" dirty="0"/>
              <a:t>: a </a:t>
            </a:r>
            <a:r>
              <a:rPr lang="en-US" dirty="0" err="1"/>
              <a:t>Transcriptomic</a:t>
            </a:r>
            <a:r>
              <a:rPr lang="en-US" dirty="0"/>
              <a:t> Analysis </a:t>
            </a:r>
            <a:endParaRPr lang="en-US" dirty="0" smtClean="0"/>
          </a:p>
          <a:p>
            <a:r>
              <a:rPr lang="en-US" sz="2200" dirty="0" smtClean="0">
                <a:latin typeface="Calibri" charset="0"/>
                <a:cs typeface="Times"/>
              </a:rPr>
              <a:t>(</a:t>
            </a:r>
            <a:r>
              <a:rPr lang="en-US" sz="2200" dirty="0">
                <a:latin typeface="Times"/>
                <a:cs typeface="Times"/>
              </a:rPr>
              <a:t>Joint work with </a:t>
            </a:r>
            <a:r>
              <a:rPr lang="en-US" sz="2200" b="1" dirty="0">
                <a:latin typeface="Times"/>
                <a:cs typeface="Times"/>
              </a:rPr>
              <a:t> </a:t>
            </a:r>
            <a:r>
              <a:rPr lang="en-US" sz="2200" b="1" dirty="0" smtClean="0">
                <a:latin typeface="Times"/>
                <a:cs typeface="Times"/>
              </a:rPr>
              <a:t>Joan, Dennis, Gloria, Manny)</a:t>
            </a:r>
            <a:endParaRPr lang="en-US" dirty="0">
              <a:latin typeface="Calibri" charset="0"/>
            </a:endParaRPr>
          </a:p>
          <a:p>
            <a:pPr lvl="1">
              <a:buFont typeface="Courier New"/>
              <a:buChar char="o"/>
            </a:pPr>
            <a:r>
              <a:rPr lang="en-US" sz="2400" dirty="0" smtClean="0">
                <a:solidFill>
                  <a:srgbClr val="D9D9D9"/>
                </a:solidFill>
                <a:latin typeface="Calibri" charset="0"/>
              </a:rPr>
              <a:t>Nonlinear correlation between traits and genes expression</a:t>
            </a:r>
            <a:endParaRPr lang="en-US" sz="2400" dirty="0">
              <a:solidFill>
                <a:srgbClr val="D9D9D9"/>
              </a:solidFill>
              <a:latin typeface="Calibri" charset="0"/>
            </a:endParaRPr>
          </a:p>
        </p:txBody>
      </p:sp>
      <p:sp>
        <p:nvSpPr>
          <p:cNvPr id="4" name="Date Placeholder 3"/>
          <p:cNvSpPr>
            <a:spLocks noGrp="1"/>
          </p:cNvSpPr>
          <p:nvPr>
            <p:ph type="dt" sz="half" idx="10"/>
          </p:nvPr>
        </p:nvSpPr>
        <p:spPr/>
        <p:txBody>
          <a:bodyPr/>
          <a:lstStyle/>
          <a:p>
            <a:pPr>
              <a:defRPr/>
            </a:pPr>
            <a:fld id="{01293CCE-4536-E042-871D-8ED7BA2198C6}" type="datetime1">
              <a:rPr lang="en-US" smtClean="0"/>
              <a:t>3/23/15</a:t>
            </a:fld>
            <a:endParaRPr lang="en-US" dirty="0"/>
          </a:p>
        </p:txBody>
      </p:sp>
    </p:spTree>
    <p:extLst>
      <p:ext uri="{BB962C8B-B14F-4D97-AF65-F5344CB8AC3E}">
        <p14:creationId xmlns:p14="http://schemas.microsoft.com/office/powerpoint/2010/main" val="389230617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from Joan Presentation</a:t>
            </a:r>
            <a:endParaRPr lang="en-US" dirty="0"/>
          </a:p>
        </p:txBody>
      </p:sp>
      <p:sp>
        <p:nvSpPr>
          <p:cNvPr id="3" name="Content Placeholder 2"/>
          <p:cNvSpPr>
            <a:spLocks noGrp="1"/>
          </p:cNvSpPr>
          <p:nvPr>
            <p:ph idx="1"/>
          </p:nvPr>
        </p:nvSpPr>
        <p:spPr/>
        <p:txBody>
          <a:bodyPr>
            <a:normAutofit/>
          </a:bodyPr>
          <a:lstStyle/>
          <a:p>
            <a:r>
              <a:rPr lang="en-US" dirty="0" smtClean="0"/>
              <a:t>24 conditions:</a:t>
            </a:r>
          </a:p>
          <a:p>
            <a:pPr lvl="1"/>
            <a:r>
              <a:rPr lang="en-US" dirty="0" smtClean="0"/>
              <a:t>6 levels of nitrogen</a:t>
            </a:r>
          </a:p>
          <a:p>
            <a:pPr lvl="1"/>
            <a:r>
              <a:rPr lang="en-US" dirty="0" smtClean="0"/>
              <a:t>4 permutations of PK</a:t>
            </a:r>
          </a:p>
          <a:p>
            <a:r>
              <a:rPr lang="en-US" dirty="0" smtClean="0"/>
              <a:t>21 traits:</a:t>
            </a:r>
          </a:p>
          <a:p>
            <a:pPr lvl="1"/>
            <a:r>
              <a:rPr lang="en-US" dirty="0" smtClean="0"/>
              <a:t>Biomass, </a:t>
            </a:r>
            <a:r>
              <a:rPr lang="en-US" dirty="0" err="1" smtClean="0"/>
              <a:t>RootLength</a:t>
            </a:r>
            <a:r>
              <a:rPr lang="en-US" dirty="0" smtClean="0"/>
              <a:t>, N, P, K </a:t>
            </a:r>
            <a:r>
              <a:rPr lang="en-US" dirty="0" err="1" smtClean="0"/>
              <a:t>etc</a:t>
            </a:r>
            <a:endParaRPr lang="en-US" dirty="0" smtClean="0"/>
          </a:p>
          <a:p>
            <a:r>
              <a:rPr lang="en-US" dirty="0" smtClean="0"/>
              <a:t>28712 genes</a:t>
            </a:r>
          </a:p>
          <a:p>
            <a:r>
              <a:rPr lang="en-US" dirty="0" smtClean="0"/>
              <a:t>Root/Shoot</a:t>
            </a:r>
          </a:p>
          <a:p>
            <a:r>
              <a:rPr lang="en-US" dirty="0" err="1" smtClean="0"/>
              <a:t>Avg</a:t>
            </a:r>
            <a:r>
              <a:rPr lang="en-US" dirty="0"/>
              <a:t> </a:t>
            </a:r>
            <a:r>
              <a:rPr lang="en-US" dirty="0" smtClean="0"/>
              <a:t>of 3Reps</a:t>
            </a:r>
          </a:p>
        </p:txBody>
      </p:sp>
    </p:spTree>
    <p:extLst>
      <p:ext uri="{BB962C8B-B14F-4D97-AF65-F5344CB8AC3E}">
        <p14:creationId xmlns:p14="http://schemas.microsoft.com/office/powerpoint/2010/main" val="29978197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39"/>
          <p:cNvGrpSpPr/>
          <p:nvPr/>
        </p:nvGrpSpPr>
        <p:grpSpPr>
          <a:xfrm>
            <a:off x="993657" y="646889"/>
            <a:ext cx="6863219" cy="4713660"/>
            <a:chOff x="379730" y="1196752"/>
            <a:chExt cx="4921414" cy="3380028"/>
          </a:xfrm>
        </p:grpSpPr>
        <p:graphicFrame>
          <p:nvGraphicFramePr>
            <p:cNvPr id="3" name="Chart 1"/>
            <p:cNvGraphicFramePr/>
            <p:nvPr/>
          </p:nvGraphicFramePr>
          <p:xfrm>
            <a:off x="379730" y="1196752"/>
            <a:ext cx="4921414" cy="3380028"/>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p:cNvSpPr/>
            <p:nvPr/>
          </p:nvSpPr>
          <p:spPr>
            <a:xfrm>
              <a:off x="5062513" y="4352404"/>
              <a:ext cx="144016"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ZoneTexte 4"/>
          <p:cNvSpPr txBox="1"/>
          <p:nvPr/>
        </p:nvSpPr>
        <p:spPr>
          <a:xfrm rot="16200000">
            <a:off x="91280" y="2768848"/>
            <a:ext cx="1322184" cy="338554"/>
          </a:xfrm>
          <a:prstGeom prst="rect">
            <a:avLst/>
          </a:prstGeom>
          <a:noFill/>
        </p:spPr>
        <p:txBody>
          <a:bodyPr wrap="square" rtlCol="0">
            <a:spAutoFit/>
          </a:bodyPr>
          <a:lstStyle/>
          <a:p>
            <a:r>
              <a:rPr lang="en-US" sz="1600" dirty="0" smtClean="0"/>
              <a:t>Biomass  (g)</a:t>
            </a:r>
            <a:endParaRPr lang="en-US" sz="1600" dirty="0"/>
          </a:p>
        </p:txBody>
      </p:sp>
      <p:grpSp>
        <p:nvGrpSpPr>
          <p:cNvPr id="6" name="Groupe 64"/>
          <p:cNvGrpSpPr/>
          <p:nvPr/>
        </p:nvGrpSpPr>
        <p:grpSpPr>
          <a:xfrm>
            <a:off x="8028384" y="620688"/>
            <a:ext cx="965820" cy="949687"/>
            <a:chOff x="3102124" y="5445224"/>
            <a:chExt cx="965820" cy="949687"/>
          </a:xfrm>
        </p:grpSpPr>
        <p:sp>
          <p:nvSpPr>
            <p:cNvPr id="7" name="ZoneTexte 6"/>
            <p:cNvSpPr txBox="1"/>
            <p:nvPr/>
          </p:nvSpPr>
          <p:spPr>
            <a:xfrm>
              <a:off x="3504580" y="5445224"/>
              <a:ext cx="563364" cy="276999"/>
            </a:xfrm>
            <a:prstGeom prst="rect">
              <a:avLst/>
            </a:prstGeom>
            <a:noFill/>
          </p:spPr>
          <p:txBody>
            <a:bodyPr wrap="square" rtlCol="0">
              <a:spAutoFit/>
            </a:bodyPr>
            <a:lstStyle/>
            <a:p>
              <a:r>
                <a:rPr lang="en-US" sz="1200" dirty="0" smtClean="0"/>
                <a:t>HPHK</a:t>
              </a:r>
              <a:endParaRPr lang="en-US" sz="1200" dirty="0"/>
            </a:p>
          </p:txBody>
        </p:sp>
        <p:sp>
          <p:nvSpPr>
            <p:cNvPr id="8" name="ZoneTexte 7"/>
            <p:cNvSpPr txBox="1"/>
            <p:nvPr/>
          </p:nvSpPr>
          <p:spPr>
            <a:xfrm>
              <a:off x="3504580" y="5670624"/>
              <a:ext cx="563364" cy="276999"/>
            </a:xfrm>
            <a:prstGeom prst="rect">
              <a:avLst/>
            </a:prstGeom>
            <a:noFill/>
          </p:spPr>
          <p:txBody>
            <a:bodyPr wrap="square" rtlCol="0">
              <a:spAutoFit/>
            </a:bodyPr>
            <a:lstStyle/>
            <a:p>
              <a:r>
                <a:rPr lang="en-US" sz="1200" dirty="0" smtClean="0"/>
                <a:t>LPHK</a:t>
              </a:r>
              <a:endParaRPr lang="en-US" sz="1200" dirty="0"/>
            </a:p>
          </p:txBody>
        </p:sp>
        <p:sp>
          <p:nvSpPr>
            <p:cNvPr id="9" name="ZoneTexte 8"/>
            <p:cNvSpPr txBox="1"/>
            <p:nvPr/>
          </p:nvSpPr>
          <p:spPr>
            <a:xfrm>
              <a:off x="3504580" y="5894268"/>
              <a:ext cx="563364" cy="276999"/>
            </a:xfrm>
            <a:prstGeom prst="rect">
              <a:avLst/>
            </a:prstGeom>
            <a:noFill/>
          </p:spPr>
          <p:txBody>
            <a:bodyPr wrap="square" rtlCol="0">
              <a:spAutoFit/>
            </a:bodyPr>
            <a:lstStyle/>
            <a:p>
              <a:r>
                <a:rPr lang="en-US" sz="1200" dirty="0" smtClean="0"/>
                <a:t>HPLK</a:t>
              </a:r>
              <a:endParaRPr lang="en-US" sz="1200" dirty="0"/>
            </a:p>
          </p:txBody>
        </p:sp>
        <p:sp>
          <p:nvSpPr>
            <p:cNvPr id="10" name="ZoneTexte 9"/>
            <p:cNvSpPr txBox="1"/>
            <p:nvPr/>
          </p:nvSpPr>
          <p:spPr>
            <a:xfrm>
              <a:off x="3504580" y="6117912"/>
              <a:ext cx="563364" cy="276999"/>
            </a:xfrm>
            <a:prstGeom prst="rect">
              <a:avLst/>
            </a:prstGeom>
            <a:noFill/>
          </p:spPr>
          <p:txBody>
            <a:bodyPr wrap="square" rtlCol="0">
              <a:spAutoFit/>
            </a:bodyPr>
            <a:lstStyle/>
            <a:p>
              <a:r>
                <a:rPr lang="en-US" sz="1200" dirty="0" smtClean="0"/>
                <a:t>LPLK</a:t>
              </a:r>
              <a:endParaRPr lang="en-US" sz="1200" dirty="0"/>
            </a:p>
          </p:txBody>
        </p:sp>
        <p:cxnSp>
          <p:nvCxnSpPr>
            <p:cNvPr id="11" name="Connecteur droit 10"/>
            <p:cNvCxnSpPr/>
            <p:nvPr/>
          </p:nvCxnSpPr>
          <p:spPr>
            <a:xfrm>
              <a:off x="3102124" y="6261928"/>
              <a:ext cx="468000" cy="0"/>
            </a:xfrm>
            <a:prstGeom prst="line">
              <a:avLst/>
            </a:prstGeom>
            <a:ln w="222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p:nvCxnSpPr>
          <p:spPr>
            <a:xfrm>
              <a:off x="3102124" y="6045904"/>
              <a:ext cx="468000" cy="0"/>
            </a:xfrm>
            <a:prstGeom prst="line">
              <a:avLst/>
            </a:prstGeom>
            <a:ln w="22225">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 name="Connecteur droit 12"/>
            <p:cNvCxnSpPr/>
            <p:nvPr/>
          </p:nvCxnSpPr>
          <p:spPr>
            <a:xfrm>
              <a:off x="3102124" y="5816312"/>
              <a:ext cx="468000" cy="0"/>
            </a:xfrm>
            <a:prstGeom prst="line">
              <a:avLst/>
            </a:prstGeom>
            <a:ln w="22225">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 name="Connecteur droit 13"/>
            <p:cNvCxnSpPr/>
            <p:nvPr/>
          </p:nvCxnSpPr>
          <p:spPr>
            <a:xfrm>
              <a:off x="3102124" y="5600288"/>
              <a:ext cx="468000" cy="0"/>
            </a:xfrm>
            <a:prstGeom prst="line">
              <a:avLst/>
            </a:prstGeom>
            <a:ln w="22225">
              <a:solidFill>
                <a:schemeClr val="tx1">
                  <a:lumMod val="65000"/>
                  <a:lumOff val="35000"/>
                </a:schemeClr>
              </a:solidFill>
              <a:prstDash val="solid"/>
            </a:ln>
          </p:spPr>
          <p:style>
            <a:lnRef idx="1">
              <a:schemeClr val="accent1"/>
            </a:lnRef>
            <a:fillRef idx="0">
              <a:schemeClr val="accent1"/>
            </a:fillRef>
            <a:effectRef idx="0">
              <a:schemeClr val="accent1"/>
            </a:effectRef>
            <a:fontRef idx="minor">
              <a:schemeClr val="tx1"/>
            </a:fontRef>
          </p:style>
        </p:cxnSp>
      </p:grpSp>
      <p:sp>
        <p:nvSpPr>
          <p:cNvPr id="15" name="ZoneTexte 14"/>
          <p:cNvSpPr txBox="1"/>
          <p:nvPr/>
        </p:nvSpPr>
        <p:spPr>
          <a:xfrm rot="18900000">
            <a:off x="1399254" y="5408005"/>
            <a:ext cx="635110" cy="276999"/>
          </a:xfrm>
          <a:prstGeom prst="rect">
            <a:avLst/>
          </a:prstGeom>
          <a:noFill/>
        </p:spPr>
        <p:txBody>
          <a:bodyPr wrap="none" rtlCol="0">
            <a:spAutoFit/>
          </a:bodyPr>
          <a:lstStyle/>
          <a:p>
            <a:r>
              <a:rPr lang="en-US" sz="1200" dirty="0" smtClean="0"/>
              <a:t>0.1mM</a:t>
            </a:r>
            <a:endParaRPr lang="en-US" sz="1200" dirty="0"/>
          </a:p>
        </p:txBody>
      </p:sp>
      <p:sp>
        <p:nvSpPr>
          <p:cNvPr id="16" name="ZoneTexte 15"/>
          <p:cNvSpPr txBox="1"/>
          <p:nvPr/>
        </p:nvSpPr>
        <p:spPr>
          <a:xfrm rot="18900000">
            <a:off x="2100284" y="5408005"/>
            <a:ext cx="635110" cy="276999"/>
          </a:xfrm>
          <a:prstGeom prst="rect">
            <a:avLst/>
          </a:prstGeom>
          <a:noFill/>
        </p:spPr>
        <p:txBody>
          <a:bodyPr wrap="none" rtlCol="0">
            <a:spAutoFit/>
          </a:bodyPr>
          <a:lstStyle/>
          <a:p>
            <a:r>
              <a:rPr lang="en-US" sz="1200" dirty="0" smtClean="0"/>
              <a:t>0.5mM</a:t>
            </a:r>
            <a:endParaRPr lang="en-US" sz="1200" dirty="0"/>
          </a:p>
        </p:txBody>
      </p:sp>
      <p:sp>
        <p:nvSpPr>
          <p:cNvPr id="17" name="ZoneTexte 16"/>
          <p:cNvSpPr txBox="1"/>
          <p:nvPr/>
        </p:nvSpPr>
        <p:spPr>
          <a:xfrm rot="18900000">
            <a:off x="2860487" y="5366633"/>
            <a:ext cx="518091" cy="276999"/>
          </a:xfrm>
          <a:prstGeom prst="rect">
            <a:avLst/>
          </a:prstGeom>
          <a:noFill/>
        </p:spPr>
        <p:txBody>
          <a:bodyPr wrap="none" rtlCol="0">
            <a:spAutoFit/>
          </a:bodyPr>
          <a:lstStyle/>
          <a:p>
            <a:r>
              <a:rPr lang="en-US" sz="1200" dirty="0"/>
              <a:t>2</a:t>
            </a:r>
            <a:r>
              <a:rPr lang="en-US" sz="1200" dirty="0" smtClean="0"/>
              <a:t>mM</a:t>
            </a:r>
            <a:endParaRPr lang="en-US" sz="1200" dirty="0"/>
          </a:p>
        </p:txBody>
      </p:sp>
      <p:sp>
        <p:nvSpPr>
          <p:cNvPr id="18" name="ZoneTexte 17"/>
          <p:cNvSpPr txBox="1"/>
          <p:nvPr/>
        </p:nvSpPr>
        <p:spPr>
          <a:xfrm rot="18900000">
            <a:off x="3565709" y="5366633"/>
            <a:ext cx="518091" cy="276999"/>
          </a:xfrm>
          <a:prstGeom prst="rect">
            <a:avLst/>
          </a:prstGeom>
          <a:noFill/>
        </p:spPr>
        <p:txBody>
          <a:bodyPr wrap="none" rtlCol="0">
            <a:spAutoFit/>
          </a:bodyPr>
          <a:lstStyle/>
          <a:p>
            <a:r>
              <a:rPr lang="en-US" sz="1200" dirty="0" smtClean="0"/>
              <a:t>5mM</a:t>
            </a:r>
            <a:endParaRPr lang="en-US" sz="1200" dirty="0"/>
          </a:p>
        </p:txBody>
      </p:sp>
      <p:sp>
        <p:nvSpPr>
          <p:cNvPr id="19" name="ZoneTexte 18"/>
          <p:cNvSpPr txBox="1"/>
          <p:nvPr/>
        </p:nvSpPr>
        <p:spPr>
          <a:xfrm rot="18900000">
            <a:off x="4194703" y="5394403"/>
            <a:ext cx="596638" cy="276999"/>
          </a:xfrm>
          <a:prstGeom prst="rect">
            <a:avLst/>
          </a:prstGeom>
          <a:noFill/>
        </p:spPr>
        <p:txBody>
          <a:bodyPr wrap="none" rtlCol="0">
            <a:spAutoFit/>
          </a:bodyPr>
          <a:lstStyle/>
          <a:p>
            <a:r>
              <a:rPr lang="en-US" sz="1200" dirty="0" smtClean="0"/>
              <a:t>10mM</a:t>
            </a:r>
            <a:endParaRPr lang="en-US" sz="1200" dirty="0"/>
          </a:p>
        </p:txBody>
      </p:sp>
      <p:sp>
        <p:nvSpPr>
          <p:cNvPr id="20" name="ZoneTexte 19"/>
          <p:cNvSpPr txBox="1"/>
          <p:nvPr/>
        </p:nvSpPr>
        <p:spPr>
          <a:xfrm rot="18900000">
            <a:off x="4895733" y="5394403"/>
            <a:ext cx="596638" cy="276999"/>
          </a:xfrm>
          <a:prstGeom prst="rect">
            <a:avLst/>
          </a:prstGeom>
          <a:noFill/>
        </p:spPr>
        <p:txBody>
          <a:bodyPr wrap="none" rtlCol="0">
            <a:spAutoFit/>
          </a:bodyPr>
          <a:lstStyle/>
          <a:p>
            <a:r>
              <a:rPr lang="en-US" sz="1200" dirty="0"/>
              <a:t>2</a:t>
            </a:r>
            <a:r>
              <a:rPr lang="en-US" sz="1200" dirty="0" smtClean="0"/>
              <a:t>0mM</a:t>
            </a:r>
            <a:endParaRPr lang="en-US" sz="1200" dirty="0"/>
          </a:p>
        </p:txBody>
      </p:sp>
      <p:sp>
        <p:nvSpPr>
          <p:cNvPr id="21" name="ZoneTexte 20"/>
          <p:cNvSpPr txBox="1"/>
          <p:nvPr/>
        </p:nvSpPr>
        <p:spPr>
          <a:xfrm rot="18900000">
            <a:off x="5587238" y="5394403"/>
            <a:ext cx="596638" cy="276999"/>
          </a:xfrm>
          <a:prstGeom prst="rect">
            <a:avLst/>
          </a:prstGeom>
          <a:noFill/>
        </p:spPr>
        <p:txBody>
          <a:bodyPr wrap="none" rtlCol="0">
            <a:spAutoFit/>
          </a:bodyPr>
          <a:lstStyle/>
          <a:p>
            <a:r>
              <a:rPr lang="en-US" sz="1200" dirty="0" smtClean="0"/>
              <a:t>40mM</a:t>
            </a:r>
            <a:endParaRPr lang="en-US" sz="1200" dirty="0"/>
          </a:p>
        </p:txBody>
      </p:sp>
      <p:sp>
        <p:nvSpPr>
          <p:cNvPr id="22" name="ZoneTexte 21"/>
          <p:cNvSpPr txBox="1"/>
          <p:nvPr/>
        </p:nvSpPr>
        <p:spPr>
          <a:xfrm rot="18900000">
            <a:off x="6273410" y="5394403"/>
            <a:ext cx="596638" cy="276999"/>
          </a:xfrm>
          <a:prstGeom prst="rect">
            <a:avLst/>
          </a:prstGeom>
          <a:noFill/>
        </p:spPr>
        <p:txBody>
          <a:bodyPr wrap="none" rtlCol="0">
            <a:spAutoFit/>
          </a:bodyPr>
          <a:lstStyle/>
          <a:p>
            <a:r>
              <a:rPr lang="en-US" sz="1200" dirty="0"/>
              <a:t>6</a:t>
            </a:r>
            <a:r>
              <a:rPr lang="en-US" sz="1200" dirty="0" smtClean="0"/>
              <a:t>0mM</a:t>
            </a:r>
            <a:endParaRPr lang="en-US" sz="1200" dirty="0"/>
          </a:p>
        </p:txBody>
      </p:sp>
      <p:sp>
        <p:nvSpPr>
          <p:cNvPr id="23" name="ZoneTexte 22"/>
          <p:cNvSpPr txBox="1"/>
          <p:nvPr/>
        </p:nvSpPr>
        <p:spPr>
          <a:xfrm rot="18900000">
            <a:off x="6974440" y="5394403"/>
            <a:ext cx="596638" cy="276999"/>
          </a:xfrm>
          <a:prstGeom prst="rect">
            <a:avLst/>
          </a:prstGeom>
          <a:noFill/>
        </p:spPr>
        <p:txBody>
          <a:bodyPr wrap="none" rtlCol="0">
            <a:spAutoFit/>
          </a:bodyPr>
          <a:lstStyle/>
          <a:p>
            <a:r>
              <a:rPr lang="en-US" sz="1200" dirty="0" smtClean="0"/>
              <a:t>80mM</a:t>
            </a:r>
            <a:endParaRPr lang="en-US" sz="1200" dirty="0"/>
          </a:p>
        </p:txBody>
      </p:sp>
      <p:sp>
        <p:nvSpPr>
          <p:cNvPr id="24" name="ZoneTexte 31"/>
          <p:cNvSpPr txBox="1">
            <a:spLocks noChangeArrowheads="1"/>
          </p:cNvSpPr>
          <p:nvPr/>
        </p:nvSpPr>
        <p:spPr bwMode="auto">
          <a:xfrm>
            <a:off x="-6350" y="0"/>
            <a:ext cx="9144000" cy="549275"/>
          </a:xfrm>
          <a:prstGeom prst="rect">
            <a:avLst/>
          </a:prstGeom>
          <a:gradFill rotWithShape="1">
            <a:gsLst>
              <a:gs pos="0">
                <a:srgbClr val="BFF28C"/>
              </a:gs>
              <a:gs pos="50000">
                <a:srgbClr val="D6F5BA"/>
              </a:gs>
              <a:gs pos="100000">
                <a:srgbClr val="EAF9DE"/>
              </a:gs>
            </a:gsLst>
            <a:lin ang="5400000" scaled="1"/>
          </a:gradFill>
          <a:ln w="9525">
            <a:noFill/>
            <a:miter lim="800000"/>
            <a:headEnd/>
            <a:tailEnd/>
          </a:ln>
        </p:spPr>
        <p:txBody>
          <a:bodyPr anchor="ctr"/>
          <a:lstStyle/>
          <a:p>
            <a:pPr algn="ctr"/>
            <a:r>
              <a:rPr lang="en-US" sz="2400" b="1" dirty="0" smtClean="0"/>
              <a:t>The NPK interplay affects plant biomass  </a:t>
            </a:r>
            <a:endParaRPr lang="en-US" sz="2400" dirty="0" smtClean="0"/>
          </a:p>
        </p:txBody>
      </p:sp>
      <p:sp>
        <p:nvSpPr>
          <p:cNvPr id="25" name="ZoneTexte 24"/>
          <p:cNvSpPr txBox="1"/>
          <p:nvPr/>
        </p:nvSpPr>
        <p:spPr>
          <a:xfrm>
            <a:off x="7458409" y="5301230"/>
            <a:ext cx="1040413" cy="338554"/>
          </a:xfrm>
          <a:prstGeom prst="rect">
            <a:avLst/>
          </a:prstGeom>
          <a:noFill/>
        </p:spPr>
        <p:txBody>
          <a:bodyPr wrap="none" rtlCol="0">
            <a:spAutoFit/>
          </a:bodyPr>
          <a:lstStyle/>
          <a:p>
            <a:r>
              <a:rPr lang="en-US" sz="1600" dirty="0" smtClean="0"/>
              <a:t>[Nitrogen]</a:t>
            </a:r>
            <a:endParaRPr lang="en-US" sz="1600" dirty="0"/>
          </a:p>
        </p:txBody>
      </p:sp>
      <p:sp>
        <p:nvSpPr>
          <p:cNvPr id="47" name="Rectangle 46"/>
          <p:cNvSpPr/>
          <p:nvPr/>
        </p:nvSpPr>
        <p:spPr>
          <a:xfrm>
            <a:off x="1454448" y="764704"/>
            <a:ext cx="2016000" cy="5408640"/>
          </a:xfrm>
          <a:prstGeom prst="rect">
            <a:avLst/>
          </a:prstGeom>
          <a:solidFill>
            <a:schemeClr val="tx2">
              <a:lumMod val="20000"/>
              <a:lumOff val="80000"/>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ZoneTexte 47"/>
          <p:cNvSpPr txBox="1"/>
          <p:nvPr/>
        </p:nvSpPr>
        <p:spPr>
          <a:xfrm>
            <a:off x="1942240" y="5829412"/>
            <a:ext cx="911532" cy="369332"/>
          </a:xfrm>
          <a:prstGeom prst="rect">
            <a:avLst/>
          </a:prstGeom>
          <a:noFill/>
        </p:spPr>
        <p:txBody>
          <a:bodyPr wrap="none" rtlCol="0">
            <a:spAutoFit/>
          </a:bodyPr>
          <a:lstStyle/>
          <a:p>
            <a:r>
              <a:rPr lang="en-US" dirty="0" smtClean="0"/>
              <a:t>Low [N]</a:t>
            </a:r>
            <a:endParaRPr lang="en-US" dirty="0"/>
          </a:p>
        </p:txBody>
      </p:sp>
      <p:sp>
        <p:nvSpPr>
          <p:cNvPr id="50" name="ZoneTexte 49"/>
          <p:cNvSpPr txBox="1"/>
          <p:nvPr/>
        </p:nvSpPr>
        <p:spPr>
          <a:xfrm>
            <a:off x="3852393" y="5829412"/>
            <a:ext cx="1321196" cy="369332"/>
          </a:xfrm>
          <a:prstGeom prst="rect">
            <a:avLst/>
          </a:prstGeom>
          <a:noFill/>
        </p:spPr>
        <p:txBody>
          <a:bodyPr wrap="none" rtlCol="0">
            <a:spAutoFit/>
          </a:bodyPr>
          <a:lstStyle/>
          <a:p>
            <a:r>
              <a:rPr lang="en-US" dirty="0" smtClean="0"/>
              <a:t>Medium [N]</a:t>
            </a:r>
            <a:endParaRPr lang="en-US" dirty="0"/>
          </a:p>
        </p:txBody>
      </p:sp>
      <p:sp>
        <p:nvSpPr>
          <p:cNvPr id="51" name="Rectangle 50"/>
          <p:cNvSpPr/>
          <p:nvPr/>
        </p:nvSpPr>
        <p:spPr>
          <a:xfrm>
            <a:off x="5652120" y="908720"/>
            <a:ext cx="2016000" cy="5408640"/>
          </a:xfrm>
          <a:prstGeom prst="rect">
            <a:avLst/>
          </a:prstGeom>
          <a:solidFill>
            <a:schemeClr val="tx2">
              <a:lumMod val="60000"/>
              <a:lumOff val="40000"/>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ZoneTexte 51"/>
          <p:cNvSpPr txBox="1"/>
          <p:nvPr/>
        </p:nvSpPr>
        <p:spPr>
          <a:xfrm>
            <a:off x="6010580" y="5829412"/>
            <a:ext cx="955711" cy="369332"/>
          </a:xfrm>
          <a:prstGeom prst="rect">
            <a:avLst/>
          </a:prstGeom>
          <a:noFill/>
        </p:spPr>
        <p:txBody>
          <a:bodyPr wrap="none" rtlCol="0">
            <a:spAutoFit/>
          </a:bodyPr>
          <a:lstStyle/>
          <a:p>
            <a:r>
              <a:rPr lang="en-US" dirty="0" smtClean="0"/>
              <a:t>High [N]</a:t>
            </a:r>
            <a:endParaRPr lang="en-US" dirty="0"/>
          </a:p>
        </p:txBody>
      </p:sp>
      <p:sp>
        <p:nvSpPr>
          <p:cNvPr id="34" name="ZoneTexte 33"/>
          <p:cNvSpPr txBox="1"/>
          <p:nvPr/>
        </p:nvSpPr>
        <p:spPr>
          <a:xfrm>
            <a:off x="3419872" y="870620"/>
            <a:ext cx="1132105" cy="707886"/>
          </a:xfrm>
          <a:prstGeom prst="rect">
            <a:avLst/>
          </a:prstGeom>
          <a:noFill/>
        </p:spPr>
        <p:txBody>
          <a:bodyPr wrap="none" rtlCol="0">
            <a:spAutoFit/>
          </a:bodyPr>
          <a:lstStyle/>
          <a:p>
            <a:pPr algn="ctr"/>
            <a:r>
              <a:rPr lang="en-US" sz="2000" b="1" dirty="0" smtClean="0"/>
              <a:t>Crossing </a:t>
            </a:r>
          </a:p>
          <a:p>
            <a:pPr algn="ctr"/>
            <a:r>
              <a:rPr lang="en-US" sz="2000" b="1" dirty="0" smtClean="0"/>
              <a:t>point</a:t>
            </a:r>
            <a:endParaRPr lang="en-US" sz="2000" b="1" dirty="0"/>
          </a:p>
        </p:txBody>
      </p:sp>
      <p:sp>
        <p:nvSpPr>
          <p:cNvPr id="35" name="ZoneTexte 34"/>
          <p:cNvSpPr txBox="1"/>
          <p:nvPr/>
        </p:nvSpPr>
        <p:spPr>
          <a:xfrm>
            <a:off x="4390299" y="3429000"/>
            <a:ext cx="1189813" cy="400110"/>
          </a:xfrm>
          <a:prstGeom prst="rect">
            <a:avLst/>
          </a:prstGeom>
          <a:noFill/>
        </p:spPr>
        <p:txBody>
          <a:bodyPr wrap="none" rtlCol="0">
            <a:spAutoFit/>
          </a:bodyPr>
          <a:lstStyle/>
          <a:p>
            <a:pPr algn="ctr"/>
            <a:r>
              <a:rPr lang="en-US" sz="2000" b="1" dirty="0" smtClean="0"/>
              <a:t>PK effect </a:t>
            </a:r>
            <a:endParaRPr lang="en-US" sz="2000" b="1" dirty="0"/>
          </a:p>
        </p:txBody>
      </p:sp>
      <p:cxnSp>
        <p:nvCxnSpPr>
          <p:cNvPr id="37" name="Connecteur droit avec flèche 36"/>
          <p:cNvCxnSpPr/>
          <p:nvPr/>
        </p:nvCxnSpPr>
        <p:spPr>
          <a:xfrm>
            <a:off x="3901793" y="1500024"/>
            <a:ext cx="1" cy="288032"/>
          </a:xfrm>
          <a:prstGeom prst="straightConnector1">
            <a:avLst/>
          </a:prstGeom>
          <a:ln w="19050">
            <a:solidFill>
              <a:schemeClr val="tx1">
                <a:alpha val="99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23940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716"/>
            <a:ext cx="8229600" cy="1143000"/>
          </a:xfrm>
        </p:spPr>
        <p:txBody>
          <a:bodyPr/>
          <a:lstStyle/>
          <a:p>
            <a:r>
              <a:rPr lang="en-US" dirty="0" smtClean="0"/>
              <a:t>Outline</a:t>
            </a:r>
            <a:endParaRPr lang="en-US" dirty="0"/>
          </a:p>
        </p:txBody>
      </p:sp>
      <p:sp>
        <p:nvSpPr>
          <p:cNvPr id="3" name="Content Placeholder 2"/>
          <p:cNvSpPr>
            <a:spLocks noGrp="1"/>
          </p:cNvSpPr>
          <p:nvPr>
            <p:ph idx="1"/>
          </p:nvPr>
        </p:nvSpPr>
        <p:spPr>
          <a:xfrm>
            <a:off x="457200" y="1131698"/>
            <a:ext cx="8229600" cy="4525963"/>
          </a:xfrm>
        </p:spPr>
        <p:txBody>
          <a:bodyPr>
            <a:normAutofit fontScale="92500" lnSpcReduction="10000"/>
          </a:bodyPr>
          <a:lstStyle/>
          <a:p>
            <a:r>
              <a:rPr lang="en-US" dirty="0" smtClean="0">
                <a:latin typeface="Calibri" charset="0"/>
              </a:rPr>
              <a:t>Learning using TF-Families (Network </a:t>
            </a:r>
            <a:r>
              <a:rPr lang="en-US" dirty="0">
                <a:latin typeface="Calibri" charset="0"/>
              </a:rPr>
              <a:t>Inference from </a:t>
            </a:r>
            <a:r>
              <a:rPr lang="en-US" dirty="0" smtClean="0">
                <a:latin typeface="Calibri" charset="0"/>
              </a:rPr>
              <a:t>real biological data)</a:t>
            </a:r>
          </a:p>
          <a:p>
            <a:pPr marL="457200" lvl="1" indent="0">
              <a:buNone/>
            </a:pPr>
            <a:r>
              <a:rPr lang="en-US" sz="2200" dirty="0">
                <a:latin typeface="Calibri" charset="0"/>
                <a:cs typeface="Times"/>
              </a:rPr>
              <a:t>(</a:t>
            </a:r>
            <a:r>
              <a:rPr lang="en-US" sz="2200" dirty="0" smtClean="0">
                <a:latin typeface="Times"/>
                <a:cs typeface="Times"/>
              </a:rPr>
              <a:t>Joint </a:t>
            </a:r>
            <a:r>
              <a:rPr lang="en-US" sz="2200" dirty="0">
                <a:latin typeface="Times"/>
                <a:cs typeface="Times"/>
              </a:rPr>
              <a:t>work with </a:t>
            </a:r>
            <a:r>
              <a:rPr lang="en-US" sz="2200" b="1" dirty="0" smtClean="0">
                <a:latin typeface="Times"/>
                <a:cs typeface="Times"/>
              </a:rPr>
              <a:t>Dennis </a:t>
            </a:r>
            <a:r>
              <a:rPr lang="en-US" sz="2200" b="1" dirty="0" err="1">
                <a:latin typeface="Times"/>
                <a:cs typeface="Times"/>
              </a:rPr>
              <a:t>Shasha</a:t>
            </a:r>
            <a:r>
              <a:rPr lang="en-US" sz="2200" b="1" dirty="0">
                <a:latin typeface="Times"/>
                <a:cs typeface="Times"/>
              </a:rPr>
              <a:t>, </a:t>
            </a:r>
            <a:r>
              <a:rPr lang="en-US" sz="2200" b="1" dirty="0" err="1">
                <a:latin typeface="Times"/>
                <a:cs typeface="Times"/>
              </a:rPr>
              <a:t>Kranthi</a:t>
            </a:r>
            <a:r>
              <a:rPr lang="en-US" sz="2200" b="1" dirty="0">
                <a:latin typeface="Times"/>
                <a:cs typeface="Times"/>
              </a:rPr>
              <a:t> </a:t>
            </a:r>
            <a:r>
              <a:rPr lang="en-US" sz="2200" b="1" dirty="0" err="1">
                <a:latin typeface="Times"/>
                <a:cs typeface="Times"/>
              </a:rPr>
              <a:t>Varala</a:t>
            </a:r>
            <a:r>
              <a:rPr lang="en-US" sz="2200" b="1" dirty="0">
                <a:latin typeface="Times"/>
                <a:cs typeface="Times"/>
              </a:rPr>
              <a:t>, </a:t>
            </a:r>
            <a:r>
              <a:rPr lang="en-US" sz="2200" b="1" dirty="0" smtClean="0">
                <a:latin typeface="Times"/>
                <a:cs typeface="Times"/>
              </a:rPr>
              <a:t>Ying Li, Gloria </a:t>
            </a:r>
            <a:r>
              <a:rPr lang="en-US" sz="2200" b="1" dirty="0" err="1" smtClean="0">
                <a:latin typeface="Times"/>
                <a:cs typeface="Times"/>
              </a:rPr>
              <a:t>Coruzzi</a:t>
            </a:r>
            <a:r>
              <a:rPr lang="en-US" sz="2200" b="1" dirty="0" smtClean="0">
                <a:latin typeface="Times"/>
                <a:cs typeface="Times"/>
              </a:rPr>
              <a:t>)</a:t>
            </a:r>
            <a:endParaRPr lang="en-US" dirty="0" smtClean="0">
              <a:latin typeface="Calibri" charset="0"/>
            </a:endParaRPr>
          </a:p>
          <a:p>
            <a:pPr lvl="1">
              <a:buFont typeface="Courier New"/>
              <a:buChar char="o"/>
            </a:pPr>
            <a:r>
              <a:rPr lang="en-US" sz="2400" dirty="0" smtClean="0">
                <a:latin typeface="Calibri" charset="0"/>
              </a:rPr>
              <a:t>Problem &amp; Motivation</a:t>
            </a:r>
          </a:p>
          <a:p>
            <a:pPr lvl="1">
              <a:buFont typeface="Courier New"/>
              <a:buChar char="o"/>
            </a:pPr>
            <a:r>
              <a:rPr lang="en-US" sz="2400" dirty="0" smtClean="0"/>
              <a:t>The DFG Algorithm</a:t>
            </a:r>
            <a:r>
              <a:rPr lang="en-US" sz="2400" dirty="0" smtClean="0">
                <a:latin typeface="Calibri" charset="0"/>
              </a:rPr>
              <a:t>, Data Source, Universe</a:t>
            </a:r>
          </a:p>
          <a:p>
            <a:pPr lvl="1">
              <a:buFont typeface="Courier New"/>
              <a:buChar char="o"/>
            </a:pPr>
            <a:r>
              <a:rPr lang="en-US" sz="2400" dirty="0" smtClean="0"/>
              <a:t>All </a:t>
            </a:r>
            <a:r>
              <a:rPr lang="en-US" sz="2400" dirty="0"/>
              <a:t>TFs VS TF-families</a:t>
            </a:r>
            <a:endParaRPr lang="en-US" sz="2400" dirty="0" smtClean="0">
              <a:latin typeface="Calibri" charset="0"/>
            </a:endParaRPr>
          </a:p>
          <a:p>
            <a:pPr lvl="1">
              <a:buFont typeface="Courier New"/>
              <a:buChar char="o"/>
            </a:pPr>
            <a:r>
              <a:rPr lang="en-US" sz="2400" dirty="0" smtClean="0">
                <a:latin typeface="Calibri" charset="0"/>
              </a:rPr>
              <a:t>Nitrogen Influence Network</a:t>
            </a:r>
            <a:endParaRPr lang="en-US" sz="2000" dirty="0" smtClean="0">
              <a:latin typeface="Calibri" charset="0"/>
            </a:endParaRPr>
          </a:p>
          <a:p>
            <a:r>
              <a:rPr lang="en-US" dirty="0"/>
              <a:t>The NPK </a:t>
            </a:r>
            <a:r>
              <a:rPr lang="en-US" dirty="0" err="1"/>
              <a:t>Nutriome</a:t>
            </a:r>
            <a:r>
              <a:rPr lang="en-US" dirty="0"/>
              <a:t>: a </a:t>
            </a:r>
            <a:r>
              <a:rPr lang="en-US" dirty="0" err="1"/>
              <a:t>Transcriptomic</a:t>
            </a:r>
            <a:r>
              <a:rPr lang="en-US" dirty="0"/>
              <a:t> Analysis </a:t>
            </a:r>
            <a:endParaRPr lang="en-US" dirty="0" smtClean="0"/>
          </a:p>
          <a:p>
            <a:r>
              <a:rPr lang="en-US" sz="2200" dirty="0" smtClean="0">
                <a:latin typeface="Calibri" charset="0"/>
                <a:cs typeface="Times"/>
              </a:rPr>
              <a:t>(</a:t>
            </a:r>
            <a:r>
              <a:rPr lang="en-US" sz="2200" dirty="0">
                <a:latin typeface="Times"/>
                <a:cs typeface="Times"/>
              </a:rPr>
              <a:t>Joint work with </a:t>
            </a:r>
            <a:r>
              <a:rPr lang="en-US" sz="2200" b="1" dirty="0">
                <a:latin typeface="Times"/>
                <a:cs typeface="Times"/>
              </a:rPr>
              <a:t> </a:t>
            </a:r>
            <a:r>
              <a:rPr lang="en-US" sz="2200" b="1" dirty="0" smtClean="0">
                <a:latin typeface="Times"/>
                <a:cs typeface="Times"/>
              </a:rPr>
              <a:t>Joan, Dennis, Gloria, Manny)</a:t>
            </a:r>
            <a:endParaRPr lang="en-US" dirty="0">
              <a:latin typeface="Calibri" charset="0"/>
            </a:endParaRPr>
          </a:p>
          <a:p>
            <a:pPr lvl="1">
              <a:buFont typeface="Courier New"/>
              <a:buChar char="o"/>
            </a:pPr>
            <a:r>
              <a:rPr lang="en-US" sz="2400" dirty="0" smtClean="0">
                <a:latin typeface="Calibri" charset="0"/>
              </a:rPr>
              <a:t>Nonlinear correlation between traits and genes expression</a:t>
            </a:r>
            <a:endParaRPr lang="en-US" sz="2400" dirty="0">
              <a:latin typeface="Calibri" charset="0"/>
            </a:endParaRPr>
          </a:p>
        </p:txBody>
      </p:sp>
      <p:sp>
        <p:nvSpPr>
          <p:cNvPr id="4" name="Date Placeholder 3"/>
          <p:cNvSpPr>
            <a:spLocks noGrp="1"/>
          </p:cNvSpPr>
          <p:nvPr>
            <p:ph type="dt" sz="half" idx="10"/>
          </p:nvPr>
        </p:nvSpPr>
        <p:spPr/>
        <p:txBody>
          <a:bodyPr/>
          <a:lstStyle/>
          <a:p>
            <a:pPr>
              <a:defRPr/>
            </a:pPr>
            <a:fld id="{01293CCE-4536-E042-871D-8ED7BA2198C6}" type="datetime1">
              <a:rPr lang="en-US" smtClean="0"/>
              <a:t>3/23/15</a:t>
            </a:fld>
            <a:endParaRPr lang="en-US" dirty="0"/>
          </a:p>
        </p:txBody>
      </p:sp>
    </p:spTree>
    <p:extLst>
      <p:ext uri="{BB962C8B-B14F-4D97-AF65-F5344CB8AC3E}">
        <p14:creationId xmlns:p14="http://schemas.microsoft.com/office/powerpoint/2010/main" val="32026494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 calcmode="lin" valueType="num">
                                      <p:cBhvr additive="base">
                                        <p:cTn id="1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 calcmode="lin" valueType="num">
                                      <p:cBhvr additive="base">
                                        <p:cTn id="1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Filtering Steps</a:t>
            </a:r>
            <a:endParaRPr lang="en-US" dirty="0"/>
          </a:p>
        </p:txBody>
      </p:sp>
      <p:sp>
        <p:nvSpPr>
          <p:cNvPr id="3" name="Content Placeholder 2"/>
          <p:cNvSpPr>
            <a:spLocks noGrp="1"/>
          </p:cNvSpPr>
          <p:nvPr>
            <p:ph idx="1"/>
          </p:nvPr>
        </p:nvSpPr>
        <p:spPr/>
        <p:txBody>
          <a:bodyPr/>
          <a:lstStyle/>
          <a:p>
            <a:r>
              <a:rPr lang="en-US" dirty="0" smtClean="0"/>
              <a:t>I Step) Removed genes with low expression</a:t>
            </a:r>
          </a:p>
          <a:p>
            <a:r>
              <a:rPr lang="en-US" dirty="0" smtClean="0"/>
              <a:t>II Step) Removed genes that don’t change</a:t>
            </a:r>
          </a:p>
          <a:p>
            <a:r>
              <a:rPr lang="en-US" dirty="0"/>
              <a:t>Problem: there are still genes with very low expressions(for instance range ~[0,3]) – Manny is </a:t>
            </a:r>
            <a:r>
              <a:rPr lang="en-US" dirty="0" smtClean="0"/>
              <a:t>finding out a </a:t>
            </a:r>
            <a:r>
              <a:rPr lang="en-US" dirty="0"/>
              <a:t>better </a:t>
            </a:r>
            <a:r>
              <a:rPr lang="en-US" dirty="0" smtClean="0"/>
              <a:t>way to complement this filtering strategy</a:t>
            </a:r>
            <a:endParaRPr lang="en-US" dirty="0"/>
          </a:p>
        </p:txBody>
      </p:sp>
    </p:spTree>
    <p:extLst>
      <p:ext uri="{BB962C8B-B14F-4D97-AF65-F5344CB8AC3E}">
        <p14:creationId xmlns:p14="http://schemas.microsoft.com/office/powerpoint/2010/main" val="303392083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716"/>
            <a:ext cx="8229600" cy="1143000"/>
          </a:xfrm>
        </p:spPr>
        <p:txBody>
          <a:bodyPr/>
          <a:lstStyle/>
          <a:p>
            <a:r>
              <a:rPr lang="en-US" dirty="0" smtClean="0"/>
              <a:t>Outline</a:t>
            </a:r>
            <a:endParaRPr lang="en-US" dirty="0"/>
          </a:p>
        </p:txBody>
      </p:sp>
      <p:sp>
        <p:nvSpPr>
          <p:cNvPr id="3" name="Content Placeholder 2"/>
          <p:cNvSpPr>
            <a:spLocks noGrp="1"/>
          </p:cNvSpPr>
          <p:nvPr>
            <p:ph idx="1"/>
          </p:nvPr>
        </p:nvSpPr>
        <p:spPr>
          <a:xfrm>
            <a:off x="457200" y="1131698"/>
            <a:ext cx="8229600" cy="4525963"/>
          </a:xfrm>
        </p:spPr>
        <p:txBody>
          <a:bodyPr>
            <a:normAutofit fontScale="92500" lnSpcReduction="10000"/>
          </a:bodyPr>
          <a:lstStyle/>
          <a:p>
            <a:r>
              <a:rPr lang="en-US" dirty="0" smtClean="0">
                <a:solidFill>
                  <a:srgbClr val="D9D9D9"/>
                </a:solidFill>
                <a:latin typeface="Calibri" charset="0"/>
              </a:rPr>
              <a:t>Learning using TF-Families (Network </a:t>
            </a:r>
            <a:r>
              <a:rPr lang="en-US" dirty="0">
                <a:solidFill>
                  <a:srgbClr val="D9D9D9"/>
                </a:solidFill>
                <a:latin typeface="Calibri" charset="0"/>
              </a:rPr>
              <a:t>Inference from </a:t>
            </a:r>
            <a:r>
              <a:rPr lang="en-US" dirty="0" smtClean="0">
                <a:solidFill>
                  <a:srgbClr val="D9D9D9"/>
                </a:solidFill>
                <a:latin typeface="Calibri" charset="0"/>
              </a:rPr>
              <a:t>real biological data)</a:t>
            </a:r>
          </a:p>
          <a:p>
            <a:pPr marL="457200" lvl="1" indent="0">
              <a:buNone/>
            </a:pPr>
            <a:r>
              <a:rPr lang="en-US" sz="2200" dirty="0">
                <a:solidFill>
                  <a:srgbClr val="D9D9D9"/>
                </a:solidFill>
                <a:latin typeface="Calibri" charset="0"/>
                <a:cs typeface="Times"/>
              </a:rPr>
              <a:t>(</a:t>
            </a:r>
            <a:r>
              <a:rPr lang="en-US" sz="2200" dirty="0" smtClean="0">
                <a:solidFill>
                  <a:srgbClr val="D9D9D9"/>
                </a:solidFill>
                <a:latin typeface="Times"/>
                <a:cs typeface="Times"/>
              </a:rPr>
              <a:t>Joint </a:t>
            </a:r>
            <a:r>
              <a:rPr lang="en-US" sz="2200" dirty="0">
                <a:solidFill>
                  <a:srgbClr val="D9D9D9"/>
                </a:solidFill>
                <a:latin typeface="Times"/>
                <a:cs typeface="Times"/>
              </a:rPr>
              <a:t>work with </a:t>
            </a:r>
            <a:r>
              <a:rPr lang="en-US" sz="2200" b="1" dirty="0" smtClean="0">
                <a:solidFill>
                  <a:srgbClr val="D9D9D9"/>
                </a:solidFill>
                <a:latin typeface="Times"/>
                <a:cs typeface="Times"/>
              </a:rPr>
              <a:t>Dennis </a:t>
            </a:r>
            <a:r>
              <a:rPr lang="en-US" sz="2200" b="1" dirty="0" err="1">
                <a:solidFill>
                  <a:srgbClr val="D9D9D9"/>
                </a:solidFill>
                <a:latin typeface="Times"/>
                <a:cs typeface="Times"/>
              </a:rPr>
              <a:t>Shasha</a:t>
            </a:r>
            <a:r>
              <a:rPr lang="en-US" sz="2200" b="1" dirty="0">
                <a:solidFill>
                  <a:srgbClr val="D9D9D9"/>
                </a:solidFill>
                <a:latin typeface="Times"/>
                <a:cs typeface="Times"/>
              </a:rPr>
              <a:t>, </a:t>
            </a:r>
            <a:r>
              <a:rPr lang="en-US" sz="2200" b="1" dirty="0" err="1">
                <a:solidFill>
                  <a:srgbClr val="D9D9D9"/>
                </a:solidFill>
                <a:latin typeface="Times"/>
                <a:cs typeface="Times"/>
              </a:rPr>
              <a:t>Kranthi</a:t>
            </a:r>
            <a:r>
              <a:rPr lang="en-US" sz="2200" b="1" dirty="0">
                <a:solidFill>
                  <a:srgbClr val="D9D9D9"/>
                </a:solidFill>
                <a:latin typeface="Times"/>
                <a:cs typeface="Times"/>
              </a:rPr>
              <a:t> </a:t>
            </a:r>
            <a:r>
              <a:rPr lang="en-US" sz="2200" b="1" dirty="0" err="1">
                <a:solidFill>
                  <a:srgbClr val="D9D9D9"/>
                </a:solidFill>
                <a:latin typeface="Times"/>
                <a:cs typeface="Times"/>
              </a:rPr>
              <a:t>Varala</a:t>
            </a:r>
            <a:r>
              <a:rPr lang="en-US" sz="2200" b="1" dirty="0">
                <a:solidFill>
                  <a:srgbClr val="D9D9D9"/>
                </a:solidFill>
                <a:latin typeface="Times"/>
                <a:cs typeface="Times"/>
              </a:rPr>
              <a:t>, </a:t>
            </a:r>
            <a:r>
              <a:rPr lang="en-US" sz="2200" b="1" dirty="0" smtClean="0">
                <a:solidFill>
                  <a:srgbClr val="D9D9D9"/>
                </a:solidFill>
                <a:latin typeface="Times"/>
                <a:cs typeface="Times"/>
              </a:rPr>
              <a:t>Ying Li, Gloria </a:t>
            </a:r>
            <a:r>
              <a:rPr lang="en-US" sz="2200" b="1" dirty="0" err="1" smtClean="0">
                <a:solidFill>
                  <a:srgbClr val="D9D9D9"/>
                </a:solidFill>
                <a:latin typeface="Times"/>
                <a:cs typeface="Times"/>
              </a:rPr>
              <a:t>Coruzzi</a:t>
            </a:r>
            <a:r>
              <a:rPr lang="en-US" sz="2200" b="1" dirty="0" smtClean="0">
                <a:solidFill>
                  <a:srgbClr val="D9D9D9"/>
                </a:solidFill>
                <a:latin typeface="Times"/>
                <a:cs typeface="Times"/>
              </a:rPr>
              <a:t>)</a:t>
            </a:r>
            <a:endParaRPr lang="en-US" dirty="0" smtClean="0">
              <a:solidFill>
                <a:srgbClr val="D9D9D9"/>
              </a:solidFill>
              <a:latin typeface="Calibri" charset="0"/>
            </a:endParaRPr>
          </a:p>
          <a:p>
            <a:pPr lvl="1">
              <a:buFont typeface="Courier New"/>
              <a:buChar char="o"/>
            </a:pPr>
            <a:r>
              <a:rPr lang="en-US" sz="2400" dirty="0" smtClean="0">
                <a:solidFill>
                  <a:srgbClr val="D9D9D9"/>
                </a:solidFill>
                <a:latin typeface="Calibri" charset="0"/>
              </a:rPr>
              <a:t>Problem &amp; Motivation</a:t>
            </a:r>
          </a:p>
          <a:p>
            <a:pPr lvl="1">
              <a:buFont typeface="Courier New"/>
              <a:buChar char="o"/>
            </a:pPr>
            <a:r>
              <a:rPr lang="en-US" sz="2400" dirty="0" smtClean="0">
                <a:solidFill>
                  <a:srgbClr val="D9D9D9"/>
                </a:solidFill>
              </a:rPr>
              <a:t>The DFG Algorithm</a:t>
            </a:r>
            <a:r>
              <a:rPr lang="en-US" sz="2400" dirty="0" smtClean="0">
                <a:solidFill>
                  <a:srgbClr val="D9D9D9"/>
                </a:solidFill>
                <a:latin typeface="Calibri" charset="0"/>
              </a:rPr>
              <a:t>, Data Source, Universe</a:t>
            </a:r>
          </a:p>
          <a:p>
            <a:pPr lvl="1">
              <a:buFont typeface="Courier New"/>
              <a:buChar char="o"/>
            </a:pPr>
            <a:r>
              <a:rPr lang="en-US" sz="2400" dirty="0" smtClean="0">
                <a:solidFill>
                  <a:srgbClr val="D9D9D9"/>
                </a:solidFill>
              </a:rPr>
              <a:t>All </a:t>
            </a:r>
            <a:r>
              <a:rPr lang="en-US" sz="2400" dirty="0">
                <a:solidFill>
                  <a:srgbClr val="D9D9D9"/>
                </a:solidFill>
              </a:rPr>
              <a:t>TFs VS TF-families</a:t>
            </a:r>
            <a:endParaRPr lang="en-US" sz="2400" dirty="0" smtClean="0">
              <a:solidFill>
                <a:srgbClr val="D9D9D9"/>
              </a:solidFill>
              <a:latin typeface="Calibri" charset="0"/>
            </a:endParaRPr>
          </a:p>
          <a:p>
            <a:pPr lvl="1">
              <a:buFont typeface="Courier New"/>
              <a:buChar char="o"/>
            </a:pPr>
            <a:r>
              <a:rPr lang="en-US" sz="2400" dirty="0" smtClean="0">
                <a:solidFill>
                  <a:srgbClr val="D9D9D9"/>
                </a:solidFill>
                <a:latin typeface="Calibri" charset="0"/>
              </a:rPr>
              <a:t>Nitrogen Influence Network</a:t>
            </a:r>
            <a:endParaRPr lang="en-US" sz="2000" dirty="0" smtClean="0">
              <a:solidFill>
                <a:srgbClr val="D9D9D9"/>
              </a:solidFill>
              <a:latin typeface="Calibri" charset="0"/>
            </a:endParaRPr>
          </a:p>
          <a:p>
            <a:r>
              <a:rPr lang="en-US" dirty="0"/>
              <a:t>The NPK </a:t>
            </a:r>
            <a:r>
              <a:rPr lang="en-US" dirty="0" err="1"/>
              <a:t>Nutriome</a:t>
            </a:r>
            <a:r>
              <a:rPr lang="en-US" dirty="0"/>
              <a:t>: a </a:t>
            </a:r>
            <a:r>
              <a:rPr lang="en-US" dirty="0" err="1"/>
              <a:t>Transcriptomic</a:t>
            </a:r>
            <a:r>
              <a:rPr lang="en-US" dirty="0"/>
              <a:t> Analysis </a:t>
            </a:r>
            <a:endParaRPr lang="en-US" dirty="0" smtClean="0"/>
          </a:p>
          <a:p>
            <a:r>
              <a:rPr lang="en-US" sz="2200" dirty="0" smtClean="0">
                <a:latin typeface="Calibri" charset="0"/>
                <a:cs typeface="Times"/>
              </a:rPr>
              <a:t>(</a:t>
            </a:r>
            <a:r>
              <a:rPr lang="en-US" sz="2200" dirty="0">
                <a:latin typeface="Times"/>
                <a:cs typeface="Times"/>
              </a:rPr>
              <a:t>Joint work with </a:t>
            </a:r>
            <a:r>
              <a:rPr lang="en-US" sz="2200" b="1" dirty="0">
                <a:latin typeface="Times"/>
                <a:cs typeface="Times"/>
              </a:rPr>
              <a:t> </a:t>
            </a:r>
            <a:r>
              <a:rPr lang="en-US" sz="2200" b="1" dirty="0" smtClean="0">
                <a:latin typeface="Times"/>
                <a:cs typeface="Times"/>
              </a:rPr>
              <a:t>Joan, Dennis, Gloria, Manny)</a:t>
            </a:r>
            <a:endParaRPr lang="en-US" dirty="0">
              <a:latin typeface="Calibri" charset="0"/>
            </a:endParaRPr>
          </a:p>
          <a:p>
            <a:pPr lvl="1">
              <a:buFont typeface="Courier New"/>
              <a:buChar char="o"/>
            </a:pPr>
            <a:r>
              <a:rPr lang="en-US" sz="2400" dirty="0" smtClean="0">
                <a:latin typeface="Calibri" charset="0"/>
              </a:rPr>
              <a:t>Nonlinear correlation between traits and genes expression</a:t>
            </a:r>
            <a:endParaRPr lang="en-US" sz="2400" dirty="0">
              <a:latin typeface="Calibri" charset="0"/>
            </a:endParaRPr>
          </a:p>
        </p:txBody>
      </p:sp>
      <p:sp>
        <p:nvSpPr>
          <p:cNvPr id="4" name="Date Placeholder 3"/>
          <p:cNvSpPr>
            <a:spLocks noGrp="1"/>
          </p:cNvSpPr>
          <p:nvPr>
            <p:ph type="dt" sz="half" idx="10"/>
          </p:nvPr>
        </p:nvSpPr>
        <p:spPr/>
        <p:txBody>
          <a:bodyPr/>
          <a:lstStyle/>
          <a:p>
            <a:pPr>
              <a:defRPr/>
            </a:pPr>
            <a:fld id="{01293CCE-4536-E042-871D-8ED7BA2198C6}" type="datetime1">
              <a:rPr lang="en-US" smtClean="0"/>
              <a:t>3/23/15</a:t>
            </a:fld>
            <a:endParaRPr lang="en-US" dirty="0"/>
          </a:p>
        </p:txBody>
      </p:sp>
    </p:spTree>
    <p:extLst>
      <p:ext uri="{BB962C8B-B14F-4D97-AF65-F5344CB8AC3E}">
        <p14:creationId xmlns:p14="http://schemas.microsoft.com/office/powerpoint/2010/main" val="389230617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Basic Idea</a:t>
            </a:r>
            <a:endParaRPr lang="en-US" dirty="0"/>
          </a:p>
        </p:txBody>
      </p:sp>
      <p:sp>
        <p:nvSpPr>
          <p:cNvPr id="3" name="Content Placeholder 2"/>
          <p:cNvSpPr>
            <a:spLocks noGrp="1"/>
          </p:cNvSpPr>
          <p:nvPr>
            <p:ph idx="1"/>
          </p:nvPr>
        </p:nvSpPr>
        <p:spPr/>
        <p:txBody>
          <a:bodyPr/>
          <a:lstStyle/>
          <a:p>
            <a:r>
              <a:rPr lang="en-US" dirty="0" smtClean="0"/>
              <a:t>We want to get genes that correlate with traits that we are interested in.</a:t>
            </a:r>
          </a:p>
          <a:p>
            <a:r>
              <a:rPr lang="en-US" dirty="0" smtClean="0"/>
              <a:t>Let’s take a trait t such as biomass.</a:t>
            </a:r>
          </a:p>
          <a:p>
            <a:r>
              <a:rPr lang="en-US" dirty="0" smtClean="0"/>
              <a:t>We correlate genes with trait t.</a:t>
            </a:r>
          </a:p>
          <a:p>
            <a:r>
              <a:rPr lang="en-US" dirty="0" smtClean="0"/>
              <a:t>We find the p-value of the correlations.</a:t>
            </a:r>
          </a:p>
          <a:p>
            <a:r>
              <a:rPr lang="en-US" dirty="0" smtClean="0"/>
              <a:t>This will give us the most important genes for biomass, nitrogen etc.</a:t>
            </a:r>
            <a:endParaRPr lang="en-US" dirty="0"/>
          </a:p>
        </p:txBody>
      </p:sp>
    </p:spTree>
    <p:extLst>
      <p:ext uri="{BB962C8B-B14F-4D97-AF65-F5344CB8AC3E}">
        <p14:creationId xmlns:p14="http://schemas.microsoft.com/office/powerpoint/2010/main" val="229350682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Variation</a:t>
            </a:r>
            <a:endParaRPr lang="en-US" dirty="0"/>
          </a:p>
        </p:txBody>
      </p:sp>
      <p:sp>
        <p:nvSpPr>
          <p:cNvPr id="3" name="Content Placeholder 2"/>
          <p:cNvSpPr>
            <a:spLocks noGrp="1"/>
          </p:cNvSpPr>
          <p:nvPr>
            <p:ph idx="1"/>
          </p:nvPr>
        </p:nvSpPr>
        <p:spPr/>
        <p:txBody>
          <a:bodyPr/>
          <a:lstStyle/>
          <a:p>
            <a:r>
              <a:rPr lang="en-US" dirty="0" smtClean="0"/>
              <a:t>Look at Spearman correlation, able to find out linear and non linear correlations.</a:t>
            </a:r>
          </a:p>
          <a:p>
            <a:r>
              <a:rPr lang="en-US" dirty="0" smtClean="0"/>
              <a:t>Main task for the biologists is to choose traits. </a:t>
            </a:r>
          </a:p>
          <a:p>
            <a:r>
              <a:rPr lang="en-US" dirty="0" smtClean="0"/>
              <a:t>With our software we are able to take any trait and any subset of conditions and find correlations. Interesting subsets will fix P and K.</a:t>
            </a:r>
            <a:endParaRPr lang="en-US" dirty="0"/>
          </a:p>
        </p:txBody>
      </p:sp>
    </p:spTree>
    <p:extLst>
      <p:ext uri="{BB962C8B-B14F-4D97-AF65-F5344CB8AC3E}">
        <p14:creationId xmlns:p14="http://schemas.microsoft.com/office/powerpoint/2010/main" val="3203545765"/>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Implementation</a:t>
            </a:r>
            <a:endParaRPr lang="en-US" dirty="0"/>
          </a:p>
        </p:txBody>
      </p:sp>
      <p:sp>
        <p:nvSpPr>
          <p:cNvPr id="3" name="Content Placeholder 2"/>
          <p:cNvSpPr>
            <a:spLocks noGrp="1"/>
          </p:cNvSpPr>
          <p:nvPr>
            <p:ph idx="1"/>
          </p:nvPr>
        </p:nvSpPr>
        <p:spPr/>
        <p:txBody>
          <a:bodyPr/>
          <a:lstStyle/>
          <a:p>
            <a:r>
              <a:rPr lang="en-US" dirty="0" smtClean="0"/>
              <a:t>1) Compute Spearman correlations </a:t>
            </a:r>
          </a:p>
          <a:p>
            <a:r>
              <a:rPr lang="en-US" dirty="0" smtClean="0"/>
              <a:t>2) Apply FDR</a:t>
            </a:r>
            <a:endParaRPr lang="en-US" dirty="0"/>
          </a:p>
          <a:p>
            <a:r>
              <a:rPr lang="en-US" dirty="0"/>
              <a:t>3</a:t>
            </a:r>
            <a:r>
              <a:rPr lang="en-US" dirty="0" smtClean="0"/>
              <a:t>) Apply threshold (e.g. 0.05)</a:t>
            </a:r>
          </a:p>
          <a:p>
            <a:r>
              <a:rPr lang="en-US" dirty="0" smtClean="0"/>
              <a:t>Do the 3 steps above </a:t>
            </a:r>
            <a:r>
              <a:rPr lang="en-US" dirty="0" smtClean="0"/>
              <a:t>separately </a:t>
            </a:r>
            <a:r>
              <a:rPr lang="en-US" dirty="0" smtClean="0"/>
              <a:t>for positive and negative correlations. And </a:t>
            </a:r>
            <a:r>
              <a:rPr lang="en-US" dirty="0" smtClean="0"/>
              <a:t>separately </a:t>
            </a:r>
            <a:r>
              <a:rPr lang="en-US" dirty="0" smtClean="0"/>
              <a:t>for root and shoot.</a:t>
            </a:r>
          </a:p>
          <a:p>
            <a:endParaRPr lang="en-US" dirty="0"/>
          </a:p>
        </p:txBody>
      </p:sp>
    </p:spTree>
    <p:extLst>
      <p:ext uri="{BB962C8B-B14F-4D97-AF65-F5344CB8AC3E}">
        <p14:creationId xmlns:p14="http://schemas.microsoft.com/office/powerpoint/2010/main" val="2223636327"/>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3008"/>
            <a:ext cx="8229600" cy="1143000"/>
          </a:xfrm>
        </p:spPr>
        <p:txBody>
          <a:bodyPr>
            <a:normAutofit fontScale="90000"/>
          </a:bodyPr>
          <a:lstStyle/>
          <a:p>
            <a:r>
              <a:rPr lang="en-US" dirty="0" smtClean="0"/>
              <a:t>Global Correlation – </a:t>
            </a:r>
            <a:r>
              <a:rPr lang="en-US" dirty="0"/>
              <a:t>N</a:t>
            </a:r>
            <a:r>
              <a:rPr lang="en-US" dirty="0" smtClean="0"/>
              <a:t>umber of genes </a:t>
            </a:r>
            <a:br>
              <a:rPr lang="en-US" dirty="0" smtClean="0"/>
            </a:br>
            <a:r>
              <a:rPr lang="en-US" dirty="0" smtClean="0"/>
              <a:t>– FDR cutoff 0.1</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080702771"/>
              </p:ext>
            </p:extLst>
          </p:nvPr>
        </p:nvGraphicFramePr>
        <p:xfrm>
          <a:off x="882313" y="1397000"/>
          <a:ext cx="6805854" cy="4204370"/>
        </p:xfrm>
        <a:graphic>
          <a:graphicData uri="http://schemas.openxmlformats.org/drawingml/2006/table">
            <a:tbl>
              <a:tblPr firstRow="1" bandRow="1">
                <a:tableStyleId>{3C2FFA5D-87B4-456A-9821-1D502468CF0F}</a:tableStyleId>
              </a:tblPr>
              <a:tblGrid>
                <a:gridCol w="3402927"/>
                <a:gridCol w="3402927"/>
              </a:tblGrid>
              <a:tr h="840874">
                <a:tc>
                  <a:txBody>
                    <a:bodyPr/>
                    <a:lstStyle/>
                    <a:p>
                      <a:pPr algn="ctr"/>
                      <a:endParaRPr lang="en-US" dirty="0"/>
                    </a:p>
                  </a:txBody>
                  <a:tcPr/>
                </a:tc>
                <a:tc>
                  <a:txBody>
                    <a:bodyPr/>
                    <a:lstStyle/>
                    <a:p>
                      <a:pPr algn="ctr"/>
                      <a:r>
                        <a:rPr lang="en-US" dirty="0" smtClean="0"/>
                        <a:t>Global</a:t>
                      </a:r>
                      <a:endParaRPr lang="en-US" dirty="0"/>
                    </a:p>
                  </a:txBody>
                  <a:tcPr/>
                </a:tc>
              </a:tr>
              <a:tr h="840874">
                <a:tc>
                  <a:txBody>
                    <a:bodyPr/>
                    <a:lstStyle/>
                    <a:p>
                      <a:pPr algn="ctr"/>
                      <a:r>
                        <a:rPr lang="en-US" dirty="0" smtClean="0"/>
                        <a:t>Root</a:t>
                      </a:r>
                      <a:r>
                        <a:rPr lang="en-US" baseline="0" dirty="0" smtClean="0"/>
                        <a:t> - </a:t>
                      </a:r>
                      <a:r>
                        <a:rPr lang="en-US" dirty="0" smtClean="0"/>
                        <a:t>Biomass</a:t>
                      </a:r>
                      <a:endParaRPr lang="en-US" dirty="0"/>
                    </a:p>
                  </a:txBody>
                  <a:tcPr/>
                </a:tc>
                <a:tc>
                  <a:txBody>
                    <a:bodyPr/>
                    <a:lstStyle/>
                    <a:p>
                      <a:pPr marL="0" indent="0" algn="ctr">
                        <a:buFontTx/>
                        <a:buNone/>
                      </a:pPr>
                      <a:r>
                        <a:rPr lang="en-US" dirty="0" err="1" smtClean="0"/>
                        <a:t>Pos</a:t>
                      </a:r>
                      <a:r>
                        <a:rPr lang="en-US" dirty="0" smtClean="0"/>
                        <a:t>: 0</a:t>
                      </a:r>
                    </a:p>
                    <a:p>
                      <a:pPr marL="0" indent="0" algn="ctr">
                        <a:buFontTx/>
                        <a:buNone/>
                      </a:pPr>
                      <a:r>
                        <a:rPr lang="en-US" baseline="0" dirty="0" err="1" smtClean="0"/>
                        <a:t>Neg</a:t>
                      </a:r>
                      <a:r>
                        <a:rPr lang="en-US" baseline="0" dirty="0" smtClean="0"/>
                        <a:t>: 0 </a:t>
                      </a:r>
                      <a:endParaRPr lang="en-US" dirty="0"/>
                    </a:p>
                  </a:txBody>
                  <a:tcPr/>
                </a:tc>
              </a:tr>
              <a:tr h="840874">
                <a:tc>
                  <a:txBody>
                    <a:bodyPr/>
                    <a:lstStyle/>
                    <a:p>
                      <a:pPr algn="ctr"/>
                      <a:r>
                        <a:rPr lang="en-US" dirty="0" smtClean="0"/>
                        <a:t>Root - Nitrogen</a:t>
                      </a:r>
                      <a:endParaRPr lang="en-US" dirty="0"/>
                    </a:p>
                  </a:txBody>
                  <a:tcPr/>
                </a:tc>
                <a:tc>
                  <a:txBody>
                    <a:bodyPr/>
                    <a:lstStyle/>
                    <a:p>
                      <a:pPr algn="ctr"/>
                      <a:r>
                        <a:rPr lang="en-US" dirty="0" err="1" smtClean="0"/>
                        <a:t>Pos</a:t>
                      </a:r>
                      <a:r>
                        <a:rPr lang="en-US" dirty="0" smtClean="0"/>
                        <a:t>: 374</a:t>
                      </a:r>
                    </a:p>
                    <a:p>
                      <a:pPr algn="ctr"/>
                      <a:r>
                        <a:rPr lang="en-US" dirty="0" err="1" smtClean="0"/>
                        <a:t>Neg</a:t>
                      </a:r>
                      <a:r>
                        <a:rPr lang="en-US" dirty="0" smtClean="0"/>
                        <a:t>: 281</a:t>
                      </a:r>
                    </a:p>
                  </a:txBody>
                  <a:tcPr/>
                </a:tc>
              </a:tr>
              <a:tr h="840874">
                <a:tc>
                  <a:txBody>
                    <a:bodyPr/>
                    <a:lstStyle/>
                    <a:p>
                      <a:pPr algn="ctr"/>
                      <a:r>
                        <a:rPr lang="en-US" dirty="0" smtClean="0"/>
                        <a:t>Shoot - Biomass</a:t>
                      </a:r>
                      <a:endParaRPr lang="en-US" dirty="0"/>
                    </a:p>
                  </a:txBody>
                  <a:tcPr/>
                </a:tc>
                <a:tc>
                  <a:txBody>
                    <a:bodyPr/>
                    <a:lstStyle/>
                    <a:p>
                      <a:pPr algn="ctr"/>
                      <a:r>
                        <a:rPr lang="en-US" dirty="0" err="1" smtClean="0"/>
                        <a:t>Pos</a:t>
                      </a:r>
                      <a:r>
                        <a:rPr lang="en-US" dirty="0" smtClean="0"/>
                        <a:t>: 47</a:t>
                      </a:r>
                    </a:p>
                    <a:p>
                      <a:pPr algn="ctr"/>
                      <a:r>
                        <a:rPr lang="en-US" dirty="0" err="1" smtClean="0"/>
                        <a:t>Neg</a:t>
                      </a:r>
                      <a:r>
                        <a:rPr lang="en-US" dirty="0" smtClean="0"/>
                        <a:t>: 97</a:t>
                      </a:r>
                    </a:p>
                  </a:txBody>
                  <a:tcPr/>
                </a:tc>
              </a:tr>
              <a:tr h="840874">
                <a:tc>
                  <a:txBody>
                    <a:bodyPr/>
                    <a:lstStyle/>
                    <a:p>
                      <a:pPr algn="ctr"/>
                      <a:r>
                        <a:rPr lang="en-US" dirty="0" smtClean="0"/>
                        <a:t>Shoot - Nitrogen</a:t>
                      </a:r>
                      <a:endParaRPr lang="en-US" dirty="0"/>
                    </a:p>
                  </a:txBody>
                  <a:tcPr/>
                </a:tc>
                <a:tc>
                  <a:txBody>
                    <a:bodyPr/>
                    <a:lstStyle/>
                    <a:p>
                      <a:pPr algn="ctr"/>
                      <a:r>
                        <a:rPr lang="en-US" dirty="0" err="1" smtClean="0"/>
                        <a:t>Pos</a:t>
                      </a:r>
                      <a:r>
                        <a:rPr lang="en-US" dirty="0" smtClean="0"/>
                        <a:t>: 1,666</a:t>
                      </a:r>
                    </a:p>
                    <a:p>
                      <a:pPr algn="ctr"/>
                      <a:r>
                        <a:rPr lang="en-US" dirty="0" err="1" smtClean="0"/>
                        <a:t>Neg</a:t>
                      </a:r>
                      <a:r>
                        <a:rPr lang="en-US" dirty="0" smtClean="0"/>
                        <a:t>: 1,635</a:t>
                      </a:r>
                    </a:p>
                  </a:txBody>
                  <a:tcPr/>
                </a:tc>
              </a:tr>
            </a:tbl>
          </a:graphicData>
        </a:graphic>
      </p:graphicFrame>
      <p:sp>
        <p:nvSpPr>
          <p:cNvPr id="5" name="TextBox 4"/>
          <p:cNvSpPr txBox="1"/>
          <p:nvPr/>
        </p:nvSpPr>
        <p:spPr>
          <a:xfrm>
            <a:off x="762000" y="6138333"/>
            <a:ext cx="8382000" cy="369332"/>
          </a:xfrm>
          <a:prstGeom prst="rect">
            <a:avLst/>
          </a:prstGeom>
          <a:noFill/>
        </p:spPr>
        <p:txBody>
          <a:bodyPr wrap="square" rtlCol="0">
            <a:spAutoFit/>
          </a:bodyPr>
          <a:lstStyle/>
          <a:p>
            <a:r>
              <a:rPr lang="en-US" dirty="0" smtClean="0"/>
              <a:t>Root = ~15,408 (after filtering)                                 Shoot=~17,451 (after filtering)</a:t>
            </a:r>
            <a:endParaRPr lang="en-US" dirty="0"/>
          </a:p>
        </p:txBody>
      </p:sp>
    </p:spTree>
    <p:extLst>
      <p:ext uri="{BB962C8B-B14F-4D97-AF65-F5344CB8AC3E}">
        <p14:creationId xmlns:p14="http://schemas.microsoft.com/office/powerpoint/2010/main" val="2486061876"/>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74638"/>
            <a:ext cx="8504605" cy="1143000"/>
          </a:xfrm>
        </p:spPr>
        <p:txBody>
          <a:bodyPr>
            <a:normAutofit fontScale="90000"/>
          </a:bodyPr>
          <a:lstStyle/>
          <a:p>
            <a:r>
              <a:rPr lang="nl-NL" dirty="0" err="1"/>
              <a:t>Genesect</a:t>
            </a:r>
            <a:r>
              <a:rPr lang="nl-NL" dirty="0"/>
              <a:t> </a:t>
            </a:r>
            <a:r>
              <a:rPr lang="nl-NL" dirty="0" smtClean="0"/>
              <a:t> - </a:t>
            </a:r>
            <a:r>
              <a:rPr lang="nl-NL" dirty="0" err="1" smtClean="0"/>
              <a:t>Shoot</a:t>
            </a:r>
            <a:r>
              <a:rPr lang="nl-NL" dirty="0" smtClean="0"/>
              <a:t> Pos </a:t>
            </a:r>
            <a:r>
              <a:rPr lang="nl-NL" dirty="0" err="1"/>
              <a:t>correlated</a:t>
            </a:r>
            <a:r>
              <a:rPr lang="nl-NL" dirty="0"/>
              <a:t> </a:t>
            </a:r>
            <a:r>
              <a:rPr lang="nl-NL" dirty="0" err="1"/>
              <a:t>genes</a:t>
            </a:r>
            <a:r>
              <a:rPr lang="nl-NL" dirty="0"/>
              <a:t> </a:t>
            </a:r>
            <a:br>
              <a:rPr lang="nl-NL" dirty="0"/>
            </a:br>
            <a:r>
              <a:rPr lang="nl-NL" dirty="0" smtClean="0"/>
              <a:t>w/ </a:t>
            </a:r>
            <a:r>
              <a:rPr lang="nl-NL" dirty="0" err="1" smtClean="0"/>
              <a:t>Biomass</a:t>
            </a:r>
            <a:r>
              <a:rPr lang="nl-NL" dirty="0" smtClean="0"/>
              <a:t> &amp; </a:t>
            </a:r>
            <a:r>
              <a:rPr lang="nl-NL" dirty="0" err="1" smtClean="0"/>
              <a:t>Nitrogen</a:t>
            </a:r>
            <a:r>
              <a:rPr lang="nl-NL" dirty="0" smtClean="0"/>
              <a:t> (20 </a:t>
            </a:r>
            <a:r>
              <a:rPr lang="nl-NL" dirty="0" err="1" smtClean="0"/>
              <a:t>genes</a:t>
            </a:r>
            <a:r>
              <a:rPr lang="nl-NL" dirty="0" smtClean="0"/>
              <a:t>)</a:t>
            </a:r>
            <a:endParaRPr lang="en-US" dirty="0"/>
          </a:p>
        </p:txBody>
      </p:sp>
      <p:pic>
        <p:nvPicPr>
          <p:cNvPr id="4" name="Picture 3"/>
          <p:cNvPicPr>
            <a:picLocks noChangeAspect="1"/>
          </p:cNvPicPr>
          <p:nvPr/>
        </p:nvPicPr>
        <p:blipFill>
          <a:blip r:embed="rId2"/>
          <a:stretch>
            <a:fillRect/>
          </a:stretch>
        </p:blipFill>
        <p:spPr>
          <a:xfrm>
            <a:off x="0" y="2087365"/>
            <a:ext cx="9144000" cy="4305022"/>
          </a:xfrm>
          <a:prstGeom prst="rect">
            <a:avLst/>
          </a:prstGeom>
        </p:spPr>
      </p:pic>
      <p:sp>
        <p:nvSpPr>
          <p:cNvPr id="3" name="Oval 2"/>
          <p:cNvSpPr/>
          <p:nvPr/>
        </p:nvSpPr>
        <p:spPr>
          <a:xfrm>
            <a:off x="716117" y="1688749"/>
            <a:ext cx="3526544" cy="385108"/>
          </a:xfrm>
          <a:prstGeom prst="ellipse">
            <a:avLst/>
          </a:prstGeom>
          <a:solidFill>
            <a:schemeClr val="bg1">
              <a:alpha val="0"/>
            </a:schemeClr>
          </a:solidFill>
          <a:ln w="158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p:cNvSpPr/>
          <p:nvPr/>
        </p:nvSpPr>
        <p:spPr>
          <a:xfrm>
            <a:off x="152400" y="4025972"/>
            <a:ext cx="4620980" cy="280820"/>
          </a:xfrm>
          <a:prstGeom prst="ellipse">
            <a:avLst/>
          </a:prstGeom>
          <a:solidFill>
            <a:schemeClr val="bg1">
              <a:alpha val="0"/>
            </a:schemeClr>
          </a:solidFill>
          <a:ln w="158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1486286" y="1691013"/>
            <a:ext cx="2756374" cy="369332"/>
          </a:xfrm>
          <a:prstGeom prst="rect">
            <a:avLst/>
          </a:prstGeom>
          <a:noFill/>
        </p:spPr>
        <p:txBody>
          <a:bodyPr wrap="square" rtlCol="0">
            <a:spAutoFit/>
          </a:bodyPr>
          <a:lstStyle/>
          <a:p>
            <a:r>
              <a:rPr lang="en-US" dirty="0" smtClean="0">
                <a:solidFill>
                  <a:srgbClr val="FF0000"/>
                </a:solidFill>
              </a:rPr>
              <a:t>1 Transcription Factor</a:t>
            </a:r>
            <a:endParaRPr lang="en-US" dirty="0">
              <a:solidFill>
                <a:srgbClr val="FF0000"/>
              </a:solidFill>
            </a:endParaRPr>
          </a:p>
        </p:txBody>
      </p:sp>
    </p:spTree>
    <p:extLst>
      <p:ext uri="{BB962C8B-B14F-4D97-AF65-F5344CB8AC3E}">
        <p14:creationId xmlns:p14="http://schemas.microsoft.com/office/powerpoint/2010/main" val="2683131566"/>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3549444" y="3707686"/>
            <a:ext cx="8229600" cy="1143000"/>
          </a:xfrm>
        </p:spPr>
        <p:txBody>
          <a:bodyPr>
            <a:normAutofit/>
          </a:bodyPr>
          <a:lstStyle/>
          <a:p>
            <a:r>
              <a:rPr lang="nl-NL" sz="2400" dirty="0" err="1" smtClean="0"/>
              <a:t>Genesect</a:t>
            </a:r>
            <a:r>
              <a:rPr lang="nl-NL" sz="2400" dirty="0" smtClean="0"/>
              <a:t> - </a:t>
            </a:r>
            <a:r>
              <a:rPr lang="nl-NL" sz="2400" dirty="0" err="1" smtClean="0"/>
              <a:t>Shoot</a:t>
            </a:r>
            <a:r>
              <a:rPr lang="nl-NL" sz="2400" dirty="0" smtClean="0"/>
              <a:t> </a:t>
            </a:r>
            <a:r>
              <a:rPr lang="nl-NL" sz="2400" dirty="0"/>
              <a:t>Neg </a:t>
            </a:r>
            <a:r>
              <a:rPr lang="nl-NL" sz="2400" dirty="0" err="1" smtClean="0"/>
              <a:t>correlated</a:t>
            </a:r>
            <a:r>
              <a:rPr lang="nl-NL" sz="2400" dirty="0" smtClean="0"/>
              <a:t> </a:t>
            </a:r>
            <a:r>
              <a:rPr lang="nl-NL" sz="2400" dirty="0" err="1" smtClean="0"/>
              <a:t>genes</a:t>
            </a:r>
            <a:r>
              <a:rPr lang="nl-NL" sz="2400" dirty="0" smtClean="0"/>
              <a:t> </a:t>
            </a:r>
            <a:br>
              <a:rPr lang="nl-NL" sz="2400" dirty="0" smtClean="0"/>
            </a:br>
            <a:r>
              <a:rPr lang="nl-NL" sz="2400" dirty="0" smtClean="0"/>
              <a:t>w/ </a:t>
            </a:r>
            <a:r>
              <a:rPr lang="nl-NL" sz="2400" dirty="0" err="1" smtClean="0"/>
              <a:t>Biomass</a:t>
            </a:r>
            <a:r>
              <a:rPr lang="nl-NL" sz="2400" dirty="0" smtClean="0"/>
              <a:t> &amp; </a:t>
            </a:r>
            <a:r>
              <a:rPr lang="nl-NL" sz="2400" dirty="0" err="1" smtClean="0"/>
              <a:t>Nitrogen</a:t>
            </a:r>
            <a:r>
              <a:rPr lang="nl-NL" sz="2400" dirty="0" smtClean="0"/>
              <a:t> </a:t>
            </a:r>
            <a:r>
              <a:rPr lang="en-US" sz="2400" dirty="0"/>
              <a:t>(</a:t>
            </a:r>
            <a:r>
              <a:rPr lang="nl-NL" sz="2400" dirty="0" smtClean="0"/>
              <a:t>51 </a:t>
            </a:r>
            <a:r>
              <a:rPr lang="nl-NL" sz="2400" dirty="0" err="1" smtClean="0"/>
              <a:t>genes</a:t>
            </a:r>
            <a:r>
              <a:rPr lang="nl-NL" sz="2400" dirty="0" smtClean="0"/>
              <a:t>)</a:t>
            </a:r>
            <a:endParaRPr lang="en-US" sz="2400" dirty="0"/>
          </a:p>
        </p:txBody>
      </p:sp>
      <p:pic>
        <p:nvPicPr>
          <p:cNvPr id="4" name="Picture 3"/>
          <p:cNvPicPr>
            <a:picLocks noChangeAspect="1"/>
          </p:cNvPicPr>
          <p:nvPr/>
        </p:nvPicPr>
        <p:blipFill>
          <a:blip r:embed="rId2"/>
          <a:stretch>
            <a:fillRect/>
          </a:stretch>
        </p:blipFill>
        <p:spPr>
          <a:xfrm>
            <a:off x="1752534" y="0"/>
            <a:ext cx="7135441" cy="6858000"/>
          </a:xfrm>
          <a:prstGeom prst="rect">
            <a:avLst/>
          </a:prstGeom>
        </p:spPr>
      </p:pic>
      <p:sp>
        <p:nvSpPr>
          <p:cNvPr id="5" name="Oval 4"/>
          <p:cNvSpPr/>
          <p:nvPr/>
        </p:nvSpPr>
        <p:spPr>
          <a:xfrm>
            <a:off x="198040" y="425996"/>
            <a:ext cx="1554494" cy="567539"/>
          </a:xfrm>
          <a:prstGeom prst="ellipse">
            <a:avLst/>
          </a:prstGeom>
          <a:solidFill>
            <a:schemeClr val="bg1">
              <a:alpha val="0"/>
            </a:schemeClr>
          </a:solidFill>
          <a:ln w="158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305209" y="425996"/>
            <a:ext cx="1325720" cy="523220"/>
          </a:xfrm>
          <a:prstGeom prst="rect">
            <a:avLst/>
          </a:prstGeom>
          <a:noFill/>
        </p:spPr>
        <p:txBody>
          <a:bodyPr wrap="square" rtlCol="0">
            <a:spAutoFit/>
          </a:bodyPr>
          <a:lstStyle/>
          <a:p>
            <a:pPr algn="ctr"/>
            <a:r>
              <a:rPr lang="en-US" sz="1400" dirty="0" smtClean="0">
                <a:solidFill>
                  <a:srgbClr val="FF0000"/>
                </a:solidFill>
              </a:rPr>
              <a:t>6 Transcription Factors</a:t>
            </a:r>
            <a:endParaRPr lang="en-US" sz="1400" dirty="0">
              <a:solidFill>
                <a:srgbClr val="FF0000"/>
              </a:solidFill>
            </a:endParaRPr>
          </a:p>
        </p:txBody>
      </p:sp>
      <p:sp>
        <p:nvSpPr>
          <p:cNvPr id="7" name="Oval 6"/>
          <p:cNvSpPr/>
          <p:nvPr/>
        </p:nvSpPr>
        <p:spPr>
          <a:xfrm>
            <a:off x="1630929" y="2040007"/>
            <a:ext cx="3162828" cy="337748"/>
          </a:xfrm>
          <a:prstGeom prst="ellipse">
            <a:avLst/>
          </a:prstGeom>
          <a:solidFill>
            <a:schemeClr val="bg1">
              <a:alpha val="0"/>
            </a:schemeClr>
          </a:solidFill>
          <a:ln w="158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1783329" y="3975722"/>
            <a:ext cx="3675372" cy="202649"/>
          </a:xfrm>
          <a:prstGeom prst="ellipse">
            <a:avLst/>
          </a:prstGeom>
          <a:solidFill>
            <a:schemeClr val="bg1">
              <a:alpha val="0"/>
            </a:schemeClr>
          </a:solidFill>
          <a:ln w="158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1630929" y="790886"/>
            <a:ext cx="3162828" cy="202649"/>
          </a:xfrm>
          <a:prstGeom prst="ellipse">
            <a:avLst/>
          </a:prstGeom>
          <a:solidFill>
            <a:schemeClr val="bg1">
              <a:alpha val="0"/>
            </a:schemeClr>
          </a:solidFill>
          <a:ln w="158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1630929" y="6686160"/>
            <a:ext cx="3162828" cy="202649"/>
          </a:xfrm>
          <a:prstGeom prst="ellipse">
            <a:avLst/>
          </a:prstGeom>
          <a:solidFill>
            <a:schemeClr val="bg1">
              <a:alpha val="0"/>
            </a:schemeClr>
          </a:solidFill>
          <a:ln w="158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1752534" y="4317261"/>
            <a:ext cx="3162828" cy="202649"/>
          </a:xfrm>
          <a:prstGeom prst="ellipse">
            <a:avLst/>
          </a:prstGeom>
          <a:solidFill>
            <a:schemeClr val="bg1">
              <a:alpha val="0"/>
            </a:schemeClr>
          </a:solidFill>
          <a:ln w="158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6947850"/>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Plots</a:t>
            </a:r>
            <a:endParaRPr lang="en-US" dirty="0"/>
          </a:p>
        </p:txBody>
      </p:sp>
      <p:sp>
        <p:nvSpPr>
          <p:cNvPr id="3" name="Content Placeholder 2"/>
          <p:cNvSpPr>
            <a:spLocks noGrp="1"/>
          </p:cNvSpPr>
          <p:nvPr>
            <p:ph idx="1"/>
          </p:nvPr>
        </p:nvSpPr>
        <p:spPr/>
        <p:txBody>
          <a:bodyPr/>
          <a:lstStyle/>
          <a:p>
            <a:r>
              <a:rPr lang="en-US" dirty="0" smtClean="0">
                <a:hlinkClick r:id="rId2" action="ppaction://hlinkfile"/>
              </a:rPr>
              <a:t>Shoot Pos Nitrogen: </a:t>
            </a:r>
            <a:r>
              <a:rPr lang="en-US" dirty="0" smtClean="0"/>
              <a:t>1,666 genes</a:t>
            </a:r>
          </a:p>
          <a:p>
            <a:r>
              <a:rPr lang="en-US" dirty="0" smtClean="0">
                <a:hlinkClick r:id="rId3" action="ppaction://hlinkfile"/>
              </a:rPr>
              <a:t>Shoot Neg Nitrogen</a:t>
            </a:r>
            <a:r>
              <a:rPr lang="en-US" dirty="0" smtClean="0"/>
              <a:t> 1,635 genes</a:t>
            </a:r>
          </a:p>
          <a:p>
            <a:r>
              <a:rPr lang="en-US" dirty="0" smtClean="0">
                <a:hlinkClick r:id="rId4" action="ppaction://hlinkfile"/>
              </a:rPr>
              <a:t>Shoot Pos Biomass</a:t>
            </a:r>
            <a:r>
              <a:rPr lang="en-US" dirty="0" smtClean="0"/>
              <a:t> </a:t>
            </a:r>
            <a:r>
              <a:rPr lang="en-US" dirty="0"/>
              <a:t>4</a:t>
            </a:r>
            <a:r>
              <a:rPr lang="en-US" dirty="0" smtClean="0"/>
              <a:t>7 genes</a:t>
            </a:r>
          </a:p>
          <a:p>
            <a:r>
              <a:rPr lang="en-US" dirty="0" smtClean="0">
                <a:hlinkClick r:id="rId5" action="ppaction://hlinkfile"/>
              </a:rPr>
              <a:t>Shoot Neg Biomass</a:t>
            </a:r>
            <a:r>
              <a:rPr lang="en-US" dirty="0" smtClean="0"/>
              <a:t> 97 genes</a:t>
            </a:r>
          </a:p>
          <a:p>
            <a:r>
              <a:rPr lang="en-US" dirty="0" smtClean="0">
                <a:hlinkClick r:id="rId6" action="ppaction://hlinkfile"/>
              </a:rPr>
              <a:t>Genesect </a:t>
            </a:r>
            <a:r>
              <a:rPr lang="en-US" dirty="0" smtClean="0">
                <a:hlinkClick r:id="rId6" action="ppaction://hlinkfile"/>
              </a:rPr>
              <a:t>Shoot Pos Biomass/Nitrog</a:t>
            </a:r>
            <a:r>
              <a:rPr lang="en-US" dirty="0" smtClean="0"/>
              <a:t> 20 genes</a:t>
            </a:r>
          </a:p>
          <a:p>
            <a:r>
              <a:rPr lang="en-US" dirty="0" smtClean="0">
                <a:hlinkClick r:id="rId7" action="ppaction://hlinkfile"/>
              </a:rPr>
              <a:t>Genesect </a:t>
            </a:r>
            <a:r>
              <a:rPr lang="en-US" dirty="0" smtClean="0">
                <a:hlinkClick r:id="rId7" action="ppaction://hlinkfile"/>
              </a:rPr>
              <a:t>Shoot Neg Biomass/Nitrog</a:t>
            </a:r>
            <a:r>
              <a:rPr lang="en-US" dirty="0" smtClean="0"/>
              <a:t> 51 genes</a:t>
            </a:r>
          </a:p>
        </p:txBody>
      </p:sp>
    </p:spTree>
    <p:extLst>
      <p:ext uri="{BB962C8B-B14F-4D97-AF65-F5344CB8AC3E}">
        <p14:creationId xmlns:p14="http://schemas.microsoft.com/office/powerpoint/2010/main" val="465828798"/>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42" y="274638"/>
            <a:ext cx="8835529" cy="1143000"/>
          </a:xfrm>
        </p:spPr>
        <p:txBody>
          <a:bodyPr>
            <a:normAutofit fontScale="90000"/>
          </a:bodyPr>
          <a:lstStyle/>
          <a:p>
            <a:r>
              <a:rPr lang="en-US" dirty="0" smtClean="0"/>
              <a:t>Fixed PK </a:t>
            </a:r>
            <a:r>
              <a:rPr lang="en-US" dirty="0"/>
              <a:t>Correlation – Number of genes </a:t>
            </a:r>
            <a:br>
              <a:rPr lang="en-US" dirty="0"/>
            </a:br>
            <a:r>
              <a:rPr lang="en-US" dirty="0"/>
              <a:t>– </a:t>
            </a:r>
            <a:r>
              <a:rPr lang="en-US" dirty="0" smtClean="0"/>
              <a:t>FDR </a:t>
            </a:r>
            <a:r>
              <a:rPr lang="en-US" dirty="0"/>
              <a:t>cutoff </a:t>
            </a:r>
            <a:r>
              <a:rPr lang="en-US" dirty="0" smtClean="0"/>
              <a:t>0.2</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672143263"/>
              </p:ext>
            </p:extLst>
          </p:nvPr>
        </p:nvGraphicFramePr>
        <p:xfrm>
          <a:off x="331352" y="1932015"/>
          <a:ext cx="8123340" cy="4204370"/>
        </p:xfrm>
        <a:graphic>
          <a:graphicData uri="http://schemas.openxmlformats.org/drawingml/2006/table">
            <a:tbl>
              <a:tblPr firstRow="1" bandRow="1">
                <a:tableStyleId>{3C2FFA5D-87B4-456A-9821-1D502468CF0F}</a:tableStyleId>
              </a:tblPr>
              <a:tblGrid>
                <a:gridCol w="1624668"/>
                <a:gridCol w="1624668"/>
                <a:gridCol w="1624668"/>
                <a:gridCol w="1624668"/>
                <a:gridCol w="1624668"/>
              </a:tblGrid>
              <a:tr h="840874">
                <a:tc>
                  <a:txBody>
                    <a:bodyPr/>
                    <a:lstStyle/>
                    <a:p>
                      <a:pPr algn="ctr"/>
                      <a:endParaRPr lang="en-US" dirty="0"/>
                    </a:p>
                  </a:txBody>
                  <a:tcPr/>
                </a:tc>
                <a:tc>
                  <a:txBody>
                    <a:bodyPr/>
                    <a:lstStyle/>
                    <a:p>
                      <a:pPr algn="ctr"/>
                      <a:r>
                        <a:rPr lang="en-US" dirty="0" smtClean="0"/>
                        <a:t>HPK</a:t>
                      </a:r>
                      <a:endParaRPr lang="en-US" dirty="0"/>
                    </a:p>
                  </a:txBody>
                  <a:tcPr/>
                </a:tc>
                <a:tc>
                  <a:txBody>
                    <a:bodyPr/>
                    <a:lstStyle/>
                    <a:p>
                      <a:pPr algn="ctr"/>
                      <a:r>
                        <a:rPr lang="en-US" dirty="0" smtClean="0"/>
                        <a:t>HPLK</a:t>
                      </a:r>
                      <a:endParaRPr lang="en-US" dirty="0"/>
                    </a:p>
                  </a:txBody>
                  <a:tcPr/>
                </a:tc>
                <a:tc>
                  <a:txBody>
                    <a:bodyPr/>
                    <a:lstStyle/>
                    <a:p>
                      <a:pPr algn="ctr"/>
                      <a:r>
                        <a:rPr lang="en-US" dirty="0" smtClean="0"/>
                        <a:t>LPHK</a:t>
                      </a:r>
                      <a:endParaRPr lang="en-US" dirty="0"/>
                    </a:p>
                  </a:txBody>
                  <a:tcPr/>
                </a:tc>
                <a:tc>
                  <a:txBody>
                    <a:bodyPr/>
                    <a:lstStyle/>
                    <a:p>
                      <a:pPr algn="ctr"/>
                      <a:r>
                        <a:rPr lang="en-US" dirty="0" smtClean="0"/>
                        <a:t>LPK</a:t>
                      </a:r>
                      <a:endParaRPr lang="en-US" dirty="0"/>
                    </a:p>
                  </a:txBody>
                  <a:tcPr/>
                </a:tc>
              </a:tr>
              <a:tr h="840874">
                <a:tc>
                  <a:txBody>
                    <a:bodyPr/>
                    <a:lstStyle/>
                    <a:p>
                      <a:pPr algn="ctr"/>
                      <a:r>
                        <a:rPr lang="en-US" dirty="0" smtClean="0"/>
                        <a:t>Root</a:t>
                      </a:r>
                      <a:r>
                        <a:rPr lang="en-US" baseline="0" dirty="0" smtClean="0"/>
                        <a:t> - </a:t>
                      </a:r>
                      <a:r>
                        <a:rPr lang="en-US" dirty="0" smtClean="0"/>
                        <a:t>Biomass</a:t>
                      </a:r>
                      <a:endParaRPr lang="en-US" dirty="0"/>
                    </a:p>
                  </a:txBody>
                  <a:tcPr/>
                </a:tc>
                <a:tc>
                  <a:txBody>
                    <a:bodyPr/>
                    <a:lstStyle/>
                    <a:p>
                      <a:pPr algn="ctr"/>
                      <a:r>
                        <a:rPr lang="en-US" dirty="0" err="1" smtClean="0"/>
                        <a:t>Pos</a:t>
                      </a:r>
                      <a:r>
                        <a:rPr lang="en-US" dirty="0" smtClean="0"/>
                        <a:t>: 13</a:t>
                      </a:r>
                    </a:p>
                    <a:p>
                      <a:pPr algn="ctr"/>
                      <a:r>
                        <a:rPr lang="en-US" dirty="0" err="1" smtClean="0"/>
                        <a:t>Neg</a:t>
                      </a:r>
                      <a:r>
                        <a:rPr lang="en-US" dirty="0" smtClean="0"/>
                        <a:t>: 7</a:t>
                      </a:r>
                      <a:endParaRPr lang="en-US" dirty="0"/>
                    </a:p>
                  </a:txBody>
                  <a:tcPr/>
                </a:tc>
                <a:tc>
                  <a:txBody>
                    <a:bodyPr/>
                    <a:lstStyle/>
                    <a:p>
                      <a:pPr algn="ctr"/>
                      <a:r>
                        <a:rPr lang="en-US" dirty="0" err="1" smtClean="0"/>
                        <a:t>Pos</a:t>
                      </a:r>
                      <a:r>
                        <a:rPr lang="en-US" dirty="0" smtClean="0"/>
                        <a:t>: 0</a:t>
                      </a:r>
                    </a:p>
                    <a:p>
                      <a:pPr algn="ctr"/>
                      <a:r>
                        <a:rPr lang="en-US" dirty="0" err="1" smtClean="0"/>
                        <a:t>Neg</a:t>
                      </a:r>
                      <a:r>
                        <a:rPr lang="en-US" dirty="0" smtClean="0"/>
                        <a:t>: 0</a:t>
                      </a:r>
                      <a:endParaRPr lang="en-US" dirty="0"/>
                    </a:p>
                  </a:txBody>
                  <a:tcPr/>
                </a:tc>
                <a:tc>
                  <a:txBody>
                    <a:bodyPr/>
                    <a:lstStyle/>
                    <a:p>
                      <a:pPr algn="ctr"/>
                      <a:r>
                        <a:rPr lang="en-US" dirty="0" err="1" smtClean="0"/>
                        <a:t>Pos</a:t>
                      </a:r>
                      <a:r>
                        <a:rPr lang="en-US" dirty="0" smtClean="0"/>
                        <a:t>: 458</a:t>
                      </a:r>
                    </a:p>
                    <a:p>
                      <a:pPr algn="ctr"/>
                      <a:r>
                        <a:rPr lang="en-US" dirty="0" err="1" smtClean="0"/>
                        <a:t>Neg</a:t>
                      </a:r>
                      <a:r>
                        <a:rPr lang="en-US" dirty="0" smtClean="0"/>
                        <a:t>: 291</a:t>
                      </a:r>
                    </a:p>
                  </a:txBody>
                  <a:tcPr/>
                </a:tc>
                <a:tc>
                  <a:txBody>
                    <a:bodyPr/>
                    <a:lstStyle/>
                    <a:p>
                      <a:pPr algn="ctr"/>
                      <a:r>
                        <a:rPr lang="en-US" dirty="0" err="1" smtClean="0"/>
                        <a:t>Pos</a:t>
                      </a:r>
                      <a:r>
                        <a:rPr lang="en-US" dirty="0" smtClean="0"/>
                        <a:t>: 0</a:t>
                      </a:r>
                    </a:p>
                    <a:p>
                      <a:pPr algn="ctr"/>
                      <a:r>
                        <a:rPr lang="en-US" dirty="0" err="1" smtClean="0"/>
                        <a:t>Neg</a:t>
                      </a:r>
                      <a:r>
                        <a:rPr lang="en-US" dirty="0" smtClean="0"/>
                        <a:t>: 0</a:t>
                      </a:r>
                    </a:p>
                  </a:txBody>
                  <a:tcPr/>
                </a:tc>
              </a:tr>
              <a:tr h="840874">
                <a:tc>
                  <a:txBody>
                    <a:bodyPr/>
                    <a:lstStyle/>
                    <a:p>
                      <a:pPr algn="ctr"/>
                      <a:r>
                        <a:rPr lang="en-US" dirty="0" smtClean="0"/>
                        <a:t>Root - Nitrogen</a:t>
                      </a:r>
                      <a:endParaRPr lang="en-US" dirty="0"/>
                    </a:p>
                  </a:txBody>
                  <a:tcPr/>
                </a:tc>
                <a:tc>
                  <a:txBody>
                    <a:bodyPr/>
                    <a:lstStyle/>
                    <a:p>
                      <a:pPr algn="ctr"/>
                      <a:r>
                        <a:rPr lang="en-US" dirty="0" err="1" smtClean="0"/>
                        <a:t>Pos</a:t>
                      </a:r>
                      <a:r>
                        <a:rPr lang="en-US" dirty="0" smtClean="0"/>
                        <a:t>: 13</a:t>
                      </a:r>
                    </a:p>
                    <a:p>
                      <a:pPr algn="ctr"/>
                      <a:r>
                        <a:rPr lang="en-US" dirty="0" err="1" smtClean="0"/>
                        <a:t>Neg</a:t>
                      </a:r>
                      <a:r>
                        <a:rPr lang="en-US" dirty="0" smtClean="0"/>
                        <a:t>: 7</a:t>
                      </a:r>
                    </a:p>
                  </a:txBody>
                  <a:tcPr/>
                </a:tc>
                <a:tc>
                  <a:txBody>
                    <a:bodyPr/>
                    <a:lstStyle/>
                    <a:p>
                      <a:pPr algn="ctr"/>
                      <a:r>
                        <a:rPr lang="en-US" dirty="0" err="1" smtClean="0"/>
                        <a:t>Pos</a:t>
                      </a:r>
                      <a:r>
                        <a:rPr lang="en-US" dirty="0" smtClean="0"/>
                        <a:t>: 363</a:t>
                      </a:r>
                    </a:p>
                    <a:p>
                      <a:pPr algn="ctr"/>
                      <a:r>
                        <a:rPr lang="en-US" dirty="0" err="1" smtClean="0"/>
                        <a:t>Neg</a:t>
                      </a:r>
                      <a:r>
                        <a:rPr lang="en-US" dirty="0" smtClean="0"/>
                        <a:t>: 260</a:t>
                      </a:r>
                    </a:p>
                  </a:txBody>
                  <a:tcPr/>
                </a:tc>
                <a:tc>
                  <a:txBody>
                    <a:bodyPr/>
                    <a:lstStyle/>
                    <a:p>
                      <a:pPr algn="ctr"/>
                      <a:r>
                        <a:rPr lang="en-US" dirty="0" err="1" smtClean="0"/>
                        <a:t>Pos</a:t>
                      </a:r>
                      <a:r>
                        <a:rPr lang="en-US" dirty="0" smtClean="0"/>
                        <a:t>: 453</a:t>
                      </a:r>
                    </a:p>
                    <a:p>
                      <a:pPr algn="ctr"/>
                      <a:r>
                        <a:rPr lang="en-US" dirty="0" err="1" smtClean="0"/>
                        <a:t>Neg</a:t>
                      </a:r>
                      <a:r>
                        <a:rPr lang="en-US" dirty="0" smtClean="0"/>
                        <a:t>: 321</a:t>
                      </a:r>
                    </a:p>
                  </a:txBody>
                  <a:tcPr/>
                </a:tc>
                <a:tc>
                  <a:txBody>
                    <a:bodyPr/>
                    <a:lstStyle/>
                    <a:p>
                      <a:pPr algn="ctr"/>
                      <a:r>
                        <a:rPr lang="en-US" dirty="0" err="1" smtClean="0"/>
                        <a:t>Pos</a:t>
                      </a:r>
                      <a:r>
                        <a:rPr lang="en-US" dirty="0" smtClean="0"/>
                        <a:t>: 0</a:t>
                      </a:r>
                    </a:p>
                    <a:p>
                      <a:pPr algn="ctr"/>
                      <a:r>
                        <a:rPr lang="en-US" dirty="0" err="1" smtClean="0"/>
                        <a:t>Neg</a:t>
                      </a:r>
                      <a:r>
                        <a:rPr lang="en-US" dirty="0" smtClean="0"/>
                        <a:t>: 0</a:t>
                      </a:r>
                    </a:p>
                  </a:txBody>
                  <a:tcPr/>
                </a:tc>
              </a:tr>
              <a:tr h="840874">
                <a:tc>
                  <a:txBody>
                    <a:bodyPr/>
                    <a:lstStyle/>
                    <a:p>
                      <a:pPr algn="ctr"/>
                      <a:r>
                        <a:rPr lang="en-US" dirty="0" smtClean="0"/>
                        <a:t>Shoot - Biomass</a:t>
                      </a:r>
                      <a:endParaRPr lang="en-US" dirty="0"/>
                    </a:p>
                  </a:txBody>
                  <a:tcPr/>
                </a:tc>
                <a:tc>
                  <a:txBody>
                    <a:bodyPr/>
                    <a:lstStyle/>
                    <a:p>
                      <a:pPr algn="ctr"/>
                      <a:r>
                        <a:rPr lang="en-US" dirty="0" err="1" smtClean="0"/>
                        <a:t>Pos</a:t>
                      </a:r>
                      <a:r>
                        <a:rPr lang="en-US" dirty="0" smtClean="0"/>
                        <a:t>: 98</a:t>
                      </a:r>
                    </a:p>
                    <a:p>
                      <a:pPr algn="ctr"/>
                      <a:r>
                        <a:rPr lang="en-US" dirty="0" err="1" smtClean="0"/>
                        <a:t>Neg</a:t>
                      </a:r>
                      <a:r>
                        <a:rPr lang="en-US" dirty="0" smtClean="0"/>
                        <a:t>: 101</a:t>
                      </a:r>
                    </a:p>
                  </a:txBody>
                  <a:tcPr/>
                </a:tc>
                <a:tc>
                  <a:txBody>
                    <a:bodyPr/>
                    <a:lstStyle/>
                    <a:p>
                      <a:pPr algn="ctr"/>
                      <a:r>
                        <a:rPr lang="en-US" dirty="0" err="1" smtClean="0"/>
                        <a:t>Pos</a:t>
                      </a:r>
                      <a:r>
                        <a:rPr lang="en-US" dirty="0" smtClean="0"/>
                        <a:t>: 0</a:t>
                      </a:r>
                    </a:p>
                    <a:p>
                      <a:pPr algn="ctr"/>
                      <a:r>
                        <a:rPr lang="en-US" dirty="0" err="1" smtClean="0"/>
                        <a:t>Neg</a:t>
                      </a:r>
                      <a:r>
                        <a:rPr lang="en-US" dirty="0" smtClean="0"/>
                        <a:t>: 0</a:t>
                      </a:r>
                    </a:p>
                  </a:txBody>
                  <a:tcPr/>
                </a:tc>
                <a:tc>
                  <a:txBody>
                    <a:bodyPr/>
                    <a:lstStyle/>
                    <a:p>
                      <a:pPr algn="ctr"/>
                      <a:r>
                        <a:rPr lang="en-US" dirty="0" err="1" smtClean="0"/>
                        <a:t>Pos</a:t>
                      </a:r>
                      <a:r>
                        <a:rPr lang="en-US" dirty="0" smtClean="0"/>
                        <a:t>: 347</a:t>
                      </a:r>
                    </a:p>
                    <a:p>
                      <a:pPr algn="ctr"/>
                      <a:r>
                        <a:rPr lang="en-US" dirty="0" err="1" smtClean="0"/>
                        <a:t>Neg</a:t>
                      </a:r>
                      <a:r>
                        <a:rPr lang="en-US" dirty="0" smtClean="0"/>
                        <a:t>: 473</a:t>
                      </a:r>
                    </a:p>
                  </a:txBody>
                  <a:tcPr/>
                </a:tc>
                <a:tc>
                  <a:txBody>
                    <a:bodyPr/>
                    <a:lstStyle/>
                    <a:p>
                      <a:pPr algn="ctr"/>
                      <a:r>
                        <a:rPr lang="en-US" dirty="0" err="1" smtClean="0"/>
                        <a:t>Pos</a:t>
                      </a:r>
                      <a:r>
                        <a:rPr lang="en-US" dirty="0" smtClean="0"/>
                        <a:t>: 0</a:t>
                      </a:r>
                    </a:p>
                    <a:p>
                      <a:pPr algn="ctr"/>
                      <a:r>
                        <a:rPr lang="en-US" dirty="0" err="1" smtClean="0"/>
                        <a:t>Neg</a:t>
                      </a:r>
                      <a:r>
                        <a:rPr lang="en-US" dirty="0" smtClean="0"/>
                        <a:t>: 0</a:t>
                      </a:r>
                    </a:p>
                  </a:txBody>
                  <a:tcPr/>
                </a:tc>
              </a:tr>
              <a:tr h="840874">
                <a:tc>
                  <a:txBody>
                    <a:bodyPr/>
                    <a:lstStyle/>
                    <a:p>
                      <a:pPr algn="ctr"/>
                      <a:r>
                        <a:rPr lang="en-US" dirty="0" smtClean="0"/>
                        <a:t>Shoot - Nitrogen</a:t>
                      </a:r>
                      <a:endParaRPr lang="en-US" dirty="0"/>
                    </a:p>
                  </a:txBody>
                  <a:tcPr/>
                </a:tc>
                <a:tc>
                  <a:txBody>
                    <a:bodyPr/>
                    <a:lstStyle/>
                    <a:p>
                      <a:pPr algn="ctr"/>
                      <a:r>
                        <a:rPr lang="en-US" dirty="0" err="1" smtClean="0"/>
                        <a:t>Pos</a:t>
                      </a:r>
                      <a:r>
                        <a:rPr lang="en-US" dirty="0" smtClean="0"/>
                        <a:t>: 98</a:t>
                      </a:r>
                    </a:p>
                    <a:p>
                      <a:pPr algn="ctr"/>
                      <a:r>
                        <a:rPr lang="en-US" dirty="0" err="1" smtClean="0"/>
                        <a:t>Neg</a:t>
                      </a:r>
                      <a:r>
                        <a:rPr lang="en-US" dirty="0" smtClean="0"/>
                        <a:t>: 101</a:t>
                      </a:r>
                    </a:p>
                  </a:txBody>
                  <a:tcPr/>
                </a:tc>
                <a:tc>
                  <a:txBody>
                    <a:bodyPr/>
                    <a:lstStyle/>
                    <a:p>
                      <a:pPr algn="ctr"/>
                      <a:r>
                        <a:rPr lang="en-US" dirty="0" err="1" smtClean="0"/>
                        <a:t>Pos</a:t>
                      </a:r>
                      <a:r>
                        <a:rPr lang="en-US" dirty="0" smtClean="0"/>
                        <a:t>: 66</a:t>
                      </a:r>
                    </a:p>
                    <a:p>
                      <a:pPr algn="ctr"/>
                      <a:r>
                        <a:rPr lang="en-US" dirty="0" err="1" smtClean="0"/>
                        <a:t>Neg</a:t>
                      </a:r>
                      <a:r>
                        <a:rPr lang="en-US" dirty="0" smtClean="0"/>
                        <a:t>:</a:t>
                      </a:r>
                      <a:r>
                        <a:rPr lang="en-US" baseline="0" dirty="0" smtClean="0"/>
                        <a:t> 93</a:t>
                      </a:r>
                      <a:endParaRPr lang="en-US" dirty="0" smtClean="0"/>
                    </a:p>
                  </a:txBody>
                  <a:tcPr/>
                </a:tc>
                <a:tc>
                  <a:txBody>
                    <a:bodyPr/>
                    <a:lstStyle/>
                    <a:p>
                      <a:pPr algn="ctr"/>
                      <a:r>
                        <a:rPr lang="en-US" dirty="0" err="1" smtClean="0"/>
                        <a:t>Pos</a:t>
                      </a:r>
                      <a:r>
                        <a:rPr lang="en-US" dirty="0" smtClean="0"/>
                        <a:t>: 346</a:t>
                      </a:r>
                    </a:p>
                    <a:p>
                      <a:pPr algn="ctr"/>
                      <a:r>
                        <a:rPr lang="en-US" dirty="0" err="1" smtClean="0"/>
                        <a:t>Neg</a:t>
                      </a:r>
                      <a:r>
                        <a:rPr lang="en-US" dirty="0" smtClean="0"/>
                        <a:t>: 764</a:t>
                      </a:r>
                    </a:p>
                  </a:txBody>
                  <a:tcPr/>
                </a:tc>
                <a:tc>
                  <a:txBody>
                    <a:bodyPr/>
                    <a:lstStyle/>
                    <a:p>
                      <a:pPr algn="ctr"/>
                      <a:r>
                        <a:rPr lang="en-US" dirty="0" err="1" smtClean="0"/>
                        <a:t>Pos</a:t>
                      </a:r>
                      <a:r>
                        <a:rPr lang="en-US" dirty="0" smtClean="0"/>
                        <a:t>: 68</a:t>
                      </a:r>
                    </a:p>
                    <a:p>
                      <a:pPr algn="ctr"/>
                      <a:r>
                        <a:rPr lang="en-US" dirty="0" err="1" smtClean="0"/>
                        <a:t>Neg</a:t>
                      </a:r>
                      <a:r>
                        <a:rPr lang="en-US" dirty="0" smtClean="0"/>
                        <a:t>: 114</a:t>
                      </a:r>
                    </a:p>
                  </a:txBody>
                  <a:tcPr/>
                </a:tc>
              </a:tr>
            </a:tbl>
          </a:graphicData>
        </a:graphic>
      </p:graphicFrame>
    </p:spTree>
    <p:extLst>
      <p:ext uri="{BB962C8B-B14F-4D97-AF65-F5344CB8AC3E}">
        <p14:creationId xmlns:p14="http://schemas.microsoft.com/office/powerpoint/2010/main" val="232293670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716"/>
            <a:ext cx="8229600" cy="1143000"/>
          </a:xfrm>
        </p:spPr>
        <p:txBody>
          <a:bodyPr/>
          <a:lstStyle/>
          <a:p>
            <a:r>
              <a:rPr lang="en-US" dirty="0" smtClean="0"/>
              <a:t>Outline</a:t>
            </a:r>
            <a:endParaRPr lang="en-US" dirty="0"/>
          </a:p>
        </p:txBody>
      </p:sp>
      <p:sp>
        <p:nvSpPr>
          <p:cNvPr id="3" name="Content Placeholder 2"/>
          <p:cNvSpPr>
            <a:spLocks noGrp="1"/>
          </p:cNvSpPr>
          <p:nvPr>
            <p:ph idx="1"/>
          </p:nvPr>
        </p:nvSpPr>
        <p:spPr>
          <a:xfrm>
            <a:off x="457200" y="1131698"/>
            <a:ext cx="8229600" cy="4525963"/>
          </a:xfrm>
        </p:spPr>
        <p:txBody>
          <a:bodyPr>
            <a:normAutofit fontScale="92500" lnSpcReduction="10000"/>
          </a:bodyPr>
          <a:lstStyle/>
          <a:p>
            <a:r>
              <a:rPr lang="en-US" dirty="0" smtClean="0">
                <a:latin typeface="Calibri" charset="0"/>
              </a:rPr>
              <a:t>Learning using TF-Families (Network </a:t>
            </a:r>
            <a:r>
              <a:rPr lang="en-US" dirty="0">
                <a:latin typeface="Calibri" charset="0"/>
              </a:rPr>
              <a:t>Inference from </a:t>
            </a:r>
            <a:r>
              <a:rPr lang="en-US" dirty="0" smtClean="0">
                <a:latin typeface="Calibri" charset="0"/>
              </a:rPr>
              <a:t>real biological data)</a:t>
            </a:r>
          </a:p>
          <a:p>
            <a:pPr marL="457200" lvl="1" indent="0">
              <a:buNone/>
            </a:pPr>
            <a:r>
              <a:rPr lang="en-US" sz="2200" dirty="0">
                <a:latin typeface="Calibri" charset="0"/>
                <a:cs typeface="Times"/>
              </a:rPr>
              <a:t>(</a:t>
            </a:r>
            <a:r>
              <a:rPr lang="en-US" sz="2200" dirty="0" smtClean="0">
                <a:latin typeface="Times"/>
                <a:cs typeface="Times"/>
              </a:rPr>
              <a:t>Joint </a:t>
            </a:r>
            <a:r>
              <a:rPr lang="en-US" sz="2200" dirty="0">
                <a:latin typeface="Times"/>
                <a:cs typeface="Times"/>
              </a:rPr>
              <a:t>work with </a:t>
            </a:r>
            <a:r>
              <a:rPr lang="en-US" sz="2200" b="1" dirty="0" smtClean="0">
                <a:latin typeface="Times"/>
                <a:cs typeface="Times"/>
              </a:rPr>
              <a:t>Dennis </a:t>
            </a:r>
            <a:r>
              <a:rPr lang="en-US" sz="2200" b="1" dirty="0" err="1">
                <a:latin typeface="Times"/>
                <a:cs typeface="Times"/>
              </a:rPr>
              <a:t>Shasha</a:t>
            </a:r>
            <a:r>
              <a:rPr lang="en-US" sz="2200" b="1" dirty="0">
                <a:latin typeface="Times"/>
                <a:cs typeface="Times"/>
              </a:rPr>
              <a:t>, </a:t>
            </a:r>
            <a:r>
              <a:rPr lang="en-US" sz="2200" b="1" dirty="0" err="1">
                <a:latin typeface="Times"/>
                <a:cs typeface="Times"/>
              </a:rPr>
              <a:t>Kranthi</a:t>
            </a:r>
            <a:r>
              <a:rPr lang="en-US" sz="2200" b="1" dirty="0">
                <a:latin typeface="Times"/>
                <a:cs typeface="Times"/>
              </a:rPr>
              <a:t> </a:t>
            </a:r>
            <a:r>
              <a:rPr lang="en-US" sz="2200" b="1" dirty="0" err="1">
                <a:latin typeface="Times"/>
                <a:cs typeface="Times"/>
              </a:rPr>
              <a:t>Varala</a:t>
            </a:r>
            <a:r>
              <a:rPr lang="en-US" sz="2200" b="1" dirty="0">
                <a:latin typeface="Times"/>
                <a:cs typeface="Times"/>
              </a:rPr>
              <a:t>, </a:t>
            </a:r>
            <a:r>
              <a:rPr lang="en-US" sz="2200" b="1" dirty="0" smtClean="0">
                <a:latin typeface="Times"/>
                <a:cs typeface="Times"/>
              </a:rPr>
              <a:t>Ying Li, Gloria </a:t>
            </a:r>
            <a:r>
              <a:rPr lang="en-US" sz="2200" b="1" dirty="0" err="1" smtClean="0">
                <a:latin typeface="Times"/>
                <a:cs typeface="Times"/>
              </a:rPr>
              <a:t>Coruzzi</a:t>
            </a:r>
            <a:r>
              <a:rPr lang="en-US" sz="2200" b="1" dirty="0" smtClean="0">
                <a:latin typeface="Times"/>
                <a:cs typeface="Times"/>
              </a:rPr>
              <a:t>)</a:t>
            </a:r>
            <a:endParaRPr lang="en-US" dirty="0" smtClean="0">
              <a:latin typeface="Calibri" charset="0"/>
            </a:endParaRPr>
          </a:p>
          <a:p>
            <a:pPr lvl="1">
              <a:buFont typeface="Courier New"/>
              <a:buChar char="o"/>
            </a:pPr>
            <a:r>
              <a:rPr lang="en-US" sz="2400" dirty="0" smtClean="0">
                <a:latin typeface="Calibri" charset="0"/>
              </a:rPr>
              <a:t>Problem &amp; Motivation</a:t>
            </a:r>
          </a:p>
          <a:p>
            <a:pPr lvl="1">
              <a:buFont typeface="Courier New"/>
              <a:buChar char="o"/>
            </a:pPr>
            <a:r>
              <a:rPr lang="en-US" sz="2400" dirty="0" smtClean="0">
                <a:solidFill>
                  <a:schemeClr val="bg1">
                    <a:lumMod val="85000"/>
                  </a:schemeClr>
                </a:solidFill>
              </a:rPr>
              <a:t>The DFG Algorithm</a:t>
            </a:r>
            <a:r>
              <a:rPr lang="en-US" sz="2400" dirty="0" smtClean="0">
                <a:solidFill>
                  <a:schemeClr val="bg1">
                    <a:lumMod val="85000"/>
                  </a:schemeClr>
                </a:solidFill>
                <a:latin typeface="Calibri" charset="0"/>
              </a:rPr>
              <a:t>, Data Source, Universe</a:t>
            </a:r>
          </a:p>
          <a:p>
            <a:pPr lvl="1">
              <a:buFont typeface="Courier New"/>
              <a:buChar char="o"/>
            </a:pPr>
            <a:r>
              <a:rPr lang="en-US" sz="2400" dirty="0" smtClean="0">
                <a:solidFill>
                  <a:schemeClr val="bg1">
                    <a:lumMod val="85000"/>
                  </a:schemeClr>
                </a:solidFill>
              </a:rPr>
              <a:t>All </a:t>
            </a:r>
            <a:r>
              <a:rPr lang="en-US" sz="2400" dirty="0">
                <a:solidFill>
                  <a:schemeClr val="bg1">
                    <a:lumMod val="85000"/>
                  </a:schemeClr>
                </a:solidFill>
              </a:rPr>
              <a:t>TFs VS TF-families</a:t>
            </a:r>
            <a:endParaRPr lang="en-US" sz="2400" dirty="0" smtClean="0">
              <a:solidFill>
                <a:schemeClr val="bg1">
                  <a:lumMod val="85000"/>
                </a:schemeClr>
              </a:solidFill>
              <a:latin typeface="Calibri" charset="0"/>
            </a:endParaRPr>
          </a:p>
          <a:p>
            <a:pPr lvl="1">
              <a:buFont typeface="Courier New"/>
              <a:buChar char="o"/>
            </a:pPr>
            <a:r>
              <a:rPr lang="en-US" sz="2400" dirty="0" smtClean="0">
                <a:solidFill>
                  <a:schemeClr val="bg1">
                    <a:lumMod val="85000"/>
                  </a:schemeClr>
                </a:solidFill>
                <a:latin typeface="Calibri" charset="0"/>
              </a:rPr>
              <a:t>Nitrogen Influence Network</a:t>
            </a:r>
            <a:endParaRPr lang="en-US" sz="2000" dirty="0" smtClean="0">
              <a:solidFill>
                <a:schemeClr val="bg1">
                  <a:lumMod val="85000"/>
                </a:schemeClr>
              </a:solidFill>
              <a:latin typeface="Calibri" charset="0"/>
            </a:endParaRPr>
          </a:p>
          <a:p>
            <a:r>
              <a:rPr lang="en-US" dirty="0">
                <a:solidFill>
                  <a:schemeClr val="bg1">
                    <a:lumMod val="85000"/>
                  </a:schemeClr>
                </a:solidFill>
              </a:rPr>
              <a:t>The NPK </a:t>
            </a:r>
            <a:r>
              <a:rPr lang="en-US" dirty="0" err="1">
                <a:solidFill>
                  <a:schemeClr val="bg1">
                    <a:lumMod val="85000"/>
                  </a:schemeClr>
                </a:solidFill>
              </a:rPr>
              <a:t>Nutriome</a:t>
            </a:r>
            <a:r>
              <a:rPr lang="en-US" dirty="0">
                <a:solidFill>
                  <a:schemeClr val="bg1">
                    <a:lumMod val="85000"/>
                  </a:schemeClr>
                </a:solidFill>
              </a:rPr>
              <a:t>: a </a:t>
            </a:r>
            <a:r>
              <a:rPr lang="en-US" dirty="0" err="1">
                <a:solidFill>
                  <a:schemeClr val="bg1">
                    <a:lumMod val="85000"/>
                  </a:schemeClr>
                </a:solidFill>
              </a:rPr>
              <a:t>Transcriptomic</a:t>
            </a:r>
            <a:r>
              <a:rPr lang="en-US" dirty="0">
                <a:solidFill>
                  <a:schemeClr val="bg1">
                    <a:lumMod val="85000"/>
                  </a:schemeClr>
                </a:solidFill>
              </a:rPr>
              <a:t> Analysis </a:t>
            </a:r>
            <a:endParaRPr lang="en-US" dirty="0" smtClean="0">
              <a:solidFill>
                <a:schemeClr val="bg1">
                  <a:lumMod val="85000"/>
                </a:schemeClr>
              </a:solidFill>
            </a:endParaRPr>
          </a:p>
          <a:p>
            <a:r>
              <a:rPr lang="en-US" sz="2200" dirty="0" smtClean="0">
                <a:solidFill>
                  <a:schemeClr val="bg1">
                    <a:lumMod val="85000"/>
                  </a:schemeClr>
                </a:solidFill>
                <a:latin typeface="Calibri" charset="0"/>
                <a:cs typeface="Times"/>
              </a:rPr>
              <a:t>(</a:t>
            </a:r>
            <a:r>
              <a:rPr lang="en-US" sz="2200" dirty="0">
                <a:solidFill>
                  <a:schemeClr val="bg1">
                    <a:lumMod val="85000"/>
                  </a:schemeClr>
                </a:solidFill>
                <a:latin typeface="Times"/>
                <a:cs typeface="Times"/>
              </a:rPr>
              <a:t>Joint work with </a:t>
            </a:r>
            <a:r>
              <a:rPr lang="en-US" sz="2200" b="1" dirty="0">
                <a:solidFill>
                  <a:schemeClr val="bg1">
                    <a:lumMod val="85000"/>
                  </a:schemeClr>
                </a:solidFill>
                <a:latin typeface="Times"/>
                <a:cs typeface="Times"/>
              </a:rPr>
              <a:t> </a:t>
            </a:r>
            <a:r>
              <a:rPr lang="en-US" sz="2200" b="1" dirty="0" smtClean="0">
                <a:solidFill>
                  <a:schemeClr val="bg1">
                    <a:lumMod val="85000"/>
                  </a:schemeClr>
                </a:solidFill>
                <a:latin typeface="Times"/>
                <a:cs typeface="Times"/>
              </a:rPr>
              <a:t>Joan, Dennis, Gloria, Manny)</a:t>
            </a:r>
            <a:endParaRPr lang="en-US" dirty="0">
              <a:solidFill>
                <a:schemeClr val="bg1">
                  <a:lumMod val="85000"/>
                </a:schemeClr>
              </a:solidFill>
              <a:latin typeface="Calibri" charset="0"/>
            </a:endParaRPr>
          </a:p>
          <a:p>
            <a:pPr lvl="1">
              <a:buFont typeface="Courier New"/>
              <a:buChar char="o"/>
            </a:pPr>
            <a:r>
              <a:rPr lang="en-US" sz="2400" dirty="0" smtClean="0">
                <a:solidFill>
                  <a:schemeClr val="bg1">
                    <a:lumMod val="85000"/>
                  </a:schemeClr>
                </a:solidFill>
                <a:latin typeface="Calibri" charset="0"/>
              </a:rPr>
              <a:t>Nonlinear correlation between traits and genes expression</a:t>
            </a:r>
            <a:endParaRPr lang="en-US" sz="2400" dirty="0">
              <a:solidFill>
                <a:schemeClr val="bg1">
                  <a:lumMod val="85000"/>
                </a:schemeClr>
              </a:solidFill>
              <a:latin typeface="Calibri" charset="0"/>
            </a:endParaRPr>
          </a:p>
        </p:txBody>
      </p:sp>
      <p:sp>
        <p:nvSpPr>
          <p:cNvPr id="4" name="Date Placeholder 3"/>
          <p:cNvSpPr>
            <a:spLocks noGrp="1"/>
          </p:cNvSpPr>
          <p:nvPr>
            <p:ph type="dt" sz="half" idx="10"/>
          </p:nvPr>
        </p:nvSpPr>
        <p:spPr/>
        <p:txBody>
          <a:bodyPr/>
          <a:lstStyle/>
          <a:p>
            <a:pPr>
              <a:defRPr/>
            </a:pPr>
            <a:fld id="{01293CCE-4536-E042-871D-8ED7BA2198C6}" type="datetime1">
              <a:rPr lang="en-US" smtClean="0"/>
              <a:t>3/23/15</a:t>
            </a:fld>
            <a:endParaRPr lang="en-US" dirty="0"/>
          </a:p>
        </p:txBody>
      </p:sp>
    </p:spTree>
    <p:extLst>
      <p:ext uri="{BB962C8B-B14F-4D97-AF65-F5344CB8AC3E}">
        <p14:creationId xmlns:p14="http://schemas.microsoft.com/office/powerpoint/2010/main" val="3892306173"/>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4118"/>
            <a:ext cx="8229600" cy="1143000"/>
          </a:xfrm>
        </p:spPr>
        <p:txBody>
          <a:bodyPr/>
          <a:lstStyle/>
          <a:p>
            <a:r>
              <a:rPr lang="en-US" dirty="0" smtClean="0"/>
              <a:t>Gab insight</a:t>
            </a:r>
            <a:endParaRPr lang="en-US" dirty="0"/>
          </a:p>
        </p:txBody>
      </p:sp>
      <p:pic>
        <p:nvPicPr>
          <p:cNvPr id="4" name="Picture 3"/>
          <p:cNvPicPr>
            <a:picLocks noChangeAspect="1"/>
          </p:cNvPicPr>
          <p:nvPr/>
        </p:nvPicPr>
        <p:blipFill>
          <a:blip r:embed="rId3"/>
          <a:stretch>
            <a:fillRect/>
          </a:stretch>
        </p:blipFill>
        <p:spPr>
          <a:xfrm>
            <a:off x="1791363" y="1284421"/>
            <a:ext cx="5548697" cy="5439899"/>
          </a:xfrm>
          <a:prstGeom prst="rect">
            <a:avLst/>
          </a:prstGeom>
        </p:spPr>
      </p:pic>
    </p:spTree>
    <p:extLst>
      <p:ext uri="{BB962C8B-B14F-4D97-AF65-F5344CB8AC3E}">
        <p14:creationId xmlns:p14="http://schemas.microsoft.com/office/powerpoint/2010/main" val="4198575839"/>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42" y="274638"/>
            <a:ext cx="8835529" cy="1143000"/>
          </a:xfrm>
        </p:spPr>
        <p:txBody>
          <a:bodyPr>
            <a:normAutofit fontScale="90000"/>
          </a:bodyPr>
          <a:lstStyle/>
          <a:p>
            <a:r>
              <a:rPr lang="en-US" dirty="0" smtClean="0"/>
              <a:t>Fixed PK </a:t>
            </a:r>
            <a:r>
              <a:rPr lang="en-US" dirty="0"/>
              <a:t>Correlation – Number of genes </a:t>
            </a:r>
            <a:br>
              <a:rPr lang="en-US" dirty="0"/>
            </a:br>
            <a:r>
              <a:rPr lang="en-US" dirty="0"/>
              <a:t>– </a:t>
            </a:r>
            <a:r>
              <a:rPr lang="en-US" dirty="0" smtClean="0"/>
              <a:t>FDR </a:t>
            </a:r>
            <a:r>
              <a:rPr lang="en-US" dirty="0"/>
              <a:t>cutoff </a:t>
            </a:r>
            <a:r>
              <a:rPr lang="en-US" dirty="0" smtClean="0"/>
              <a:t>0.15</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668416298"/>
              </p:ext>
            </p:extLst>
          </p:nvPr>
        </p:nvGraphicFramePr>
        <p:xfrm>
          <a:off x="331352" y="1932015"/>
          <a:ext cx="8123340" cy="4204370"/>
        </p:xfrm>
        <a:graphic>
          <a:graphicData uri="http://schemas.openxmlformats.org/drawingml/2006/table">
            <a:tbl>
              <a:tblPr firstRow="1" bandRow="1">
                <a:tableStyleId>{3C2FFA5D-87B4-456A-9821-1D502468CF0F}</a:tableStyleId>
              </a:tblPr>
              <a:tblGrid>
                <a:gridCol w="1624668"/>
                <a:gridCol w="1624668"/>
                <a:gridCol w="1624668"/>
                <a:gridCol w="1624668"/>
                <a:gridCol w="1624668"/>
              </a:tblGrid>
              <a:tr h="840874">
                <a:tc>
                  <a:txBody>
                    <a:bodyPr/>
                    <a:lstStyle/>
                    <a:p>
                      <a:pPr algn="ctr"/>
                      <a:endParaRPr lang="en-US" dirty="0"/>
                    </a:p>
                  </a:txBody>
                  <a:tcPr/>
                </a:tc>
                <a:tc>
                  <a:txBody>
                    <a:bodyPr/>
                    <a:lstStyle/>
                    <a:p>
                      <a:pPr algn="ctr"/>
                      <a:r>
                        <a:rPr lang="en-US" dirty="0" smtClean="0"/>
                        <a:t>HK</a:t>
                      </a:r>
                      <a:endParaRPr lang="en-US" dirty="0"/>
                    </a:p>
                  </a:txBody>
                  <a:tcPr/>
                </a:tc>
                <a:tc>
                  <a:txBody>
                    <a:bodyPr/>
                    <a:lstStyle/>
                    <a:p>
                      <a:pPr algn="ctr"/>
                      <a:r>
                        <a:rPr lang="en-US" dirty="0" smtClean="0"/>
                        <a:t>HP</a:t>
                      </a:r>
                      <a:endParaRPr lang="en-US" dirty="0"/>
                    </a:p>
                  </a:txBody>
                  <a:tcPr/>
                </a:tc>
                <a:tc>
                  <a:txBody>
                    <a:bodyPr/>
                    <a:lstStyle/>
                    <a:p>
                      <a:pPr algn="ctr"/>
                      <a:r>
                        <a:rPr lang="en-US" dirty="0" smtClean="0"/>
                        <a:t>LK</a:t>
                      </a:r>
                      <a:endParaRPr lang="en-US" dirty="0"/>
                    </a:p>
                  </a:txBody>
                  <a:tcPr/>
                </a:tc>
                <a:tc>
                  <a:txBody>
                    <a:bodyPr/>
                    <a:lstStyle/>
                    <a:p>
                      <a:pPr algn="ctr"/>
                      <a:r>
                        <a:rPr lang="en-US" dirty="0" smtClean="0"/>
                        <a:t>LP</a:t>
                      </a:r>
                      <a:endParaRPr lang="en-US" dirty="0"/>
                    </a:p>
                  </a:txBody>
                  <a:tcPr/>
                </a:tc>
              </a:tr>
              <a:tr h="840874">
                <a:tc>
                  <a:txBody>
                    <a:bodyPr/>
                    <a:lstStyle/>
                    <a:p>
                      <a:pPr algn="ctr"/>
                      <a:r>
                        <a:rPr lang="en-US" dirty="0" smtClean="0"/>
                        <a:t>Root</a:t>
                      </a:r>
                      <a:r>
                        <a:rPr lang="en-US" baseline="0" dirty="0" smtClean="0"/>
                        <a:t> - </a:t>
                      </a:r>
                      <a:r>
                        <a:rPr lang="en-US" dirty="0" smtClean="0"/>
                        <a:t>Biomass</a:t>
                      </a:r>
                      <a:endParaRPr lang="en-US" dirty="0"/>
                    </a:p>
                  </a:txBody>
                  <a:tcPr/>
                </a:tc>
                <a:tc>
                  <a:txBody>
                    <a:bodyPr/>
                    <a:lstStyle/>
                    <a:p>
                      <a:pPr algn="ctr"/>
                      <a:r>
                        <a:rPr lang="en-US" dirty="0" err="1" smtClean="0"/>
                        <a:t>Pos</a:t>
                      </a:r>
                      <a:r>
                        <a:rPr lang="en-US" dirty="0" smtClean="0"/>
                        <a:t>: 70</a:t>
                      </a:r>
                    </a:p>
                    <a:p>
                      <a:pPr algn="ctr"/>
                      <a:r>
                        <a:rPr lang="en-US" dirty="0" err="1" smtClean="0"/>
                        <a:t>Neg</a:t>
                      </a:r>
                      <a:r>
                        <a:rPr lang="en-US" dirty="0" smtClean="0"/>
                        <a:t>: 51</a:t>
                      </a:r>
                      <a:endParaRPr lang="en-US" dirty="0"/>
                    </a:p>
                  </a:txBody>
                  <a:tcPr/>
                </a:tc>
                <a:tc>
                  <a:txBody>
                    <a:bodyPr/>
                    <a:lstStyle/>
                    <a:p>
                      <a:pPr algn="ctr"/>
                      <a:r>
                        <a:rPr lang="en-US" dirty="0" err="1" smtClean="0"/>
                        <a:t>Pos</a:t>
                      </a:r>
                      <a:r>
                        <a:rPr lang="en-US" dirty="0" smtClean="0"/>
                        <a:t>: 11</a:t>
                      </a:r>
                    </a:p>
                    <a:p>
                      <a:pPr algn="ctr"/>
                      <a:r>
                        <a:rPr lang="en-US" dirty="0" err="1" smtClean="0"/>
                        <a:t>Neg</a:t>
                      </a:r>
                      <a:r>
                        <a:rPr lang="en-US" dirty="0" smtClean="0"/>
                        <a:t>: 3</a:t>
                      </a:r>
                      <a:endParaRPr lang="en-US" dirty="0"/>
                    </a:p>
                  </a:txBody>
                  <a:tcPr/>
                </a:tc>
                <a:tc>
                  <a:txBody>
                    <a:bodyPr/>
                    <a:lstStyle/>
                    <a:p>
                      <a:pPr algn="ctr"/>
                      <a:r>
                        <a:rPr lang="en-US" dirty="0" err="1" smtClean="0"/>
                        <a:t>Pos</a:t>
                      </a:r>
                      <a:r>
                        <a:rPr lang="en-US" dirty="0" smtClean="0"/>
                        <a:t>: 2</a:t>
                      </a:r>
                    </a:p>
                    <a:p>
                      <a:pPr algn="ctr"/>
                      <a:r>
                        <a:rPr lang="en-US" dirty="0" err="1" smtClean="0"/>
                        <a:t>Neg</a:t>
                      </a:r>
                      <a:r>
                        <a:rPr lang="en-US" dirty="0" smtClean="0"/>
                        <a:t>: 1</a:t>
                      </a:r>
                    </a:p>
                  </a:txBody>
                  <a:tcPr/>
                </a:tc>
                <a:tc>
                  <a:txBody>
                    <a:bodyPr/>
                    <a:lstStyle/>
                    <a:p>
                      <a:pPr algn="ctr"/>
                      <a:r>
                        <a:rPr lang="en-US" dirty="0" err="1" smtClean="0"/>
                        <a:t>Pos</a:t>
                      </a:r>
                      <a:r>
                        <a:rPr lang="en-US" dirty="0" smtClean="0"/>
                        <a:t>: 1</a:t>
                      </a:r>
                    </a:p>
                    <a:p>
                      <a:pPr algn="ctr"/>
                      <a:r>
                        <a:rPr lang="en-US" dirty="0" err="1" smtClean="0"/>
                        <a:t>Neg</a:t>
                      </a:r>
                      <a:r>
                        <a:rPr lang="en-US" dirty="0" smtClean="0"/>
                        <a:t>: 0</a:t>
                      </a:r>
                    </a:p>
                  </a:txBody>
                  <a:tcPr/>
                </a:tc>
              </a:tr>
              <a:tr h="840874">
                <a:tc>
                  <a:txBody>
                    <a:bodyPr/>
                    <a:lstStyle/>
                    <a:p>
                      <a:pPr algn="ctr"/>
                      <a:r>
                        <a:rPr lang="en-US" dirty="0" smtClean="0"/>
                        <a:t>Root - Nitrogen</a:t>
                      </a:r>
                      <a:endParaRPr lang="en-US" dirty="0"/>
                    </a:p>
                  </a:txBody>
                  <a:tcPr/>
                </a:tc>
                <a:tc>
                  <a:txBody>
                    <a:bodyPr/>
                    <a:lstStyle/>
                    <a:p>
                      <a:pPr algn="ctr"/>
                      <a:r>
                        <a:rPr lang="en-US" dirty="0" err="1" smtClean="0"/>
                        <a:t>Pos</a:t>
                      </a:r>
                      <a:r>
                        <a:rPr lang="en-US" dirty="0" smtClean="0"/>
                        <a:t>:  194</a:t>
                      </a:r>
                    </a:p>
                    <a:p>
                      <a:pPr algn="ctr"/>
                      <a:r>
                        <a:rPr lang="en-US" dirty="0" err="1" smtClean="0"/>
                        <a:t>Neg</a:t>
                      </a:r>
                      <a:r>
                        <a:rPr lang="en-US" dirty="0" smtClean="0"/>
                        <a:t>: 144</a:t>
                      </a:r>
                    </a:p>
                  </a:txBody>
                  <a:tcPr/>
                </a:tc>
                <a:tc>
                  <a:txBody>
                    <a:bodyPr/>
                    <a:lstStyle/>
                    <a:p>
                      <a:pPr algn="ctr"/>
                      <a:r>
                        <a:rPr lang="en-US" dirty="0" err="1" smtClean="0"/>
                        <a:t>Pos</a:t>
                      </a:r>
                      <a:r>
                        <a:rPr lang="en-US" dirty="0" smtClean="0"/>
                        <a:t>: 133</a:t>
                      </a:r>
                    </a:p>
                    <a:p>
                      <a:pPr algn="ctr"/>
                      <a:r>
                        <a:rPr lang="en-US" dirty="0" err="1" smtClean="0"/>
                        <a:t>Neg</a:t>
                      </a:r>
                      <a:r>
                        <a:rPr lang="en-US" dirty="0" smtClean="0"/>
                        <a:t>: 117</a:t>
                      </a:r>
                    </a:p>
                  </a:txBody>
                  <a:tcPr/>
                </a:tc>
                <a:tc>
                  <a:txBody>
                    <a:bodyPr/>
                    <a:lstStyle/>
                    <a:p>
                      <a:pPr algn="ctr"/>
                      <a:r>
                        <a:rPr lang="en-US" dirty="0" err="1" smtClean="0"/>
                        <a:t>Pos</a:t>
                      </a:r>
                      <a:r>
                        <a:rPr lang="en-US" dirty="0" smtClean="0"/>
                        <a:t>: 135</a:t>
                      </a:r>
                    </a:p>
                    <a:p>
                      <a:pPr algn="ctr"/>
                      <a:r>
                        <a:rPr lang="en-US" dirty="0" err="1" smtClean="0"/>
                        <a:t>Neg</a:t>
                      </a:r>
                      <a:r>
                        <a:rPr lang="en-US" dirty="0" smtClean="0"/>
                        <a:t>: 147</a:t>
                      </a:r>
                    </a:p>
                  </a:txBody>
                  <a:tcPr/>
                </a:tc>
                <a:tc>
                  <a:txBody>
                    <a:bodyPr/>
                    <a:lstStyle/>
                    <a:p>
                      <a:pPr algn="ctr"/>
                      <a:r>
                        <a:rPr lang="en-US" dirty="0" err="1" smtClean="0"/>
                        <a:t>Pos</a:t>
                      </a:r>
                      <a:r>
                        <a:rPr lang="en-US" dirty="0" smtClean="0"/>
                        <a:t>: 270</a:t>
                      </a:r>
                    </a:p>
                    <a:p>
                      <a:pPr algn="ctr"/>
                      <a:r>
                        <a:rPr lang="en-US" dirty="0" err="1" smtClean="0"/>
                        <a:t>Neg</a:t>
                      </a:r>
                      <a:r>
                        <a:rPr lang="en-US" dirty="0" smtClean="0"/>
                        <a:t>: 260</a:t>
                      </a:r>
                    </a:p>
                  </a:txBody>
                  <a:tcPr/>
                </a:tc>
              </a:tr>
              <a:tr h="840874">
                <a:tc>
                  <a:txBody>
                    <a:bodyPr/>
                    <a:lstStyle/>
                    <a:p>
                      <a:pPr algn="ctr"/>
                      <a:r>
                        <a:rPr lang="en-US" dirty="0" smtClean="0"/>
                        <a:t>Shoot - Biomass</a:t>
                      </a:r>
                      <a:endParaRPr lang="en-US" dirty="0"/>
                    </a:p>
                  </a:txBody>
                  <a:tcPr/>
                </a:tc>
                <a:tc>
                  <a:txBody>
                    <a:bodyPr/>
                    <a:lstStyle/>
                    <a:p>
                      <a:pPr algn="ctr"/>
                      <a:r>
                        <a:rPr lang="en-US" dirty="0" err="1" smtClean="0"/>
                        <a:t>Pos</a:t>
                      </a:r>
                      <a:r>
                        <a:rPr lang="en-US" dirty="0" smtClean="0"/>
                        <a:t>: 932</a:t>
                      </a:r>
                    </a:p>
                    <a:p>
                      <a:pPr algn="ctr"/>
                      <a:r>
                        <a:rPr lang="en-US" dirty="0" err="1" smtClean="0"/>
                        <a:t>Neg</a:t>
                      </a:r>
                      <a:r>
                        <a:rPr lang="en-US" dirty="0" smtClean="0"/>
                        <a:t>:</a:t>
                      </a:r>
                      <a:r>
                        <a:rPr lang="en-US" baseline="0" dirty="0" smtClean="0"/>
                        <a:t> 1,158</a:t>
                      </a:r>
                      <a:endParaRPr lang="en-US" dirty="0" smtClean="0"/>
                    </a:p>
                  </a:txBody>
                  <a:tcPr/>
                </a:tc>
                <a:tc>
                  <a:txBody>
                    <a:bodyPr/>
                    <a:lstStyle/>
                    <a:p>
                      <a:pPr algn="ctr"/>
                      <a:r>
                        <a:rPr lang="en-US" dirty="0" err="1" smtClean="0"/>
                        <a:t>Pos</a:t>
                      </a:r>
                      <a:r>
                        <a:rPr lang="en-US" dirty="0" smtClean="0"/>
                        <a:t>: 786</a:t>
                      </a:r>
                    </a:p>
                    <a:p>
                      <a:pPr algn="ctr"/>
                      <a:r>
                        <a:rPr lang="en-US" dirty="0" err="1" smtClean="0"/>
                        <a:t>Neg</a:t>
                      </a:r>
                      <a:r>
                        <a:rPr lang="en-US" dirty="0" smtClean="0"/>
                        <a:t>: 683</a:t>
                      </a:r>
                    </a:p>
                  </a:txBody>
                  <a:tcPr/>
                </a:tc>
                <a:tc>
                  <a:txBody>
                    <a:bodyPr/>
                    <a:lstStyle/>
                    <a:p>
                      <a:pPr algn="ctr"/>
                      <a:r>
                        <a:rPr lang="en-US" dirty="0" err="1" smtClean="0"/>
                        <a:t>Pos</a:t>
                      </a:r>
                      <a:r>
                        <a:rPr lang="en-US" dirty="0" smtClean="0"/>
                        <a:t>: 43</a:t>
                      </a:r>
                    </a:p>
                    <a:p>
                      <a:pPr algn="ctr"/>
                      <a:r>
                        <a:rPr lang="en-US" dirty="0" err="1" smtClean="0"/>
                        <a:t>Neg</a:t>
                      </a:r>
                      <a:r>
                        <a:rPr lang="en-US" dirty="0" smtClean="0"/>
                        <a:t>: 51</a:t>
                      </a:r>
                    </a:p>
                  </a:txBody>
                  <a:tcPr/>
                </a:tc>
                <a:tc>
                  <a:txBody>
                    <a:bodyPr/>
                    <a:lstStyle/>
                    <a:p>
                      <a:pPr algn="ctr"/>
                      <a:r>
                        <a:rPr lang="en-US" dirty="0" err="1" smtClean="0"/>
                        <a:t>Pos</a:t>
                      </a:r>
                      <a:r>
                        <a:rPr lang="en-US" dirty="0" smtClean="0"/>
                        <a:t>: 9</a:t>
                      </a:r>
                    </a:p>
                    <a:p>
                      <a:pPr algn="ctr"/>
                      <a:r>
                        <a:rPr lang="en-US" dirty="0" err="1" smtClean="0"/>
                        <a:t>Neg</a:t>
                      </a:r>
                      <a:r>
                        <a:rPr lang="en-US" dirty="0" smtClean="0"/>
                        <a:t>: 12</a:t>
                      </a:r>
                    </a:p>
                  </a:txBody>
                  <a:tcPr/>
                </a:tc>
              </a:tr>
              <a:tr h="840874">
                <a:tc>
                  <a:txBody>
                    <a:bodyPr/>
                    <a:lstStyle/>
                    <a:p>
                      <a:pPr algn="ctr"/>
                      <a:r>
                        <a:rPr lang="en-US" dirty="0" smtClean="0"/>
                        <a:t>Shoot - Nitrogen</a:t>
                      </a:r>
                      <a:endParaRPr lang="en-US" dirty="0"/>
                    </a:p>
                  </a:txBody>
                  <a:tcPr/>
                </a:tc>
                <a:tc>
                  <a:txBody>
                    <a:bodyPr/>
                    <a:lstStyle/>
                    <a:p>
                      <a:pPr algn="ctr"/>
                      <a:r>
                        <a:rPr lang="en-US" dirty="0" err="1" smtClean="0"/>
                        <a:t>Pos</a:t>
                      </a:r>
                      <a:r>
                        <a:rPr lang="en-US" dirty="0" smtClean="0"/>
                        <a:t>:</a:t>
                      </a:r>
                      <a:r>
                        <a:rPr lang="en-US" baseline="0" dirty="0" smtClean="0"/>
                        <a:t> 830</a:t>
                      </a:r>
                      <a:endParaRPr lang="en-US" dirty="0" smtClean="0"/>
                    </a:p>
                    <a:p>
                      <a:pPr algn="ctr"/>
                      <a:r>
                        <a:rPr lang="en-US" dirty="0" err="1" smtClean="0"/>
                        <a:t>Neg</a:t>
                      </a:r>
                      <a:r>
                        <a:rPr lang="en-US" dirty="0" smtClean="0"/>
                        <a:t>: 1,169</a:t>
                      </a:r>
                    </a:p>
                  </a:txBody>
                  <a:tcPr/>
                </a:tc>
                <a:tc>
                  <a:txBody>
                    <a:bodyPr/>
                    <a:lstStyle/>
                    <a:p>
                      <a:pPr algn="ctr"/>
                      <a:r>
                        <a:rPr lang="en-US" dirty="0" err="1" smtClean="0"/>
                        <a:t>Pos</a:t>
                      </a:r>
                      <a:r>
                        <a:rPr lang="en-US" dirty="0" smtClean="0"/>
                        <a:t>: 718</a:t>
                      </a:r>
                    </a:p>
                    <a:p>
                      <a:pPr algn="ctr"/>
                      <a:r>
                        <a:rPr lang="en-US" dirty="0" err="1" smtClean="0"/>
                        <a:t>Neg</a:t>
                      </a:r>
                      <a:r>
                        <a:rPr lang="en-US" dirty="0" smtClean="0"/>
                        <a:t>:</a:t>
                      </a:r>
                      <a:r>
                        <a:rPr lang="en-US" baseline="0" dirty="0" smtClean="0"/>
                        <a:t> 576</a:t>
                      </a:r>
                      <a:endParaRPr lang="en-US" dirty="0" smtClean="0"/>
                    </a:p>
                  </a:txBody>
                  <a:tcPr/>
                </a:tc>
                <a:tc>
                  <a:txBody>
                    <a:bodyPr/>
                    <a:lstStyle/>
                    <a:p>
                      <a:pPr algn="ctr"/>
                      <a:r>
                        <a:rPr lang="en-US" dirty="0" err="1" smtClean="0"/>
                        <a:t>Pos</a:t>
                      </a:r>
                      <a:r>
                        <a:rPr lang="en-US" dirty="0" smtClean="0"/>
                        <a:t>: 599</a:t>
                      </a:r>
                    </a:p>
                    <a:p>
                      <a:pPr algn="ctr"/>
                      <a:r>
                        <a:rPr lang="en-US" dirty="0" err="1" smtClean="0"/>
                        <a:t>Neg</a:t>
                      </a:r>
                      <a:r>
                        <a:rPr lang="en-US" dirty="0" smtClean="0"/>
                        <a:t>: 651</a:t>
                      </a:r>
                    </a:p>
                  </a:txBody>
                  <a:tcPr/>
                </a:tc>
                <a:tc>
                  <a:txBody>
                    <a:bodyPr/>
                    <a:lstStyle/>
                    <a:p>
                      <a:pPr algn="ctr"/>
                      <a:r>
                        <a:rPr lang="en-US" dirty="0" err="1" smtClean="0"/>
                        <a:t>Pos</a:t>
                      </a:r>
                      <a:r>
                        <a:rPr lang="en-US" dirty="0" smtClean="0"/>
                        <a:t>: 244</a:t>
                      </a:r>
                    </a:p>
                    <a:p>
                      <a:pPr algn="ctr"/>
                      <a:r>
                        <a:rPr lang="en-US" dirty="0" err="1" smtClean="0"/>
                        <a:t>Neg</a:t>
                      </a:r>
                      <a:r>
                        <a:rPr lang="en-US" dirty="0" smtClean="0"/>
                        <a:t>: 624</a:t>
                      </a:r>
                    </a:p>
                  </a:txBody>
                  <a:tcPr/>
                </a:tc>
              </a:tr>
            </a:tbl>
          </a:graphicData>
        </a:graphic>
      </p:graphicFrame>
    </p:spTree>
    <p:extLst>
      <p:ext uri="{BB962C8B-B14F-4D97-AF65-F5344CB8AC3E}">
        <p14:creationId xmlns:p14="http://schemas.microsoft.com/office/powerpoint/2010/main" val="3509219068"/>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Jacopo: question</a:t>
            </a:r>
            <a:endParaRPr lang="en-US" i="1" dirty="0"/>
          </a:p>
        </p:txBody>
      </p:sp>
      <p:sp>
        <p:nvSpPr>
          <p:cNvPr id="3" name="Content Placeholder 2"/>
          <p:cNvSpPr>
            <a:spLocks noGrp="1"/>
          </p:cNvSpPr>
          <p:nvPr>
            <p:ph idx="1"/>
          </p:nvPr>
        </p:nvSpPr>
        <p:spPr/>
        <p:txBody>
          <a:bodyPr/>
          <a:lstStyle/>
          <a:p>
            <a:r>
              <a:rPr lang="en-US" i="1" dirty="0" smtClean="0"/>
              <a:t>Jacopo: I don’t understand something. Your title says constant PK but the </a:t>
            </a:r>
            <a:r>
              <a:rPr lang="en-US" i="1" dirty="0" err="1" smtClean="0"/>
              <a:t>sungear</a:t>
            </a:r>
            <a:r>
              <a:rPr lang="en-US" i="1" dirty="0" smtClean="0"/>
              <a:t> anchors have labels like </a:t>
            </a:r>
            <a:r>
              <a:rPr lang="en-US" i="1" dirty="0" err="1" smtClean="0"/>
              <a:t>poscorrelation_nitrogenHK</a:t>
            </a:r>
            <a:r>
              <a:rPr lang="en-US" i="1" dirty="0" smtClean="0"/>
              <a:t>. I would have thought you’d want </a:t>
            </a:r>
            <a:r>
              <a:rPr lang="en-US" i="1" dirty="0" err="1" smtClean="0"/>
              <a:t>poscorrelation_nitrogenHKHP</a:t>
            </a:r>
            <a:r>
              <a:rPr lang="en-US" i="1" smtClean="0"/>
              <a:t>.</a:t>
            </a:r>
            <a:endParaRPr lang="en-US" i="1" dirty="0"/>
          </a:p>
        </p:txBody>
      </p:sp>
    </p:spTree>
    <p:extLst>
      <p:ext uri="{BB962C8B-B14F-4D97-AF65-F5344CB8AC3E}">
        <p14:creationId xmlns:p14="http://schemas.microsoft.com/office/powerpoint/2010/main" val="21165760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06450" y="660560"/>
            <a:ext cx="7447040" cy="6197440"/>
          </a:xfrm>
          <a:prstGeom prst="rect">
            <a:avLst/>
          </a:prstGeom>
        </p:spPr>
      </p:pic>
      <p:sp>
        <p:nvSpPr>
          <p:cNvPr id="2" name="Title 1"/>
          <p:cNvSpPr>
            <a:spLocks noGrp="1"/>
          </p:cNvSpPr>
          <p:nvPr>
            <p:ph type="title"/>
          </p:nvPr>
        </p:nvSpPr>
        <p:spPr>
          <a:xfrm>
            <a:off x="457200" y="-169862"/>
            <a:ext cx="8229600" cy="1143000"/>
          </a:xfrm>
        </p:spPr>
        <p:txBody>
          <a:bodyPr>
            <a:normAutofit/>
          </a:bodyPr>
          <a:lstStyle/>
          <a:p>
            <a:r>
              <a:rPr lang="en-US" sz="2800" dirty="0" smtClean="0"/>
              <a:t>Shoots, Positive Correlated Genes w/ Nitrogen  for constant PK – </a:t>
            </a:r>
            <a:r>
              <a:rPr lang="en-US" sz="2800" dirty="0" err="1" smtClean="0"/>
              <a:t>Sungear</a:t>
            </a:r>
            <a:r>
              <a:rPr lang="en-US" sz="2800" dirty="0" smtClean="0"/>
              <a:t> </a:t>
            </a:r>
            <a:endParaRPr lang="en-US" sz="2800" dirty="0"/>
          </a:p>
        </p:txBody>
      </p:sp>
      <p:sp>
        <p:nvSpPr>
          <p:cNvPr id="5" name="TextBox 4"/>
          <p:cNvSpPr txBox="1"/>
          <p:nvPr/>
        </p:nvSpPr>
        <p:spPr>
          <a:xfrm>
            <a:off x="4791165" y="1652036"/>
            <a:ext cx="914912" cy="369332"/>
          </a:xfrm>
          <a:prstGeom prst="rect">
            <a:avLst/>
          </a:prstGeom>
          <a:noFill/>
        </p:spPr>
        <p:txBody>
          <a:bodyPr wrap="square" rtlCol="0">
            <a:spAutoFit/>
          </a:bodyPr>
          <a:lstStyle/>
          <a:p>
            <a:r>
              <a:rPr lang="en-US" dirty="0" smtClean="0">
                <a:solidFill>
                  <a:schemeClr val="bg1"/>
                </a:solidFill>
              </a:rPr>
              <a:t>458</a:t>
            </a:r>
            <a:endParaRPr lang="en-US" dirty="0">
              <a:solidFill>
                <a:schemeClr val="bg1"/>
              </a:solidFill>
            </a:endParaRPr>
          </a:p>
        </p:txBody>
      </p:sp>
      <p:sp>
        <p:nvSpPr>
          <p:cNvPr id="6" name="TextBox 5"/>
          <p:cNvSpPr txBox="1"/>
          <p:nvPr/>
        </p:nvSpPr>
        <p:spPr>
          <a:xfrm>
            <a:off x="5579077" y="2534686"/>
            <a:ext cx="914912" cy="369332"/>
          </a:xfrm>
          <a:prstGeom prst="rect">
            <a:avLst/>
          </a:prstGeom>
          <a:noFill/>
        </p:spPr>
        <p:txBody>
          <a:bodyPr wrap="square" rtlCol="0">
            <a:spAutoFit/>
          </a:bodyPr>
          <a:lstStyle/>
          <a:p>
            <a:r>
              <a:rPr lang="en-US" dirty="0" smtClean="0">
                <a:solidFill>
                  <a:schemeClr val="bg1"/>
                </a:solidFill>
              </a:rPr>
              <a:t>188</a:t>
            </a:r>
            <a:endParaRPr lang="en-US" dirty="0">
              <a:solidFill>
                <a:schemeClr val="bg1"/>
              </a:solidFill>
            </a:endParaRPr>
          </a:p>
        </p:txBody>
      </p:sp>
      <p:sp>
        <p:nvSpPr>
          <p:cNvPr id="7" name="TextBox 6"/>
          <p:cNvSpPr txBox="1"/>
          <p:nvPr/>
        </p:nvSpPr>
        <p:spPr>
          <a:xfrm>
            <a:off x="6399853" y="3353836"/>
            <a:ext cx="914912" cy="369332"/>
          </a:xfrm>
          <a:prstGeom prst="rect">
            <a:avLst/>
          </a:prstGeom>
          <a:noFill/>
        </p:spPr>
        <p:txBody>
          <a:bodyPr wrap="square" rtlCol="0">
            <a:spAutoFit/>
          </a:bodyPr>
          <a:lstStyle/>
          <a:p>
            <a:r>
              <a:rPr lang="en-US" dirty="0" smtClean="0">
                <a:solidFill>
                  <a:schemeClr val="bg1"/>
                </a:solidFill>
              </a:rPr>
              <a:t>249</a:t>
            </a:r>
            <a:endParaRPr lang="en-US" dirty="0">
              <a:solidFill>
                <a:schemeClr val="bg1"/>
              </a:solidFill>
            </a:endParaRPr>
          </a:p>
        </p:txBody>
      </p:sp>
      <p:sp>
        <p:nvSpPr>
          <p:cNvPr id="8" name="TextBox 7"/>
          <p:cNvSpPr txBox="1"/>
          <p:nvPr/>
        </p:nvSpPr>
        <p:spPr>
          <a:xfrm>
            <a:off x="5706077" y="4486795"/>
            <a:ext cx="914912" cy="369332"/>
          </a:xfrm>
          <a:prstGeom prst="rect">
            <a:avLst/>
          </a:prstGeom>
          <a:noFill/>
        </p:spPr>
        <p:txBody>
          <a:bodyPr wrap="square" rtlCol="0">
            <a:spAutoFit/>
          </a:bodyPr>
          <a:lstStyle/>
          <a:p>
            <a:r>
              <a:rPr lang="en-US" dirty="0" smtClean="0">
                <a:solidFill>
                  <a:schemeClr val="bg1"/>
                </a:solidFill>
              </a:rPr>
              <a:t>141</a:t>
            </a:r>
            <a:endParaRPr lang="en-US" dirty="0">
              <a:solidFill>
                <a:schemeClr val="bg1"/>
              </a:solidFill>
            </a:endParaRPr>
          </a:p>
        </p:txBody>
      </p:sp>
      <p:sp>
        <p:nvSpPr>
          <p:cNvPr id="9" name="TextBox 8"/>
          <p:cNvSpPr txBox="1"/>
          <p:nvPr/>
        </p:nvSpPr>
        <p:spPr>
          <a:xfrm>
            <a:off x="4664165" y="5591695"/>
            <a:ext cx="914912" cy="369332"/>
          </a:xfrm>
          <a:prstGeom prst="rect">
            <a:avLst/>
          </a:prstGeom>
          <a:noFill/>
        </p:spPr>
        <p:txBody>
          <a:bodyPr wrap="square" rtlCol="0">
            <a:spAutoFit/>
          </a:bodyPr>
          <a:lstStyle/>
          <a:p>
            <a:r>
              <a:rPr lang="en-US" dirty="0" smtClean="0">
                <a:solidFill>
                  <a:schemeClr val="bg1"/>
                </a:solidFill>
              </a:rPr>
              <a:t>274</a:t>
            </a:r>
            <a:endParaRPr lang="en-US" dirty="0">
              <a:solidFill>
                <a:schemeClr val="bg1"/>
              </a:solidFill>
            </a:endParaRPr>
          </a:p>
        </p:txBody>
      </p:sp>
      <p:sp>
        <p:nvSpPr>
          <p:cNvPr id="10" name="TextBox 9"/>
          <p:cNvSpPr txBox="1"/>
          <p:nvPr/>
        </p:nvSpPr>
        <p:spPr>
          <a:xfrm>
            <a:off x="3117940" y="4762429"/>
            <a:ext cx="914912" cy="369332"/>
          </a:xfrm>
          <a:prstGeom prst="rect">
            <a:avLst/>
          </a:prstGeom>
          <a:noFill/>
        </p:spPr>
        <p:txBody>
          <a:bodyPr wrap="square" rtlCol="0">
            <a:spAutoFit/>
          </a:bodyPr>
          <a:lstStyle/>
          <a:p>
            <a:r>
              <a:rPr lang="en-US" dirty="0" smtClean="0">
                <a:solidFill>
                  <a:schemeClr val="bg1"/>
                </a:solidFill>
              </a:rPr>
              <a:t>48</a:t>
            </a:r>
            <a:endParaRPr lang="en-US" dirty="0">
              <a:solidFill>
                <a:schemeClr val="bg1"/>
              </a:solidFill>
            </a:endParaRPr>
          </a:p>
        </p:txBody>
      </p:sp>
      <p:sp>
        <p:nvSpPr>
          <p:cNvPr id="11" name="TextBox 10"/>
          <p:cNvSpPr txBox="1"/>
          <p:nvPr/>
        </p:nvSpPr>
        <p:spPr>
          <a:xfrm>
            <a:off x="2206715" y="3861249"/>
            <a:ext cx="914912" cy="369332"/>
          </a:xfrm>
          <a:prstGeom prst="rect">
            <a:avLst/>
          </a:prstGeom>
          <a:noFill/>
        </p:spPr>
        <p:txBody>
          <a:bodyPr wrap="square" rtlCol="0">
            <a:spAutoFit/>
          </a:bodyPr>
          <a:lstStyle/>
          <a:p>
            <a:r>
              <a:rPr lang="en-US" dirty="0" smtClean="0">
                <a:solidFill>
                  <a:schemeClr val="bg1"/>
                </a:solidFill>
              </a:rPr>
              <a:t>48</a:t>
            </a:r>
            <a:endParaRPr lang="en-US" dirty="0">
              <a:solidFill>
                <a:schemeClr val="bg1"/>
              </a:solidFill>
            </a:endParaRPr>
          </a:p>
        </p:txBody>
      </p:sp>
      <p:sp>
        <p:nvSpPr>
          <p:cNvPr id="12" name="TextBox 11"/>
          <p:cNvSpPr txBox="1"/>
          <p:nvPr/>
        </p:nvSpPr>
        <p:spPr>
          <a:xfrm>
            <a:off x="3146259" y="2550561"/>
            <a:ext cx="914912" cy="369332"/>
          </a:xfrm>
          <a:prstGeom prst="rect">
            <a:avLst/>
          </a:prstGeom>
          <a:noFill/>
        </p:spPr>
        <p:txBody>
          <a:bodyPr wrap="square" rtlCol="0">
            <a:spAutoFit/>
          </a:bodyPr>
          <a:lstStyle/>
          <a:p>
            <a:r>
              <a:rPr lang="en-US" dirty="0" smtClean="0">
                <a:solidFill>
                  <a:schemeClr val="bg1"/>
                </a:solidFill>
              </a:rPr>
              <a:t>37</a:t>
            </a:r>
            <a:endParaRPr lang="en-US" dirty="0">
              <a:solidFill>
                <a:schemeClr val="bg1"/>
              </a:solidFill>
            </a:endParaRPr>
          </a:p>
        </p:txBody>
      </p:sp>
      <p:sp>
        <p:nvSpPr>
          <p:cNvPr id="13" name="TextBox 12"/>
          <p:cNvSpPr txBox="1"/>
          <p:nvPr/>
        </p:nvSpPr>
        <p:spPr>
          <a:xfrm>
            <a:off x="5169246" y="3547373"/>
            <a:ext cx="536831" cy="369332"/>
          </a:xfrm>
          <a:prstGeom prst="rect">
            <a:avLst/>
          </a:prstGeom>
          <a:noFill/>
        </p:spPr>
        <p:txBody>
          <a:bodyPr wrap="square" rtlCol="0">
            <a:spAutoFit/>
          </a:bodyPr>
          <a:lstStyle/>
          <a:p>
            <a:r>
              <a:rPr lang="en-US" dirty="0" smtClean="0">
                <a:solidFill>
                  <a:schemeClr val="bg1"/>
                </a:solidFill>
              </a:rPr>
              <a:t>44</a:t>
            </a:r>
            <a:endParaRPr lang="en-US" dirty="0">
              <a:solidFill>
                <a:schemeClr val="bg1"/>
              </a:solidFill>
            </a:endParaRPr>
          </a:p>
        </p:txBody>
      </p:sp>
      <p:sp>
        <p:nvSpPr>
          <p:cNvPr id="14" name="TextBox 13"/>
          <p:cNvSpPr txBox="1"/>
          <p:nvPr/>
        </p:nvSpPr>
        <p:spPr>
          <a:xfrm>
            <a:off x="4475124" y="4452831"/>
            <a:ext cx="536831" cy="369332"/>
          </a:xfrm>
          <a:prstGeom prst="rect">
            <a:avLst/>
          </a:prstGeom>
          <a:noFill/>
        </p:spPr>
        <p:txBody>
          <a:bodyPr wrap="square" rtlCol="0">
            <a:spAutoFit/>
          </a:bodyPr>
          <a:lstStyle/>
          <a:p>
            <a:r>
              <a:rPr lang="en-US" dirty="0" smtClean="0">
                <a:solidFill>
                  <a:schemeClr val="bg1"/>
                </a:solidFill>
              </a:rPr>
              <a:t>11</a:t>
            </a:r>
            <a:endParaRPr lang="en-US" dirty="0">
              <a:solidFill>
                <a:schemeClr val="bg1"/>
              </a:solidFill>
            </a:endParaRPr>
          </a:p>
        </p:txBody>
      </p:sp>
      <p:sp>
        <p:nvSpPr>
          <p:cNvPr id="15" name="TextBox 14"/>
          <p:cNvSpPr txBox="1"/>
          <p:nvPr/>
        </p:nvSpPr>
        <p:spPr>
          <a:xfrm>
            <a:off x="3456295" y="3660708"/>
            <a:ext cx="536831" cy="369332"/>
          </a:xfrm>
          <a:prstGeom prst="rect">
            <a:avLst/>
          </a:prstGeom>
          <a:noFill/>
        </p:spPr>
        <p:txBody>
          <a:bodyPr wrap="square" rtlCol="0">
            <a:spAutoFit/>
          </a:bodyPr>
          <a:lstStyle/>
          <a:p>
            <a:r>
              <a:rPr lang="en-US" dirty="0" smtClean="0">
                <a:solidFill>
                  <a:schemeClr val="bg1"/>
                </a:solidFill>
              </a:rPr>
              <a:t>15</a:t>
            </a:r>
            <a:endParaRPr lang="en-US" dirty="0">
              <a:solidFill>
                <a:schemeClr val="bg1"/>
              </a:solidFill>
            </a:endParaRPr>
          </a:p>
        </p:txBody>
      </p:sp>
      <p:sp>
        <p:nvSpPr>
          <p:cNvPr id="16" name="TextBox 15"/>
          <p:cNvSpPr txBox="1"/>
          <p:nvPr/>
        </p:nvSpPr>
        <p:spPr>
          <a:xfrm>
            <a:off x="4555959" y="3805580"/>
            <a:ext cx="536831" cy="369332"/>
          </a:xfrm>
          <a:prstGeom prst="rect">
            <a:avLst/>
          </a:prstGeom>
          <a:noFill/>
        </p:spPr>
        <p:txBody>
          <a:bodyPr wrap="square" rtlCol="0">
            <a:spAutoFit/>
          </a:bodyPr>
          <a:lstStyle/>
          <a:p>
            <a:r>
              <a:rPr lang="en-US" dirty="0" smtClean="0">
                <a:solidFill>
                  <a:schemeClr val="bg1"/>
                </a:solidFill>
              </a:rPr>
              <a:t>61</a:t>
            </a:r>
            <a:endParaRPr lang="en-US" dirty="0">
              <a:solidFill>
                <a:schemeClr val="bg1"/>
              </a:solidFill>
            </a:endParaRPr>
          </a:p>
        </p:txBody>
      </p:sp>
      <p:sp>
        <p:nvSpPr>
          <p:cNvPr id="17" name="TextBox 16"/>
          <p:cNvSpPr txBox="1"/>
          <p:nvPr/>
        </p:nvSpPr>
        <p:spPr>
          <a:xfrm>
            <a:off x="4254333" y="2849830"/>
            <a:ext cx="536831" cy="369332"/>
          </a:xfrm>
          <a:prstGeom prst="rect">
            <a:avLst/>
          </a:prstGeom>
          <a:noFill/>
        </p:spPr>
        <p:txBody>
          <a:bodyPr wrap="square" rtlCol="0">
            <a:spAutoFit/>
          </a:bodyPr>
          <a:lstStyle/>
          <a:p>
            <a:r>
              <a:rPr lang="en-US" dirty="0" smtClean="0">
                <a:solidFill>
                  <a:schemeClr val="bg1"/>
                </a:solidFill>
              </a:rPr>
              <a:t>22</a:t>
            </a:r>
            <a:endParaRPr lang="en-US" dirty="0">
              <a:solidFill>
                <a:schemeClr val="bg1"/>
              </a:solidFill>
            </a:endParaRPr>
          </a:p>
        </p:txBody>
      </p:sp>
    </p:spTree>
    <p:extLst>
      <p:ext uri="{BB962C8B-B14F-4D97-AF65-F5344CB8AC3E}">
        <p14:creationId xmlns:p14="http://schemas.microsoft.com/office/powerpoint/2010/main" val="1056507053"/>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9862"/>
            <a:ext cx="8229600" cy="1143000"/>
          </a:xfrm>
        </p:spPr>
        <p:txBody>
          <a:bodyPr>
            <a:normAutofit/>
          </a:bodyPr>
          <a:lstStyle/>
          <a:p>
            <a:r>
              <a:rPr lang="en-US" sz="2800" dirty="0" smtClean="0"/>
              <a:t>Shoots, Negative </a:t>
            </a:r>
            <a:r>
              <a:rPr lang="en-US" sz="2800" dirty="0"/>
              <a:t>Correlated Genes w/ </a:t>
            </a:r>
            <a:r>
              <a:rPr lang="en-US" sz="2800" dirty="0" smtClean="0"/>
              <a:t> Nitrogen  for constant PK – </a:t>
            </a:r>
            <a:r>
              <a:rPr lang="en-US" sz="2800" dirty="0" err="1" smtClean="0"/>
              <a:t>Sungear</a:t>
            </a:r>
            <a:r>
              <a:rPr lang="en-US" sz="2800" dirty="0" smtClean="0"/>
              <a:t> </a:t>
            </a:r>
            <a:endParaRPr lang="en-US" sz="2800" dirty="0"/>
          </a:p>
        </p:txBody>
      </p:sp>
      <p:sp>
        <p:nvSpPr>
          <p:cNvPr id="5" name="TextBox 4"/>
          <p:cNvSpPr txBox="1"/>
          <p:nvPr/>
        </p:nvSpPr>
        <p:spPr>
          <a:xfrm>
            <a:off x="4791165" y="1652036"/>
            <a:ext cx="914912" cy="369332"/>
          </a:xfrm>
          <a:prstGeom prst="rect">
            <a:avLst/>
          </a:prstGeom>
          <a:noFill/>
        </p:spPr>
        <p:txBody>
          <a:bodyPr wrap="square" rtlCol="0">
            <a:spAutoFit/>
          </a:bodyPr>
          <a:lstStyle/>
          <a:p>
            <a:r>
              <a:rPr lang="en-US" dirty="0" smtClean="0">
                <a:solidFill>
                  <a:schemeClr val="bg1"/>
                </a:solidFill>
              </a:rPr>
              <a:t>458</a:t>
            </a:r>
            <a:endParaRPr lang="en-US" dirty="0">
              <a:solidFill>
                <a:schemeClr val="bg1"/>
              </a:solidFill>
            </a:endParaRPr>
          </a:p>
        </p:txBody>
      </p:sp>
      <p:sp>
        <p:nvSpPr>
          <p:cNvPr id="6" name="TextBox 5"/>
          <p:cNvSpPr txBox="1"/>
          <p:nvPr/>
        </p:nvSpPr>
        <p:spPr>
          <a:xfrm>
            <a:off x="5579077" y="2534686"/>
            <a:ext cx="914912" cy="369332"/>
          </a:xfrm>
          <a:prstGeom prst="rect">
            <a:avLst/>
          </a:prstGeom>
          <a:noFill/>
        </p:spPr>
        <p:txBody>
          <a:bodyPr wrap="square" rtlCol="0">
            <a:spAutoFit/>
          </a:bodyPr>
          <a:lstStyle/>
          <a:p>
            <a:r>
              <a:rPr lang="en-US" dirty="0" smtClean="0">
                <a:solidFill>
                  <a:schemeClr val="bg1"/>
                </a:solidFill>
              </a:rPr>
              <a:t>188</a:t>
            </a:r>
            <a:endParaRPr lang="en-US" dirty="0">
              <a:solidFill>
                <a:schemeClr val="bg1"/>
              </a:solidFill>
            </a:endParaRPr>
          </a:p>
        </p:txBody>
      </p:sp>
      <p:sp>
        <p:nvSpPr>
          <p:cNvPr id="7" name="TextBox 6"/>
          <p:cNvSpPr txBox="1"/>
          <p:nvPr/>
        </p:nvSpPr>
        <p:spPr>
          <a:xfrm>
            <a:off x="6399853" y="3353836"/>
            <a:ext cx="914912" cy="369332"/>
          </a:xfrm>
          <a:prstGeom prst="rect">
            <a:avLst/>
          </a:prstGeom>
          <a:noFill/>
        </p:spPr>
        <p:txBody>
          <a:bodyPr wrap="square" rtlCol="0">
            <a:spAutoFit/>
          </a:bodyPr>
          <a:lstStyle/>
          <a:p>
            <a:r>
              <a:rPr lang="en-US" dirty="0" smtClean="0">
                <a:solidFill>
                  <a:schemeClr val="bg1"/>
                </a:solidFill>
              </a:rPr>
              <a:t>249</a:t>
            </a:r>
            <a:endParaRPr lang="en-US" dirty="0">
              <a:solidFill>
                <a:schemeClr val="bg1"/>
              </a:solidFill>
            </a:endParaRPr>
          </a:p>
        </p:txBody>
      </p:sp>
      <p:sp>
        <p:nvSpPr>
          <p:cNvPr id="8" name="TextBox 7"/>
          <p:cNvSpPr txBox="1"/>
          <p:nvPr/>
        </p:nvSpPr>
        <p:spPr>
          <a:xfrm>
            <a:off x="5706077" y="4486795"/>
            <a:ext cx="914912" cy="369332"/>
          </a:xfrm>
          <a:prstGeom prst="rect">
            <a:avLst/>
          </a:prstGeom>
          <a:noFill/>
        </p:spPr>
        <p:txBody>
          <a:bodyPr wrap="square" rtlCol="0">
            <a:spAutoFit/>
          </a:bodyPr>
          <a:lstStyle/>
          <a:p>
            <a:r>
              <a:rPr lang="en-US" dirty="0" smtClean="0">
                <a:solidFill>
                  <a:schemeClr val="bg1"/>
                </a:solidFill>
              </a:rPr>
              <a:t>141</a:t>
            </a:r>
            <a:endParaRPr lang="en-US" dirty="0">
              <a:solidFill>
                <a:schemeClr val="bg1"/>
              </a:solidFill>
            </a:endParaRPr>
          </a:p>
        </p:txBody>
      </p:sp>
      <p:sp>
        <p:nvSpPr>
          <p:cNvPr id="9" name="TextBox 8"/>
          <p:cNvSpPr txBox="1"/>
          <p:nvPr/>
        </p:nvSpPr>
        <p:spPr>
          <a:xfrm>
            <a:off x="4664165" y="5591695"/>
            <a:ext cx="914912" cy="369332"/>
          </a:xfrm>
          <a:prstGeom prst="rect">
            <a:avLst/>
          </a:prstGeom>
          <a:noFill/>
        </p:spPr>
        <p:txBody>
          <a:bodyPr wrap="square" rtlCol="0">
            <a:spAutoFit/>
          </a:bodyPr>
          <a:lstStyle/>
          <a:p>
            <a:r>
              <a:rPr lang="en-US" dirty="0" smtClean="0">
                <a:solidFill>
                  <a:schemeClr val="bg1"/>
                </a:solidFill>
              </a:rPr>
              <a:t>274</a:t>
            </a:r>
            <a:endParaRPr lang="en-US" dirty="0">
              <a:solidFill>
                <a:schemeClr val="bg1"/>
              </a:solidFill>
            </a:endParaRPr>
          </a:p>
        </p:txBody>
      </p:sp>
      <p:sp>
        <p:nvSpPr>
          <p:cNvPr id="10" name="TextBox 9"/>
          <p:cNvSpPr txBox="1"/>
          <p:nvPr/>
        </p:nvSpPr>
        <p:spPr>
          <a:xfrm>
            <a:off x="3117940" y="4762429"/>
            <a:ext cx="914912" cy="369332"/>
          </a:xfrm>
          <a:prstGeom prst="rect">
            <a:avLst/>
          </a:prstGeom>
          <a:noFill/>
        </p:spPr>
        <p:txBody>
          <a:bodyPr wrap="square" rtlCol="0">
            <a:spAutoFit/>
          </a:bodyPr>
          <a:lstStyle/>
          <a:p>
            <a:r>
              <a:rPr lang="en-US" dirty="0" smtClean="0">
                <a:solidFill>
                  <a:schemeClr val="bg1"/>
                </a:solidFill>
              </a:rPr>
              <a:t>48</a:t>
            </a:r>
            <a:endParaRPr lang="en-US" dirty="0">
              <a:solidFill>
                <a:schemeClr val="bg1"/>
              </a:solidFill>
            </a:endParaRPr>
          </a:p>
        </p:txBody>
      </p:sp>
      <p:sp>
        <p:nvSpPr>
          <p:cNvPr id="11" name="TextBox 10"/>
          <p:cNvSpPr txBox="1"/>
          <p:nvPr/>
        </p:nvSpPr>
        <p:spPr>
          <a:xfrm>
            <a:off x="2206715" y="3861249"/>
            <a:ext cx="914912" cy="369332"/>
          </a:xfrm>
          <a:prstGeom prst="rect">
            <a:avLst/>
          </a:prstGeom>
          <a:noFill/>
        </p:spPr>
        <p:txBody>
          <a:bodyPr wrap="square" rtlCol="0">
            <a:spAutoFit/>
          </a:bodyPr>
          <a:lstStyle/>
          <a:p>
            <a:r>
              <a:rPr lang="en-US" dirty="0" smtClean="0">
                <a:solidFill>
                  <a:schemeClr val="bg1"/>
                </a:solidFill>
              </a:rPr>
              <a:t>48</a:t>
            </a:r>
            <a:endParaRPr lang="en-US" dirty="0">
              <a:solidFill>
                <a:schemeClr val="bg1"/>
              </a:solidFill>
            </a:endParaRPr>
          </a:p>
        </p:txBody>
      </p:sp>
      <p:sp>
        <p:nvSpPr>
          <p:cNvPr id="12" name="TextBox 11"/>
          <p:cNvSpPr txBox="1"/>
          <p:nvPr/>
        </p:nvSpPr>
        <p:spPr>
          <a:xfrm>
            <a:off x="3146259" y="2550561"/>
            <a:ext cx="914912" cy="369332"/>
          </a:xfrm>
          <a:prstGeom prst="rect">
            <a:avLst/>
          </a:prstGeom>
          <a:noFill/>
        </p:spPr>
        <p:txBody>
          <a:bodyPr wrap="square" rtlCol="0">
            <a:spAutoFit/>
          </a:bodyPr>
          <a:lstStyle/>
          <a:p>
            <a:r>
              <a:rPr lang="en-US" dirty="0" smtClean="0">
                <a:solidFill>
                  <a:schemeClr val="bg1"/>
                </a:solidFill>
              </a:rPr>
              <a:t>37</a:t>
            </a:r>
            <a:endParaRPr lang="en-US" dirty="0">
              <a:solidFill>
                <a:schemeClr val="bg1"/>
              </a:solidFill>
            </a:endParaRPr>
          </a:p>
        </p:txBody>
      </p:sp>
      <p:sp>
        <p:nvSpPr>
          <p:cNvPr id="13" name="TextBox 12"/>
          <p:cNvSpPr txBox="1"/>
          <p:nvPr/>
        </p:nvSpPr>
        <p:spPr>
          <a:xfrm>
            <a:off x="5169246" y="3547373"/>
            <a:ext cx="536831" cy="369332"/>
          </a:xfrm>
          <a:prstGeom prst="rect">
            <a:avLst/>
          </a:prstGeom>
          <a:noFill/>
        </p:spPr>
        <p:txBody>
          <a:bodyPr wrap="square" rtlCol="0">
            <a:spAutoFit/>
          </a:bodyPr>
          <a:lstStyle/>
          <a:p>
            <a:r>
              <a:rPr lang="en-US" dirty="0" smtClean="0">
                <a:solidFill>
                  <a:schemeClr val="bg1"/>
                </a:solidFill>
              </a:rPr>
              <a:t>44</a:t>
            </a:r>
            <a:endParaRPr lang="en-US" dirty="0">
              <a:solidFill>
                <a:schemeClr val="bg1"/>
              </a:solidFill>
            </a:endParaRPr>
          </a:p>
        </p:txBody>
      </p:sp>
      <p:sp>
        <p:nvSpPr>
          <p:cNvPr id="14" name="TextBox 13"/>
          <p:cNvSpPr txBox="1"/>
          <p:nvPr/>
        </p:nvSpPr>
        <p:spPr>
          <a:xfrm>
            <a:off x="4475124" y="4452831"/>
            <a:ext cx="536831" cy="369332"/>
          </a:xfrm>
          <a:prstGeom prst="rect">
            <a:avLst/>
          </a:prstGeom>
          <a:noFill/>
        </p:spPr>
        <p:txBody>
          <a:bodyPr wrap="square" rtlCol="0">
            <a:spAutoFit/>
          </a:bodyPr>
          <a:lstStyle/>
          <a:p>
            <a:r>
              <a:rPr lang="en-US" dirty="0" smtClean="0">
                <a:solidFill>
                  <a:schemeClr val="bg1"/>
                </a:solidFill>
              </a:rPr>
              <a:t>11</a:t>
            </a:r>
            <a:endParaRPr lang="en-US" dirty="0">
              <a:solidFill>
                <a:schemeClr val="bg1"/>
              </a:solidFill>
            </a:endParaRPr>
          </a:p>
        </p:txBody>
      </p:sp>
      <p:sp>
        <p:nvSpPr>
          <p:cNvPr id="15" name="TextBox 14"/>
          <p:cNvSpPr txBox="1"/>
          <p:nvPr/>
        </p:nvSpPr>
        <p:spPr>
          <a:xfrm>
            <a:off x="3456295" y="3660708"/>
            <a:ext cx="536831" cy="369332"/>
          </a:xfrm>
          <a:prstGeom prst="rect">
            <a:avLst/>
          </a:prstGeom>
          <a:noFill/>
        </p:spPr>
        <p:txBody>
          <a:bodyPr wrap="square" rtlCol="0">
            <a:spAutoFit/>
          </a:bodyPr>
          <a:lstStyle/>
          <a:p>
            <a:r>
              <a:rPr lang="en-US" dirty="0" smtClean="0">
                <a:solidFill>
                  <a:schemeClr val="bg1"/>
                </a:solidFill>
              </a:rPr>
              <a:t>15</a:t>
            </a:r>
            <a:endParaRPr lang="en-US" dirty="0">
              <a:solidFill>
                <a:schemeClr val="bg1"/>
              </a:solidFill>
            </a:endParaRPr>
          </a:p>
        </p:txBody>
      </p:sp>
      <p:sp>
        <p:nvSpPr>
          <p:cNvPr id="16" name="TextBox 15"/>
          <p:cNvSpPr txBox="1"/>
          <p:nvPr/>
        </p:nvSpPr>
        <p:spPr>
          <a:xfrm>
            <a:off x="4555959" y="3805580"/>
            <a:ext cx="536831" cy="369332"/>
          </a:xfrm>
          <a:prstGeom prst="rect">
            <a:avLst/>
          </a:prstGeom>
          <a:noFill/>
        </p:spPr>
        <p:txBody>
          <a:bodyPr wrap="square" rtlCol="0">
            <a:spAutoFit/>
          </a:bodyPr>
          <a:lstStyle/>
          <a:p>
            <a:r>
              <a:rPr lang="en-US" dirty="0" smtClean="0">
                <a:solidFill>
                  <a:schemeClr val="bg1"/>
                </a:solidFill>
              </a:rPr>
              <a:t>61</a:t>
            </a:r>
            <a:endParaRPr lang="en-US" dirty="0">
              <a:solidFill>
                <a:schemeClr val="bg1"/>
              </a:solidFill>
            </a:endParaRPr>
          </a:p>
        </p:txBody>
      </p:sp>
      <p:sp>
        <p:nvSpPr>
          <p:cNvPr id="17" name="TextBox 16"/>
          <p:cNvSpPr txBox="1"/>
          <p:nvPr/>
        </p:nvSpPr>
        <p:spPr>
          <a:xfrm>
            <a:off x="4254333" y="2849830"/>
            <a:ext cx="536831" cy="369332"/>
          </a:xfrm>
          <a:prstGeom prst="rect">
            <a:avLst/>
          </a:prstGeom>
          <a:noFill/>
        </p:spPr>
        <p:txBody>
          <a:bodyPr wrap="square" rtlCol="0">
            <a:spAutoFit/>
          </a:bodyPr>
          <a:lstStyle/>
          <a:p>
            <a:r>
              <a:rPr lang="en-US" dirty="0" smtClean="0">
                <a:solidFill>
                  <a:schemeClr val="bg1"/>
                </a:solidFill>
              </a:rPr>
              <a:t>22</a:t>
            </a:r>
            <a:endParaRPr lang="en-US" dirty="0">
              <a:solidFill>
                <a:schemeClr val="bg1"/>
              </a:solidFill>
            </a:endParaRPr>
          </a:p>
        </p:txBody>
      </p:sp>
      <p:pic>
        <p:nvPicPr>
          <p:cNvPr id="3" name="Picture 2"/>
          <p:cNvPicPr>
            <a:picLocks noChangeAspect="1"/>
          </p:cNvPicPr>
          <p:nvPr/>
        </p:nvPicPr>
        <p:blipFill>
          <a:blip r:embed="rId2"/>
          <a:stretch>
            <a:fillRect/>
          </a:stretch>
        </p:blipFill>
        <p:spPr>
          <a:xfrm>
            <a:off x="0" y="1164316"/>
            <a:ext cx="9144000" cy="5412515"/>
          </a:xfrm>
          <a:prstGeom prst="rect">
            <a:avLst/>
          </a:prstGeom>
        </p:spPr>
      </p:pic>
      <p:sp>
        <p:nvSpPr>
          <p:cNvPr id="18" name="TextBox 17"/>
          <p:cNvSpPr txBox="1"/>
          <p:nvPr/>
        </p:nvSpPr>
        <p:spPr>
          <a:xfrm>
            <a:off x="4661325" y="1910282"/>
            <a:ext cx="914912" cy="369332"/>
          </a:xfrm>
          <a:prstGeom prst="rect">
            <a:avLst/>
          </a:prstGeom>
          <a:noFill/>
        </p:spPr>
        <p:txBody>
          <a:bodyPr wrap="square" rtlCol="0">
            <a:spAutoFit/>
          </a:bodyPr>
          <a:lstStyle/>
          <a:p>
            <a:r>
              <a:rPr lang="en-US" dirty="0" smtClean="0">
                <a:solidFill>
                  <a:schemeClr val="bg1"/>
                </a:solidFill>
              </a:rPr>
              <a:t>586</a:t>
            </a:r>
            <a:endParaRPr lang="en-US" dirty="0">
              <a:solidFill>
                <a:schemeClr val="bg1"/>
              </a:solidFill>
            </a:endParaRPr>
          </a:p>
        </p:txBody>
      </p:sp>
      <p:sp>
        <p:nvSpPr>
          <p:cNvPr id="19" name="TextBox 18"/>
          <p:cNvSpPr txBox="1"/>
          <p:nvPr/>
        </p:nvSpPr>
        <p:spPr>
          <a:xfrm>
            <a:off x="5449237" y="2792932"/>
            <a:ext cx="914912" cy="369332"/>
          </a:xfrm>
          <a:prstGeom prst="rect">
            <a:avLst/>
          </a:prstGeom>
          <a:noFill/>
        </p:spPr>
        <p:txBody>
          <a:bodyPr wrap="square" rtlCol="0">
            <a:spAutoFit/>
          </a:bodyPr>
          <a:lstStyle/>
          <a:p>
            <a:r>
              <a:rPr lang="en-US" dirty="0" smtClean="0">
                <a:solidFill>
                  <a:schemeClr val="bg1"/>
                </a:solidFill>
              </a:rPr>
              <a:t>157</a:t>
            </a:r>
            <a:endParaRPr lang="en-US" dirty="0">
              <a:solidFill>
                <a:schemeClr val="bg1"/>
              </a:solidFill>
            </a:endParaRPr>
          </a:p>
        </p:txBody>
      </p:sp>
      <p:sp>
        <p:nvSpPr>
          <p:cNvPr id="20" name="TextBox 19"/>
          <p:cNvSpPr txBox="1"/>
          <p:nvPr/>
        </p:nvSpPr>
        <p:spPr>
          <a:xfrm>
            <a:off x="6075973" y="3541518"/>
            <a:ext cx="914912" cy="369332"/>
          </a:xfrm>
          <a:prstGeom prst="rect">
            <a:avLst/>
          </a:prstGeom>
          <a:noFill/>
        </p:spPr>
        <p:txBody>
          <a:bodyPr wrap="square" rtlCol="0">
            <a:spAutoFit/>
          </a:bodyPr>
          <a:lstStyle/>
          <a:p>
            <a:r>
              <a:rPr lang="en-US" dirty="0" smtClean="0">
                <a:solidFill>
                  <a:schemeClr val="bg1"/>
                </a:solidFill>
              </a:rPr>
              <a:t>112</a:t>
            </a:r>
            <a:endParaRPr lang="en-US" dirty="0">
              <a:solidFill>
                <a:schemeClr val="bg1"/>
              </a:solidFill>
            </a:endParaRPr>
          </a:p>
        </p:txBody>
      </p:sp>
      <p:sp>
        <p:nvSpPr>
          <p:cNvPr id="21" name="TextBox 20"/>
          <p:cNvSpPr txBox="1"/>
          <p:nvPr/>
        </p:nvSpPr>
        <p:spPr>
          <a:xfrm>
            <a:off x="5364557" y="4709759"/>
            <a:ext cx="914912" cy="369332"/>
          </a:xfrm>
          <a:prstGeom prst="rect">
            <a:avLst/>
          </a:prstGeom>
          <a:noFill/>
        </p:spPr>
        <p:txBody>
          <a:bodyPr wrap="square" rtlCol="0">
            <a:spAutoFit/>
          </a:bodyPr>
          <a:lstStyle/>
          <a:p>
            <a:r>
              <a:rPr lang="en-US" dirty="0" smtClean="0">
                <a:solidFill>
                  <a:schemeClr val="bg1"/>
                </a:solidFill>
              </a:rPr>
              <a:t>63</a:t>
            </a:r>
            <a:endParaRPr lang="en-US" dirty="0">
              <a:solidFill>
                <a:schemeClr val="bg1"/>
              </a:solidFill>
            </a:endParaRPr>
          </a:p>
        </p:txBody>
      </p:sp>
      <p:sp>
        <p:nvSpPr>
          <p:cNvPr id="22" name="TextBox 21"/>
          <p:cNvSpPr txBox="1"/>
          <p:nvPr/>
        </p:nvSpPr>
        <p:spPr>
          <a:xfrm>
            <a:off x="4534325" y="5849941"/>
            <a:ext cx="914912" cy="369332"/>
          </a:xfrm>
          <a:prstGeom prst="rect">
            <a:avLst/>
          </a:prstGeom>
          <a:noFill/>
        </p:spPr>
        <p:txBody>
          <a:bodyPr wrap="square" rtlCol="0">
            <a:spAutoFit/>
          </a:bodyPr>
          <a:lstStyle/>
          <a:p>
            <a:r>
              <a:rPr lang="en-US" dirty="0" smtClean="0">
                <a:solidFill>
                  <a:schemeClr val="bg1"/>
                </a:solidFill>
              </a:rPr>
              <a:t>234</a:t>
            </a:r>
            <a:endParaRPr lang="en-US" dirty="0">
              <a:solidFill>
                <a:schemeClr val="bg1"/>
              </a:solidFill>
            </a:endParaRPr>
          </a:p>
        </p:txBody>
      </p:sp>
      <p:sp>
        <p:nvSpPr>
          <p:cNvPr id="23" name="TextBox 22"/>
          <p:cNvSpPr txBox="1"/>
          <p:nvPr/>
        </p:nvSpPr>
        <p:spPr>
          <a:xfrm>
            <a:off x="3393820" y="4756060"/>
            <a:ext cx="914912" cy="369332"/>
          </a:xfrm>
          <a:prstGeom prst="rect">
            <a:avLst/>
          </a:prstGeom>
          <a:noFill/>
        </p:spPr>
        <p:txBody>
          <a:bodyPr wrap="square" rtlCol="0">
            <a:spAutoFit/>
          </a:bodyPr>
          <a:lstStyle/>
          <a:p>
            <a:r>
              <a:rPr lang="en-US" dirty="0" smtClean="0">
                <a:solidFill>
                  <a:schemeClr val="bg1"/>
                </a:solidFill>
              </a:rPr>
              <a:t>79</a:t>
            </a:r>
            <a:endParaRPr lang="en-US" dirty="0">
              <a:solidFill>
                <a:schemeClr val="bg1"/>
              </a:solidFill>
            </a:endParaRPr>
          </a:p>
        </p:txBody>
      </p:sp>
      <p:sp>
        <p:nvSpPr>
          <p:cNvPr id="24" name="TextBox 23"/>
          <p:cNvSpPr txBox="1"/>
          <p:nvPr/>
        </p:nvSpPr>
        <p:spPr>
          <a:xfrm>
            <a:off x="2594243" y="4045915"/>
            <a:ext cx="914912" cy="369332"/>
          </a:xfrm>
          <a:prstGeom prst="rect">
            <a:avLst/>
          </a:prstGeom>
          <a:noFill/>
        </p:spPr>
        <p:txBody>
          <a:bodyPr wrap="square" rtlCol="0">
            <a:spAutoFit/>
          </a:bodyPr>
          <a:lstStyle/>
          <a:p>
            <a:r>
              <a:rPr lang="en-US" dirty="0" smtClean="0">
                <a:solidFill>
                  <a:schemeClr val="bg1"/>
                </a:solidFill>
              </a:rPr>
              <a:t>197</a:t>
            </a:r>
            <a:endParaRPr lang="en-US" dirty="0">
              <a:solidFill>
                <a:schemeClr val="bg1"/>
              </a:solidFill>
            </a:endParaRPr>
          </a:p>
        </p:txBody>
      </p:sp>
      <p:sp>
        <p:nvSpPr>
          <p:cNvPr id="25" name="TextBox 24"/>
          <p:cNvSpPr txBox="1"/>
          <p:nvPr/>
        </p:nvSpPr>
        <p:spPr>
          <a:xfrm>
            <a:off x="3351089" y="2738243"/>
            <a:ext cx="914912" cy="369332"/>
          </a:xfrm>
          <a:prstGeom prst="rect">
            <a:avLst/>
          </a:prstGeom>
          <a:noFill/>
        </p:spPr>
        <p:txBody>
          <a:bodyPr wrap="square" rtlCol="0">
            <a:spAutoFit/>
          </a:bodyPr>
          <a:lstStyle/>
          <a:p>
            <a:r>
              <a:rPr lang="en-US" dirty="0" smtClean="0">
                <a:solidFill>
                  <a:schemeClr val="bg1"/>
                </a:solidFill>
              </a:rPr>
              <a:t>136</a:t>
            </a:r>
            <a:endParaRPr lang="en-US" dirty="0">
              <a:solidFill>
                <a:schemeClr val="bg1"/>
              </a:solidFill>
            </a:endParaRPr>
          </a:p>
        </p:txBody>
      </p:sp>
      <p:sp>
        <p:nvSpPr>
          <p:cNvPr id="26" name="TextBox 25"/>
          <p:cNvSpPr txBox="1"/>
          <p:nvPr/>
        </p:nvSpPr>
        <p:spPr>
          <a:xfrm>
            <a:off x="5057046" y="3929106"/>
            <a:ext cx="536831" cy="369332"/>
          </a:xfrm>
          <a:prstGeom prst="rect">
            <a:avLst/>
          </a:prstGeom>
          <a:noFill/>
        </p:spPr>
        <p:txBody>
          <a:bodyPr wrap="square" rtlCol="0">
            <a:spAutoFit/>
          </a:bodyPr>
          <a:lstStyle/>
          <a:p>
            <a:r>
              <a:rPr lang="en-US" dirty="0" smtClean="0">
                <a:solidFill>
                  <a:schemeClr val="bg1"/>
                </a:solidFill>
              </a:rPr>
              <a:t>67</a:t>
            </a:r>
            <a:endParaRPr lang="en-US" dirty="0">
              <a:solidFill>
                <a:schemeClr val="bg1"/>
              </a:solidFill>
            </a:endParaRPr>
          </a:p>
        </p:txBody>
      </p:sp>
      <p:sp>
        <p:nvSpPr>
          <p:cNvPr id="27" name="TextBox 26"/>
          <p:cNvSpPr txBox="1"/>
          <p:nvPr/>
        </p:nvSpPr>
        <p:spPr>
          <a:xfrm>
            <a:off x="4486404" y="4464103"/>
            <a:ext cx="536831" cy="369332"/>
          </a:xfrm>
          <a:prstGeom prst="rect">
            <a:avLst/>
          </a:prstGeom>
          <a:noFill/>
        </p:spPr>
        <p:txBody>
          <a:bodyPr wrap="square" rtlCol="0">
            <a:spAutoFit/>
          </a:bodyPr>
          <a:lstStyle/>
          <a:p>
            <a:r>
              <a:rPr lang="en-US" dirty="0" smtClean="0">
                <a:solidFill>
                  <a:schemeClr val="bg1"/>
                </a:solidFill>
              </a:rPr>
              <a:t>11</a:t>
            </a:r>
            <a:endParaRPr lang="en-US" dirty="0">
              <a:solidFill>
                <a:schemeClr val="bg1"/>
              </a:solidFill>
            </a:endParaRPr>
          </a:p>
        </p:txBody>
      </p:sp>
      <p:sp>
        <p:nvSpPr>
          <p:cNvPr id="28" name="TextBox 27"/>
          <p:cNvSpPr txBox="1"/>
          <p:nvPr/>
        </p:nvSpPr>
        <p:spPr>
          <a:xfrm>
            <a:off x="3696895" y="3901313"/>
            <a:ext cx="536831" cy="369332"/>
          </a:xfrm>
          <a:prstGeom prst="rect">
            <a:avLst/>
          </a:prstGeom>
          <a:noFill/>
        </p:spPr>
        <p:txBody>
          <a:bodyPr wrap="square" rtlCol="0">
            <a:spAutoFit/>
          </a:bodyPr>
          <a:lstStyle/>
          <a:p>
            <a:r>
              <a:rPr lang="en-US" dirty="0">
                <a:solidFill>
                  <a:schemeClr val="bg1"/>
                </a:solidFill>
              </a:rPr>
              <a:t>3</a:t>
            </a:r>
            <a:r>
              <a:rPr lang="en-US" dirty="0" smtClean="0">
                <a:solidFill>
                  <a:schemeClr val="bg1"/>
                </a:solidFill>
              </a:rPr>
              <a:t>5</a:t>
            </a:r>
            <a:endParaRPr lang="en-US" dirty="0">
              <a:solidFill>
                <a:schemeClr val="bg1"/>
              </a:solidFill>
            </a:endParaRPr>
          </a:p>
        </p:txBody>
      </p:sp>
      <p:sp>
        <p:nvSpPr>
          <p:cNvPr id="29" name="TextBox 28"/>
          <p:cNvSpPr txBox="1"/>
          <p:nvPr/>
        </p:nvSpPr>
        <p:spPr>
          <a:xfrm>
            <a:off x="4055679" y="4046185"/>
            <a:ext cx="536831" cy="369332"/>
          </a:xfrm>
          <a:prstGeom prst="rect">
            <a:avLst/>
          </a:prstGeom>
          <a:noFill/>
        </p:spPr>
        <p:txBody>
          <a:bodyPr wrap="square" rtlCol="0">
            <a:spAutoFit/>
          </a:bodyPr>
          <a:lstStyle/>
          <a:p>
            <a:r>
              <a:rPr lang="en-US" dirty="0" smtClean="0">
                <a:solidFill>
                  <a:schemeClr val="bg1"/>
                </a:solidFill>
              </a:rPr>
              <a:t>139</a:t>
            </a:r>
            <a:endParaRPr lang="en-US" dirty="0">
              <a:solidFill>
                <a:schemeClr val="bg1"/>
              </a:solidFill>
            </a:endParaRPr>
          </a:p>
        </p:txBody>
      </p:sp>
      <p:sp>
        <p:nvSpPr>
          <p:cNvPr id="30" name="TextBox 29"/>
          <p:cNvSpPr txBox="1"/>
          <p:nvPr/>
        </p:nvSpPr>
        <p:spPr>
          <a:xfrm>
            <a:off x="4265613" y="3090435"/>
            <a:ext cx="536831" cy="369332"/>
          </a:xfrm>
          <a:prstGeom prst="rect">
            <a:avLst/>
          </a:prstGeom>
          <a:noFill/>
        </p:spPr>
        <p:txBody>
          <a:bodyPr wrap="square" rtlCol="0">
            <a:spAutoFit/>
          </a:bodyPr>
          <a:lstStyle/>
          <a:p>
            <a:r>
              <a:rPr lang="en-US" dirty="0" smtClean="0">
                <a:solidFill>
                  <a:schemeClr val="bg1"/>
                </a:solidFill>
              </a:rPr>
              <a:t>26</a:t>
            </a:r>
            <a:endParaRPr lang="en-US" dirty="0">
              <a:solidFill>
                <a:schemeClr val="bg1"/>
              </a:solidFill>
            </a:endParaRPr>
          </a:p>
        </p:txBody>
      </p:sp>
      <p:sp>
        <p:nvSpPr>
          <p:cNvPr id="31" name="TextBox 30"/>
          <p:cNvSpPr txBox="1"/>
          <p:nvPr/>
        </p:nvSpPr>
        <p:spPr>
          <a:xfrm>
            <a:off x="4557048" y="3567991"/>
            <a:ext cx="536831" cy="369332"/>
          </a:xfrm>
          <a:prstGeom prst="rect">
            <a:avLst/>
          </a:prstGeom>
          <a:noFill/>
        </p:spPr>
        <p:txBody>
          <a:bodyPr wrap="square" rtlCol="0">
            <a:spAutoFit/>
          </a:bodyPr>
          <a:lstStyle/>
          <a:p>
            <a:r>
              <a:rPr lang="en-US" dirty="0" smtClean="0">
                <a:solidFill>
                  <a:schemeClr val="bg1"/>
                </a:solidFill>
              </a:rPr>
              <a:t>23</a:t>
            </a:r>
            <a:endParaRPr lang="en-US" dirty="0">
              <a:solidFill>
                <a:schemeClr val="bg1"/>
              </a:solidFill>
            </a:endParaRPr>
          </a:p>
        </p:txBody>
      </p:sp>
    </p:spTree>
    <p:extLst>
      <p:ext uri="{BB962C8B-B14F-4D97-AF65-F5344CB8AC3E}">
        <p14:creationId xmlns:p14="http://schemas.microsoft.com/office/powerpoint/2010/main" val="108531206"/>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23999" y="662504"/>
            <a:ext cx="6264885" cy="6195495"/>
          </a:xfrm>
          <a:prstGeom prst="rect">
            <a:avLst/>
          </a:prstGeom>
        </p:spPr>
      </p:pic>
      <p:sp>
        <p:nvSpPr>
          <p:cNvPr id="2" name="Title 1"/>
          <p:cNvSpPr>
            <a:spLocks noGrp="1"/>
          </p:cNvSpPr>
          <p:nvPr>
            <p:ph type="title"/>
          </p:nvPr>
        </p:nvSpPr>
        <p:spPr>
          <a:xfrm>
            <a:off x="457200" y="-206375"/>
            <a:ext cx="8229600" cy="1143000"/>
          </a:xfrm>
        </p:spPr>
        <p:txBody>
          <a:bodyPr>
            <a:normAutofit/>
          </a:bodyPr>
          <a:lstStyle/>
          <a:p>
            <a:r>
              <a:rPr lang="en-US" sz="2800" dirty="0" smtClean="0"/>
              <a:t>Shoots, Positive </a:t>
            </a:r>
            <a:r>
              <a:rPr lang="en-US" sz="2800" dirty="0"/>
              <a:t>Correlated Genes w/ </a:t>
            </a:r>
            <a:r>
              <a:rPr lang="en-US" sz="2800" dirty="0" smtClean="0"/>
              <a:t>Biomass  </a:t>
            </a:r>
            <a:r>
              <a:rPr lang="en-US" sz="2800" dirty="0"/>
              <a:t>for constant PK – </a:t>
            </a:r>
            <a:r>
              <a:rPr lang="en-US" sz="2800" dirty="0" err="1"/>
              <a:t>Sungear</a:t>
            </a:r>
            <a:r>
              <a:rPr lang="en-US" sz="2800" dirty="0"/>
              <a:t> </a:t>
            </a:r>
          </a:p>
        </p:txBody>
      </p:sp>
      <p:sp>
        <p:nvSpPr>
          <p:cNvPr id="6" name="TextBox 5"/>
          <p:cNvSpPr txBox="1"/>
          <p:nvPr/>
        </p:nvSpPr>
        <p:spPr>
          <a:xfrm>
            <a:off x="4791165" y="1572661"/>
            <a:ext cx="914912" cy="369332"/>
          </a:xfrm>
          <a:prstGeom prst="rect">
            <a:avLst/>
          </a:prstGeom>
          <a:noFill/>
        </p:spPr>
        <p:txBody>
          <a:bodyPr wrap="square" rtlCol="0">
            <a:spAutoFit/>
          </a:bodyPr>
          <a:lstStyle/>
          <a:p>
            <a:r>
              <a:rPr lang="en-US" dirty="0" smtClean="0">
                <a:solidFill>
                  <a:schemeClr val="bg1"/>
                </a:solidFill>
              </a:rPr>
              <a:t>666</a:t>
            </a:r>
            <a:endParaRPr lang="en-US" dirty="0">
              <a:solidFill>
                <a:schemeClr val="bg1"/>
              </a:solidFill>
            </a:endParaRPr>
          </a:p>
        </p:txBody>
      </p:sp>
      <p:sp>
        <p:nvSpPr>
          <p:cNvPr id="7" name="TextBox 6"/>
          <p:cNvSpPr txBox="1"/>
          <p:nvPr/>
        </p:nvSpPr>
        <p:spPr>
          <a:xfrm>
            <a:off x="5594440" y="2518811"/>
            <a:ext cx="914912" cy="369332"/>
          </a:xfrm>
          <a:prstGeom prst="rect">
            <a:avLst/>
          </a:prstGeom>
          <a:noFill/>
        </p:spPr>
        <p:txBody>
          <a:bodyPr wrap="square" rtlCol="0">
            <a:spAutoFit/>
          </a:bodyPr>
          <a:lstStyle/>
          <a:p>
            <a:r>
              <a:rPr lang="en-US" dirty="0">
                <a:solidFill>
                  <a:schemeClr val="bg1"/>
                </a:solidFill>
              </a:rPr>
              <a:t>2</a:t>
            </a:r>
            <a:r>
              <a:rPr lang="en-US" dirty="0" smtClean="0">
                <a:solidFill>
                  <a:schemeClr val="bg1"/>
                </a:solidFill>
              </a:rPr>
              <a:t>66</a:t>
            </a:r>
            <a:endParaRPr lang="en-US" dirty="0">
              <a:solidFill>
                <a:schemeClr val="bg1"/>
              </a:solidFill>
            </a:endParaRPr>
          </a:p>
        </p:txBody>
      </p:sp>
      <p:sp>
        <p:nvSpPr>
          <p:cNvPr id="8" name="TextBox 7"/>
          <p:cNvSpPr txBox="1"/>
          <p:nvPr/>
        </p:nvSpPr>
        <p:spPr>
          <a:xfrm>
            <a:off x="6505921" y="3322086"/>
            <a:ext cx="914912" cy="369332"/>
          </a:xfrm>
          <a:prstGeom prst="rect">
            <a:avLst/>
          </a:prstGeom>
          <a:noFill/>
        </p:spPr>
        <p:txBody>
          <a:bodyPr wrap="square" rtlCol="0">
            <a:spAutoFit/>
          </a:bodyPr>
          <a:lstStyle/>
          <a:p>
            <a:r>
              <a:rPr lang="en-US" dirty="0" smtClean="0">
                <a:solidFill>
                  <a:schemeClr val="bg1"/>
                </a:solidFill>
              </a:rPr>
              <a:t>516</a:t>
            </a:r>
            <a:endParaRPr lang="en-US" dirty="0">
              <a:solidFill>
                <a:schemeClr val="bg1"/>
              </a:solidFill>
            </a:endParaRPr>
          </a:p>
        </p:txBody>
      </p:sp>
      <p:sp>
        <p:nvSpPr>
          <p:cNvPr id="9" name="TextBox 8"/>
          <p:cNvSpPr txBox="1"/>
          <p:nvPr/>
        </p:nvSpPr>
        <p:spPr>
          <a:xfrm>
            <a:off x="4663653" y="5702820"/>
            <a:ext cx="914912" cy="369332"/>
          </a:xfrm>
          <a:prstGeom prst="rect">
            <a:avLst/>
          </a:prstGeom>
          <a:noFill/>
        </p:spPr>
        <p:txBody>
          <a:bodyPr wrap="square" rtlCol="0">
            <a:spAutoFit/>
          </a:bodyPr>
          <a:lstStyle/>
          <a:p>
            <a:r>
              <a:rPr lang="en-US" dirty="0" smtClean="0">
                <a:solidFill>
                  <a:schemeClr val="bg1"/>
                </a:solidFill>
              </a:rPr>
              <a:t>39</a:t>
            </a:r>
            <a:endParaRPr lang="en-US" dirty="0">
              <a:solidFill>
                <a:schemeClr val="bg1"/>
              </a:solidFill>
            </a:endParaRPr>
          </a:p>
        </p:txBody>
      </p:sp>
      <p:sp>
        <p:nvSpPr>
          <p:cNvPr id="10" name="TextBox 9"/>
          <p:cNvSpPr txBox="1"/>
          <p:nvPr/>
        </p:nvSpPr>
        <p:spPr>
          <a:xfrm>
            <a:off x="2641178" y="3538502"/>
            <a:ext cx="914912" cy="369332"/>
          </a:xfrm>
          <a:prstGeom prst="rect">
            <a:avLst/>
          </a:prstGeom>
          <a:noFill/>
        </p:spPr>
        <p:txBody>
          <a:bodyPr wrap="square" rtlCol="0">
            <a:spAutoFit/>
          </a:bodyPr>
          <a:lstStyle/>
          <a:p>
            <a:r>
              <a:rPr lang="en-US" dirty="0">
                <a:solidFill>
                  <a:schemeClr val="bg1"/>
                </a:solidFill>
              </a:rPr>
              <a:t>7</a:t>
            </a:r>
          </a:p>
        </p:txBody>
      </p:sp>
      <p:sp>
        <p:nvSpPr>
          <p:cNvPr id="11" name="TextBox 10"/>
          <p:cNvSpPr txBox="1"/>
          <p:nvPr/>
        </p:nvSpPr>
        <p:spPr>
          <a:xfrm>
            <a:off x="5632284" y="4680986"/>
            <a:ext cx="914912" cy="369332"/>
          </a:xfrm>
          <a:prstGeom prst="rect">
            <a:avLst/>
          </a:prstGeom>
          <a:noFill/>
        </p:spPr>
        <p:txBody>
          <a:bodyPr wrap="square" rtlCol="0">
            <a:spAutoFit/>
          </a:bodyPr>
          <a:lstStyle/>
          <a:p>
            <a:r>
              <a:rPr lang="en-US" dirty="0">
                <a:solidFill>
                  <a:schemeClr val="bg1"/>
                </a:solidFill>
              </a:rPr>
              <a:t>3</a:t>
            </a:r>
          </a:p>
        </p:txBody>
      </p:sp>
      <p:sp>
        <p:nvSpPr>
          <p:cNvPr id="12" name="TextBox 11"/>
          <p:cNvSpPr txBox="1"/>
          <p:nvPr/>
        </p:nvSpPr>
        <p:spPr>
          <a:xfrm>
            <a:off x="4616028" y="3612043"/>
            <a:ext cx="914912" cy="369332"/>
          </a:xfrm>
          <a:prstGeom prst="rect">
            <a:avLst/>
          </a:prstGeom>
          <a:noFill/>
        </p:spPr>
        <p:txBody>
          <a:bodyPr wrap="square" rtlCol="0">
            <a:spAutoFit/>
          </a:bodyPr>
          <a:lstStyle/>
          <a:p>
            <a:r>
              <a:rPr lang="en-US" dirty="0" smtClean="0">
                <a:solidFill>
                  <a:schemeClr val="bg1"/>
                </a:solidFill>
              </a:rPr>
              <a:t>1</a:t>
            </a:r>
            <a:endParaRPr lang="en-US" dirty="0">
              <a:solidFill>
                <a:schemeClr val="bg1"/>
              </a:solidFill>
            </a:endParaRPr>
          </a:p>
        </p:txBody>
      </p:sp>
      <p:sp>
        <p:nvSpPr>
          <p:cNvPr id="13" name="TextBox 12"/>
          <p:cNvSpPr txBox="1"/>
          <p:nvPr/>
        </p:nvSpPr>
        <p:spPr>
          <a:xfrm>
            <a:off x="3466678" y="4528070"/>
            <a:ext cx="914912" cy="369332"/>
          </a:xfrm>
          <a:prstGeom prst="rect">
            <a:avLst/>
          </a:prstGeom>
          <a:noFill/>
        </p:spPr>
        <p:txBody>
          <a:bodyPr wrap="square" rtlCol="0">
            <a:spAutoFit/>
          </a:bodyPr>
          <a:lstStyle/>
          <a:p>
            <a:r>
              <a:rPr lang="en-US" dirty="0" smtClean="0">
                <a:solidFill>
                  <a:schemeClr val="bg1"/>
                </a:solidFill>
              </a:rPr>
              <a:t>1</a:t>
            </a:r>
            <a:endParaRPr lang="en-US" dirty="0">
              <a:solidFill>
                <a:schemeClr val="bg1"/>
              </a:solidFill>
            </a:endParaRPr>
          </a:p>
        </p:txBody>
      </p:sp>
    </p:spTree>
    <p:extLst>
      <p:ext uri="{BB962C8B-B14F-4D97-AF65-F5344CB8AC3E}">
        <p14:creationId xmlns:p14="http://schemas.microsoft.com/office/powerpoint/2010/main" val="81975961"/>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1143000"/>
          </a:xfrm>
        </p:spPr>
        <p:txBody>
          <a:bodyPr>
            <a:normAutofit/>
          </a:bodyPr>
          <a:lstStyle/>
          <a:p>
            <a:r>
              <a:rPr lang="en-US" sz="2800" dirty="0" smtClean="0"/>
              <a:t>Shoots, Negative </a:t>
            </a:r>
            <a:r>
              <a:rPr lang="en-US" sz="2800" dirty="0"/>
              <a:t>Correlated Genes w/ </a:t>
            </a:r>
            <a:r>
              <a:rPr lang="en-US" sz="2800" dirty="0" smtClean="0"/>
              <a:t>Biomass  </a:t>
            </a:r>
            <a:r>
              <a:rPr lang="en-US" sz="2800" dirty="0"/>
              <a:t>for constant PK – </a:t>
            </a:r>
            <a:r>
              <a:rPr lang="en-US" sz="2800" dirty="0" err="1"/>
              <a:t>Sungear</a:t>
            </a:r>
            <a:r>
              <a:rPr lang="en-US" sz="2800" dirty="0"/>
              <a:t> </a:t>
            </a:r>
          </a:p>
        </p:txBody>
      </p:sp>
      <p:sp>
        <p:nvSpPr>
          <p:cNvPr id="6" name="TextBox 5"/>
          <p:cNvSpPr txBox="1"/>
          <p:nvPr/>
        </p:nvSpPr>
        <p:spPr>
          <a:xfrm>
            <a:off x="4791165" y="1572661"/>
            <a:ext cx="914912" cy="369332"/>
          </a:xfrm>
          <a:prstGeom prst="rect">
            <a:avLst/>
          </a:prstGeom>
          <a:noFill/>
        </p:spPr>
        <p:txBody>
          <a:bodyPr wrap="square" rtlCol="0">
            <a:spAutoFit/>
          </a:bodyPr>
          <a:lstStyle/>
          <a:p>
            <a:r>
              <a:rPr lang="en-US" dirty="0" smtClean="0">
                <a:solidFill>
                  <a:schemeClr val="bg1"/>
                </a:solidFill>
              </a:rPr>
              <a:t>666</a:t>
            </a:r>
            <a:endParaRPr lang="en-US" dirty="0">
              <a:solidFill>
                <a:schemeClr val="bg1"/>
              </a:solidFill>
            </a:endParaRPr>
          </a:p>
        </p:txBody>
      </p:sp>
      <p:sp>
        <p:nvSpPr>
          <p:cNvPr id="7" name="TextBox 6"/>
          <p:cNvSpPr txBox="1"/>
          <p:nvPr/>
        </p:nvSpPr>
        <p:spPr>
          <a:xfrm>
            <a:off x="5594440" y="2518811"/>
            <a:ext cx="914912" cy="369332"/>
          </a:xfrm>
          <a:prstGeom prst="rect">
            <a:avLst/>
          </a:prstGeom>
          <a:noFill/>
        </p:spPr>
        <p:txBody>
          <a:bodyPr wrap="square" rtlCol="0">
            <a:spAutoFit/>
          </a:bodyPr>
          <a:lstStyle/>
          <a:p>
            <a:r>
              <a:rPr lang="en-US" dirty="0">
                <a:solidFill>
                  <a:schemeClr val="bg1"/>
                </a:solidFill>
              </a:rPr>
              <a:t>2</a:t>
            </a:r>
            <a:r>
              <a:rPr lang="en-US" dirty="0" smtClean="0">
                <a:solidFill>
                  <a:schemeClr val="bg1"/>
                </a:solidFill>
              </a:rPr>
              <a:t>66</a:t>
            </a:r>
            <a:endParaRPr lang="en-US" dirty="0">
              <a:solidFill>
                <a:schemeClr val="bg1"/>
              </a:solidFill>
            </a:endParaRPr>
          </a:p>
        </p:txBody>
      </p:sp>
      <p:sp>
        <p:nvSpPr>
          <p:cNvPr id="8" name="TextBox 7"/>
          <p:cNvSpPr txBox="1"/>
          <p:nvPr/>
        </p:nvSpPr>
        <p:spPr>
          <a:xfrm>
            <a:off x="6505921" y="3322086"/>
            <a:ext cx="914912" cy="369332"/>
          </a:xfrm>
          <a:prstGeom prst="rect">
            <a:avLst/>
          </a:prstGeom>
          <a:noFill/>
        </p:spPr>
        <p:txBody>
          <a:bodyPr wrap="square" rtlCol="0">
            <a:spAutoFit/>
          </a:bodyPr>
          <a:lstStyle/>
          <a:p>
            <a:r>
              <a:rPr lang="en-US" dirty="0" smtClean="0">
                <a:solidFill>
                  <a:schemeClr val="bg1"/>
                </a:solidFill>
              </a:rPr>
              <a:t>516</a:t>
            </a:r>
            <a:endParaRPr lang="en-US" dirty="0">
              <a:solidFill>
                <a:schemeClr val="bg1"/>
              </a:solidFill>
            </a:endParaRPr>
          </a:p>
        </p:txBody>
      </p:sp>
      <p:sp>
        <p:nvSpPr>
          <p:cNvPr id="9" name="TextBox 8"/>
          <p:cNvSpPr txBox="1"/>
          <p:nvPr/>
        </p:nvSpPr>
        <p:spPr>
          <a:xfrm>
            <a:off x="4663653" y="5702820"/>
            <a:ext cx="914912" cy="369332"/>
          </a:xfrm>
          <a:prstGeom prst="rect">
            <a:avLst/>
          </a:prstGeom>
          <a:noFill/>
        </p:spPr>
        <p:txBody>
          <a:bodyPr wrap="square" rtlCol="0">
            <a:spAutoFit/>
          </a:bodyPr>
          <a:lstStyle/>
          <a:p>
            <a:r>
              <a:rPr lang="en-US" dirty="0" smtClean="0">
                <a:solidFill>
                  <a:schemeClr val="bg1"/>
                </a:solidFill>
              </a:rPr>
              <a:t>39</a:t>
            </a:r>
            <a:endParaRPr lang="en-US" dirty="0">
              <a:solidFill>
                <a:schemeClr val="bg1"/>
              </a:solidFill>
            </a:endParaRPr>
          </a:p>
        </p:txBody>
      </p:sp>
      <p:sp>
        <p:nvSpPr>
          <p:cNvPr id="10" name="TextBox 9"/>
          <p:cNvSpPr txBox="1"/>
          <p:nvPr/>
        </p:nvSpPr>
        <p:spPr>
          <a:xfrm>
            <a:off x="2641178" y="3538502"/>
            <a:ext cx="914912" cy="369332"/>
          </a:xfrm>
          <a:prstGeom prst="rect">
            <a:avLst/>
          </a:prstGeom>
          <a:noFill/>
        </p:spPr>
        <p:txBody>
          <a:bodyPr wrap="square" rtlCol="0">
            <a:spAutoFit/>
          </a:bodyPr>
          <a:lstStyle/>
          <a:p>
            <a:r>
              <a:rPr lang="en-US" dirty="0">
                <a:solidFill>
                  <a:schemeClr val="bg1"/>
                </a:solidFill>
              </a:rPr>
              <a:t>7</a:t>
            </a:r>
          </a:p>
        </p:txBody>
      </p:sp>
      <p:sp>
        <p:nvSpPr>
          <p:cNvPr id="11" name="TextBox 10"/>
          <p:cNvSpPr txBox="1"/>
          <p:nvPr/>
        </p:nvSpPr>
        <p:spPr>
          <a:xfrm>
            <a:off x="5632284" y="4680986"/>
            <a:ext cx="914912" cy="369332"/>
          </a:xfrm>
          <a:prstGeom prst="rect">
            <a:avLst/>
          </a:prstGeom>
          <a:noFill/>
        </p:spPr>
        <p:txBody>
          <a:bodyPr wrap="square" rtlCol="0">
            <a:spAutoFit/>
          </a:bodyPr>
          <a:lstStyle/>
          <a:p>
            <a:r>
              <a:rPr lang="en-US" dirty="0">
                <a:solidFill>
                  <a:schemeClr val="bg1"/>
                </a:solidFill>
              </a:rPr>
              <a:t>3</a:t>
            </a:r>
          </a:p>
        </p:txBody>
      </p:sp>
      <p:sp>
        <p:nvSpPr>
          <p:cNvPr id="12" name="TextBox 11"/>
          <p:cNvSpPr txBox="1"/>
          <p:nvPr/>
        </p:nvSpPr>
        <p:spPr>
          <a:xfrm>
            <a:off x="4616028" y="3612043"/>
            <a:ext cx="914912" cy="369332"/>
          </a:xfrm>
          <a:prstGeom prst="rect">
            <a:avLst/>
          </a:prstGeom>
          <a:noFill/>
        </p:spPr>
        <p:txBody>
          <a:bodyPr wrap="square" rtlCol="0">
            <a:spAutoFit/>
          </a:bodyPr>
          <a:lstStyle/>
          <a:p>
            <a:r>
              <a:rPr lang="en-US" dirty="0" smtClean="0">
                <a:solidFill>
                  <a:schemeClr val="bg1"/>
                </a:solidFill>
              </a:rPr>
              <a:t>1</a:t>
            </a:r>
            <a:endParaRPr lang="en-US" dirty="0">
              <a:solidFill>
                <a:schemeClr val="bg1"/>
              </a:solidFill>
            </a:endParaRPr>
          </a:p>
        </p:txBody>
      </p:sp>
      <p:sp>
        <p:nvSpPr>
          <p:cNvPr id="13" name="TextBox 12"/>
          <p:cNvSpPr txBox="1"/>
          <p:nvPr/>
        </p:nvSpPr>
        <p:spPr>
          <a:xfrm>
            <a:off x="3466678" y="4528070"/>
            <a:ext cx="914912" cy="369332"/>
          </a:xfrm>
          <a:prstGeom prst="rect">
            <a:avLst/>
          </a:prstGeom>
          <a:noFill/>
        </p:spPr>
        <p:txBody>
          <a:bodyPr wrap="square" rtlCol="0">
            <a:spAutoFit/>
          </a:bodyPr>
          <a:lstStyle/>
          <a:p>
            <a:r>
              <a:rPr lang="en-US" dirty="0" smtClean="0">
                <a:solidFill>
                  <a:schemeClr val="bg1"/>
                </a:solidFill>
              </a:rPr>
              <a:t>1</a:t>
            </a:r>
            <a:endParaRPr lang="en-US" dirty="0">
              <a:solidFill>
                <a:schemeClr val="bg1"/>
              </a:solidFill>
            </a:endParaRPr>
          </a:p>
        </p:txBody>
      </p:sp>
      <p:pic>
        <p:nvPicPr>
          <p:cNvPr id="3" name="Picture 2"/>
          <p:cNvPicPr>
            <a:picLocks noChangeAspect="1"/>
          </p:cNvPicPr>
          <p:nvPr/>
        </p:nvPicPr>
        <p:blipFill>
          <a:blip r:embed="rId2"/>
          <a:stretch>
            <a:fillRect/>
          </a:stretch>
        </p:blipFill>
        <p:spPr>
          <a:xfrm>
            <a:off x="1562135" y="935616"/>
            <a:ext cx="5858698" cy="5944435"/>
          </a:xfrm>
          <a:prstGeom prst="rect">
            <a:avLst/>
          </a:prstGeom>
        </p:spPr>
      </p:pic>
      <p:sp>
        <p:nvSpPr>
          <p:cNvPr id="14" name="TextBox 13"/>
          <p:cNvSpPr txBox="1"/>
          <p:nvPr/>
        </p:nvSpPr>
        <p:spPr>
          <a:xfrm>
            <a:off x="4502565" y="1725061"/>
            <a:ext cx="914912" cy="369332"/>
          </a:xfrm>
          <a:prstGeom prst="rect">
            <a:avLst/>
          </a:prstGeom>
          <a:noFill/>
        </p:spPr>
        <p:txBody>
          <a:bodyPr wrap="square" rtlCol="0">
            <a:spAutoFit/>
          </a:bodyPr>
          <a:lstStyle/>
          <a:p>
            <a:r>
              <a:rPr lang="en-US" dirty="0" smtClean="0">
                <a:solidFill>
                  <a:schemeClr val="bg1"/>
                </a:solidFill>
              </a:rPr>
              <a:t>794</a:t>
            </a:r>
            <a:endParaRPr lang="en-US" dirty="0">
              <a:solidFill>
                <a:schemeClr val="bg1"/>
              </a:solidFill>
            </a:endParaRPr>
          </a:p>
        </p:txBody>
      </p:sp>
      <p:sp>
        <p:nvSpPr>
          <p:cNvPr id="15" name="TextBox 14"/>
          <p:cNvSpPr txBox="1"/>
          <p:nvPr/>
        </p:nvSpPr>
        <p:spPr>
          <a:xfrm>
            <a:off x="5517520" y="2706493"/>
            <a:ext cx="914912" cy="369332"/>
          </a:xfrm>
          <a:prstGeom prst="rect">
            <a:avLst/>
          </a:prstGeom>
          <a:noFill/>
        </p:spPr>
        <p:txBody>
          <a:bodyPr wrap="square" rtlCol="0">
            <a:spAutoFit/>
          </a:bodyPr>
          <a:lstStyle/>
          <a:p>
            <a:r>
              <a:rPr lang="en-US" dirty="0" smtClean="0">
                <a:solidFill>
                  <a:schemeClr val="bg1"/>
                </a:solidFill>
              </a:rPr>
              <a:t>359</a:t>
            </a:r>
            <a:endParaRPr lang="en-US" dirty="0">
              <a:solidFill>
                <a:schemeClr val="bg1"/>
              </a:solidFill>
            </a:endParaRPr>
          </a:p>
        </p:txBody>
      </p:sp>
      <p:sp>
        <p:nvSpPr>
          <p:cNvPr id="16" name="TextBox 15"/>
          <p:cNvSpPr txBox="1"/>
          <p:nvPr/>
        </p:nvSpPr>
        <p:spPr>
          <a:xfrm>
            <a:off x="6252601" y="3492127"/>
            <a:ext cx="914912" cy="369332"/>
          </a:xfrm>
          <a:prstGeom prst="rect">
            <a:avLst/>
          </a:prstGeom>
          <a:noFill/>
        </p:spPr>
        <p:txBody>
          <a:bodyPr wrap="square" rtlCol="0">
            <a:spAutoFit/>
          </a:bodyPr>
          <a:lstStyle/>
          <a:p>
            <a:r>
              <a:rPr lang="en-US" dirty="0" smtClean="0">
                <a:solidFill>
                  <a:schemeClr val="bg1"/>
                </a:solidFill>
              </a:rPr>
              <a:t>312</a:t>
            </a:r>
            <a:endParaRPr lang="en-US" dirty="0">
              <a:solidFill>
                <a:schemeClr val="bg1"/>
              </a:solidFill>
            </a:endParaRPr>
          </a:p>
        </p:txBody>
      </p:sp>
      <p:sp>
        <p:nvSpPr>
          <p:cNvPr id="17" name="TextBox 16"/>
          <p:cNvSpPr txBox="1"/>
          <p:nvPr/>
        </p:nvSpPr>
        <p:spPr>
          <a:xfrm>
            <a:off x="4516173" y="5678810"/>
            <a:ext cx="914912" cy="369332"/>
          </a:xfrm>
          <a:prstGeom prst="rect">
            <a:avLst/>
          </a:prstGeom>
          <a:noFill/>
        </p:spPr>
        <p:txBody>
          <a:bodyPr wrap="square" rtlCol="0">
            <a:spAutoFit/>
          </a:bodyPr>
          <a:lstStyle/>
          <a:p>
            <a:r>
              <a:rPr lang="en-US" dirty="0" smtClean="0">
                <a:solidFill>
                  <a:schemeClr val="bg1"/>
                </a:solidFill>
              </a:rPr>
              <a:t>40</a:t>
            </a:r>
            <a:endParaRPr lang="en-US" dirty="0">
              <a:solidFill>
                <a:schemeClr val="bg1"/>
              </a:solidFill>
            </a:endParaRPr>
          </a:p>
        </p:txBody>
      </p:sp>
      <p:sp>
        <p:nvSpPr>
          <p:cNvPr id="18" name="TextBox 17"/>
          <p:cNvSpPr txBox="1"/>
          <p:nvPr/>
        </p:nvSpPr>
        <p:spPr>
          <a:xfrm>
            <a:off x="2599538" y="3690902"/>
            <a:ext cx="914912" cy="369332"/>
          </a:xfrm>
          <a:prstGeom prst="rect">
            <a:avLst/>
          </a:prstGeom>
          <a:noFill/>
        </p:spPr>
        <p:txBody>
          <a:bodyPr wrap="square" rtlCol="0">
            <a:spAutoFit/>
          </a:bodyPr>
          <a:lstStyle/>
          <a:p>
            <a:r>
              <a:rPr lang="en-US" dirty="0" smtClean="0">
                <a:solidFill>
                  <a:schemeClr val="bg1"/>
                </a:solidFill>
              </a:rPr>
              <a:t>9</a:t>
            </a:r>
            <a:endParaRPr lang="en-US" dirty="0">
              <a:solidFill>
                <a:schemeClr val="bg1"/>
              </a:solidFill>
            </a:endParaRPr>
          </a:p>
        </p:txBody>
      </p:sp>
      <p:sp>
        <p:nvSpPr>
          <p:cNvPr id="19" name="TextBox 18"/>
          <p:cNvSpPr txBox="1"/>
          <p:nvPr/>
        </p:nvSpPr>
        <p:spPr>
          <a:xfrm>
            <a:off x="5413445" y="4780463"/>
            <a:ext cx="914912" cy="369332"/>
          </a:xfrm>
          <a:prstGeom prst="rect">
            <a:avLst/>
          </a:prstGeom>
          <a:noFill/>
        </p:spPr>
        <p:txBody>
          <a:bodyPr wrap="square" rtlCol="0">
            <a:spAutoFit/>
          </a:bodyPr>
          <a:lstStyle/>
          <a:p>
            <a:r>
              <a:rPr lang="en-US" dirty="0" smtClean="0">
                <a:solidFill>
                  <a:schemeClr val="bg1"/>
                </a:solidFill>
              </a:rPr>
              <a:t>9</a:t>
            </a:r>
            <a:endParaRPr lang="en-US" dirty="0">
              <a:solidFill>
                <a:schemeClr val="bg1"/>
              </a:solidFill>
            </a:endParaRPr>
          </a:p>
        </p:txBody>
      </p:sp>
    </p:spTree>
    <p:extLst>
      <p:ext uri="{BB962C8B-B14F-4D97-AF65-F5344CB8AC3E}">
        <p14:creationId xmlns:p14="http://schemas.microsoft.com/office/powerpoint/2010/main" val="3496938333"/>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5509"/>
            <a:ext cx="8229600" cy="1143000"/>
          </a:xfrm>
        </p:spPr>
        <p:txBody>
          <a:bodyPr/>
          <a:lstStyle/>
          <a:p>
            <a:r>
              <a:rPr lang="en-US" dirty="0" err="1" smtClean="0"/>
              <a:t>Acks</a:t>
            </a:r>
            <a:endParaRPr lang="en-US" dirty="0"/>
          </a:p>
        </p:txBody>
      </p:sp>
      <p:sp>
        <p:nvSpPr>
          <p:cNvPr id="4" name="Date Placeholder 3"/>
          <p:cNvSpPr>
            <a:spLocks noGrp="1"/>
          </p:cNvSpPr>
          <p:nvPr>
            <p:ph type="dt" sz="half" idx="10"/>
          </p:nvPr>
        </p:nvSpPr>
        <p:spPr/>
        <p:txBody>
          <a:bodyPr/>
          <a:lstStyle/>
          <a:p>
            <a:pPr>
              <a:defRPr/>
            </a:pPr>
            <a:fld id="{2D10B00C-0743-F241-8721-41171562CC4A}" type="datetime1">
              <a:rPr lang="en-US" smtClean="0"/>
              <a:t>3/23/15</a:t>
            </a:fld>
            <a:endParaRPr lang="en-US"/>
          </a:p>
        </p:txBody>
      </p:sp>
      <p:pic>
        <p:nvPicPr>
          <p:cNvPr id="6" name="Picture 5"/>
          <p:cNvPicPr>
            <a:picLocks noChangeAspect="1"/>
          </p:cNvPicPr>
          <p:nvPr/>
        </p:nvPicPr>
        <p:blipFill>
          <a:blip r:embed="rId3"/>
          <a:stretch>
            <a:fillRect/>
          </a:stretch>
        </p:blipFill>
        <p:spPr>
          <a:xfrm>
            <a:off x="0" y="269212"/>
            <a:ext cx="2751199" cy="3675972"/>
          </a:xfrm>
          <a:prstGeom prst="rect">
            <a:avLst/>
          </a:prstGeom>
        </p:spPr>
      </p:pic>
      <p:pic>
        <p:nvPicPr>
          <p:cNvPr id="7" name="Picture 6"/>
          <p:cNvPicPr>
            <a:picLocks noChangeAspect="1"/>
          </p:cNvPicPr>
          <p:nvPr/>
        </p:nvPicPr>
        <p:blipFill>
          <a:blip r:embed="rId4"/>
          <a:stretch>
            <a:fillRect/>
          </a:stretch>
        </p:blipFill>
        <p:spPr>
          <a:xfrm>
            <a:off x="5402216" y="4817223"/>
            <a:ext cx="3069329" cy="2040777"/>
          </a:xfrm>
          <a:prstGeom prst="rect">
            <a:avLst/>
          </a:prstGeom>
        </p:spPr>
      </p:pic>
      <p:pic>
        <p:nvPicPr>
          <p:cNvPr id="8" name="Picture 7"/>
          <p:cNvPicPr>
            <a:picLocks noChangeAspect="1"/>
          </p:cNvPicPr>
          <p:nvPr/>
        </p:nvPicPr>
        <p:blipFill>
          <a:blip r:embed="rId5"/>
          <a:stretch>
            <a:fillRect/>
          </a:stretch>
        </p:blipFill>
        <p:spPr>
          <a:xfrm>
            <a:off x="6148157" y="842358"/>
            <a:ext cx="1558846" cy="1967115"/>
          </a:xfrm>
          <a:prstGeom prst="rect">
            <a:avLst/>
          </a:prstGeom>
        </p:spPr>
      </p:pic>
      <p:pic>
        <p:nvPicPr>
          <p:cNvPr id="5" name="Picture 4"/>
          <p:cNvPicPr>
            <a:picLocks noChangeAspect="1"/>
          </p:cNvPicPr>
          <p:nvPr/>
        </p:nvPicPr>
        <p:blipFill>
          <a:blip r:embed="rId6"/>
          <a:stretch>
            <a:fillRect/>
          </a:stretch>
        </p:blipFill>
        <p:spPr>
          <a:xfrm>
            <a:off x="1814235" y="2765775"/>
            <a:ext cx="2825017" cy="3723349"/>
          </a:xfrm>
          <a:prstGeom prst="rect">
            <a:avLst/>
          </a:prstGeom>
        </p:spPr>
      </p:pic>
      <p:pic>
        <p:nvPicPr>
          <p:cNvPr id="3" name="Picture 2"/>
          <p:cNvPicPr>
            <a:picLocks noChangeAspect="1"/>
          </p:cNvPicPr>
          <p:nvPr/>
        </p:nvPicPr>
        <p:blipFill>
          <a:blip r:embed="rId7"/>
          <a:stretch>
            <a:fillRect/>
          </a:stretch>
        </p:blipFill>
        <p:spPr>
          <a:xfrm>
            <a:off x="7148558" y="2807207"/>
            <a:ext cx="1536700" cy="2019300"/>
          </a:xfrm>
          <a:prstGeom prst="rect">
            <a:avLst/>
          </a:prstGeom>
        </p:spPr>
      </p:pic>
      <p:pic>
        <p:nvPicPr>
          <p:cNvPr id="10" name="Picture 9"/>
          <p:cNvPicPr>
            <a:picLocks noChangeAspect="1"/>
          </p:cNvPicPr>
          <p:nvPr/>
        </p:nvPicPr>
        <p:blipFill>
          <a:blip r:embed="rId8"/>
          <a:stretch>
            <a:fillRect/>
          </a:stretch>
        </p:blipFill>
        <p:spPr>
          <a:xfrm>
            <a:off x="5436196" y="3099714"/>
            <a:ext cx="1726793" cy="1726793"/>
          </a:xfrm>
          <a:prstGeom prst="rect">
            <a:avLst/>
          </a:prstGeom>
        </p:spPr>
      </p:pic>
    </p:spTree>
    <p:extLst>
      <p:ext uri="{BB962C8B-B14F-4D97-AF65-F5344CB8AC3E}">
        <p14:creationId xmlns:p14="http://schemas.microsoft.com/office/powerpoint/2010/main" val="2491015567"/>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82760"/>
            <a:ext cx="9461934" cy="7060968"/>
          </a:xfrm>
          <a:prstGeom prst="rect">
            <a:avLst/>
          </a:prstGeom>
        </p:spPr>
      </p:pic>
      <p:sp>
        <p:nvSpPr>
          <p:cNvPr id="2" name="Title 1"/>
          <p:cNvSpPr>
            <a:spLocks noGrp="1"/>
          </p:cNvSpPr>
          <p:nvPr>
            <p:ph type="title"/>
          </p:nvPr>
        </p:nvSpPr>
        <p:spPr>
          <a:xfrm>
            <a:off x="-2884134" y="176377"/>
            <a:ext cx="8229600" cy="1143000"/>
          </a:xfrm>
        </p:spPr>
        <p:txBody>
          <a:bodyPr/>
          <a:lstStyle/>
          <a:p>
            <a:r>
              <a:rPr lang="en-US" dirty="0" smtClean="0"/>
              <a:t>Thanks!</a:t>
            </a:r>
            <a:endParaRPr lang="en-US" dirty="0"/>
          </a:p>
        </p:txBody>
      </p:sp>
      <p:sp>
        <p:nvSpPr>
          <p:cNvPr id="4" name="Date Placeholder 3"/>
          <p:cNvSpPr>
            <a:spLocks noGrp="1"/>
          </p:cNvSpPr>
          <p:nvPr>
            <p:ph type="dt" sz="half" idx="10"/>
          </p:nvPr>
        </p:nvSpPr>
        <p:spPr/>
        <p:txBody>
          <a:bodyPr/>
          <a:lstStyle/>
          <a:p>
            <a:pPr>
              <a:defRPr/>
            </a:pPr>
            <a:fld id="{2D10B00C-0743-F241-8721-41171562CC4A}" type="datetime1">
              <a:rPr lang="en-US" smtClean="0"/>
              <a:t>3/23/15</a:t>
            </a:fld>
            <a:endParaRPr lang="en-US"/>
          </a:p>
        </p:txBody>
      </p:sp>
      <p:sp>
        <p:nvSpPr>
          <p:cNvPr id="6" name="Title 1"/>
          <p:cNvSpPr txBox="1">
            <a:spLocks/>
          </p:cNvSpPr>
          <p:nvPr/>
        </p:nvSpPr>
        <p:spPr bwMode="auto">
          <a:xfrm>
            <a:off x="3457766" y="747877"/>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sz="4200" dirty="0" smtClean="0"/>
              <a:t>Questions?</a:t>
            </a:r>
            <a:endParaRPr lang="en-US" sz="4200" dirty="0"/>
          </a:p>
        </p:txBody>
      </p:sp>
    </p:spTree>
    <p:extLst>
      <p:ext uri="{BB962C8B-B14F-4D97-AF65-F5344CB8AC3E}">
        <p14:creationId xmlns:p14="http://schemas.microsoft.com/office/powerpoint/2010/main" val="182296627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Motivation</a:t>
            </a:r>
          </a:p>
        </p:txBody>
      </p:sp>
      <p:sp>
        <p:nvSpPr>
          <p:cNvPr id="4" name="Date Placeholder 3"/>
          <p:cNvSpPr>
            <a:spLocks noGrp="1"/>
          </p:cNvSpPr>
          <p:nvPr>
            <p:ph type="dt" sz="half" idx="10"/>
          </p:nvPr>
        </p:nvSpPr>
        <p:spPr/>
        <p:txBody>
          <a:bodyPr/>
          <a:lstStyle/>
          <a:p>
            <a:pPr>
              <a:defRPr/>
            </a:pPr>
            <a:fld id="{2D10B00C-0743-F241-8721-41171562CC4A}" type="datetime1">
              <a:rPr lang="en-US" smtClean="0"/>
              <a:t>3/23/15</a:t>
            </a:fld>
            <a:endParaRPr lang="en-US"/>
          </a:p>
        </p:txBody>
      </p:sp>
      <p:sp>
        <p:nvSpPr>
          <p:cNvPr id="5" name="Right Arrow 4"/>
          <p:cNvSpPr/>
          <p:nvPr/>
        </p:nvSpPr>
        <p:spPr>
          <a:xfrm>
            <a:off x="1824796" y="1861678"/>
            <a:ext cx="1465665" cy="32055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1171321" y="1668949"/>
            <a:ext cx="690466" cy="584776"/>
          </a:xfrm>
          <a:prstGeom prst="rect">
            <a:avLst/>
          </a:prstGeom>
          <a:noFill/>
        </p:spPr>
        <p:txBody>
          <a:bodyPr wrap="square" rtlCol="0">
            <a:spAutoFit/>
          </a:bodyPr>
          <a:lstStyle/>
          <a:p>
            <a:r>
              <a:rPr lang="en-US" sz="3200" b="1" dirty="0">
                <a:solidFill>
                  <a:srgbClr val="000000"/>
                </a:solidFill>
              </a:rPr>
              <a:t>A</a:t>
            </a:r>
          </a:p>
        </p:txBody>
      </p:sp>
      <p:sp>
        <p:nvSpPr>
          <p:cNvPr id="7" name="TextBox 6"/>
          <p:cNvSpPr txBox="1"/>
          <p:nvPr/>
        </p:nvSpPr>
        <p:spPr>
          <a:xfrm>
            <a:off x="3284138" y="1460896"/>
            <a:ext cx="1080569" cy="923330"/>
          </a:xfrm>
          <a:prstGeom prst="rect">
            <a:avLst/>
          </a:prstGeom>
          <a:noFill/>
        </p:spPr>
        <p:txBody>
          <a:bodyPr wrap="square" rtlCol="0">
            <a:spAutoFit/>
          </a:bodyPr>
          <a:lstStyle/>
          <a:p>
            <a:r>
              <a:rPr lang="en-US" sz="5400" b="1" dirty="0">
                <a:solidFill>
                  <a:srgbClr val="000000"/>
                </a:solidFill>
              </a:rPr>
              <a:t>B</a:t>
            </a:r>
          </a:p>
        </p:txBody>
      </p:sp>
      <p:sp>
        <p:nvSpPr>
          <p:cNvPr id="8" name="Content Placeholder 2"/>
          <p:cNvSpPr>
            <a:spLocks noGrp="1"/>
          </p:cNvSpPr>
          <p:nvPr>
            <p:ph idx="1"/>
          </p:nvPr>
        </p:nvSpPr>
        <p:spPr>
          <a:xfrm>
            <a:off x="457200" y="2354837"/>
            <a:ext cx="8229600" cy="3611049"/>
          </a:xfrm>
        </p:spPr>
        <p:txBody>
          <a:bodyPr>
            <a:normAutofit fontScale="92500"/>
          </a:bodyPr>
          <a:lstStyle/>
          <a:p>
            <a:r>
              <a:rPr lang="en-US" dirty="0"/>
              <a:t>A</a:t>
            </a:r>
            <a:r>
              <a:rPr lang="en-US" dirty="0" smtClean="0"/>
              <a:t> can cause some </a:t>
            </a:r>
            <a:r>
              <a:rPr lang="en-US" dirty="0"/>
              <a:t>B</a:t>
            </a:r>
            <a:r>
              <a:rPr lang="en-US" dirty="0" smtClean="0"/>
              <a:t> to take on a high value</a:t>
            </a:r>
          </a:p>
          <a:p>
            <a:pPr marL="457200" lvl="1" indent="0">
              <a:buNone/>
            </a:pPr>
            <a:r>
              <a:rPr lang="en-US" dirty="0" smtClean="0"/>
              <a:t>-where </a:t>
            </a:r>
            <a:r>
              <a:rPr lang="en-US" dirty="0"/>
              <a:t>A</a:t>
            </a:r>
            <a:r>
              <a:rPr lang="en-US" dirty="0" smtClean="0"/>
              <a:t> and </a:t>
            </a:r>
            <a:r>
              <a:rPr lang="en-US" dirty="0"/>
              <a:t>B</a:t>
            </a:r>
            <a:r>
              <a:rPr lang="en-US" dirty="0" smtClean="0"/>
              <a:t> are genes</a:t>
            </a:r>
          </a:p>
          <a:p>
            <a:r>
              <a:rPr lang="en-US" dirty="0" smtClean="0"/>
              <a:t>Preventing </a:t>
            </a:r>
            <a:r>
              <a:rPr lang="en-US" dirty="0"/>
              <a:t>B</a:t>
            </a:r>
            <a:r>
              <a:rPr lang="en-US" dirty="0" smtClean="0"/>
              <a:t> from taking such a value can be done by removing some </a:t>
            </a:r>
            <a:r>
              <a:rPr lang="en-US" dirty="0"/>
              <a:t>B</a:t>
            </a:r>
            <a:r>
              <a:rPr lang="en-US" dirty="0" smtClean="0"/>
              <a:t> or by removing some </a:t>
            </a:r>
            <a:r>
              <a:rPr lang="en-US" dirty="0"/>
              <a:t>A</a:t>
            </a:r>
            <a:endParaRPr lang="en-US" dirty="0" smtClean="0"/>
          </a:p>
          <a:p>
            <a:r>
              <a:rPr lang="en-US" dirty="0" smtClean="0"/>
              <a:t>Conversely, making </a:t>
            </a:r>
            <a:r>
              <a:rPr lang="en-US" dirty="0"/>
              <a:t>B</a:t>
            </a:r>
            <a:r>
              <a:rPr lang="en-US" dirty="0" smtClean="0"/>
              <a:t> achieve a higher value can be done by adding more </a:t>
            </a:r>
            <a:r>
              <a:rPr lang="en-US" dirty="0"/>
              <a:t>B</a:t>
            </a:r>
            <a:r>
              <a:rPr lang="en-US" dirty="0" smtClean="0"/>
              <a:t> or adding more </a:t>
            </a:r>
            <a:r>
              <a:rPr lang="en-US" dirty="0"/>
              <a:t>A</a:t>
            </a:r>
            <a:endParaRPr lang="en-US" dirty="0" smtClean="0"/>
          </a:p>
        </p:txBody>
      </p:sp>
    </p:spTree>
    <p:extLst>
      <p:ext uri="{BB962C8B-B14F-4D97-AF65-F5344CB8AC3E}">
        <p14:creationId xmlns:p14="http://schemas.microsoft.com/office/powerpoint/2010/main" val="38932965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 calcmode="lin" valueType="num">
                                      <p:cBhvr additive="base">
                                        <p:cTn id="11"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 calcmode="lin" valueType="num">
                                      <p:cBhvr additive="base">
                                        <p:cTn id="17"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anim calcmode="lin" valueType="num">
                                      <p:cBhvr additive="base">
                                        <p:cTn id="23"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7152"/>
            <a:ext cx="8229600" cy="1143000"/>
          </a:xfrm>
        </p:spPr>
        <p:txBody>
          <a:bodyPr/>
          <a:lstStyle/>
          <a:p>
            <a:r>
              <a:rPr lang="en-US" dirty="0"/>
              <a:t>Goal: Causality</a:t>
            </a:r>
          </a:p>
        </p:txBody>
      </p:sp>
      <p:pic>
        <p:nvPicPr>
          <p:cNvPr id="4" name="Picture 3"/>
          <p:cNvPicPr>
            <a:picLocks noChangeAspect="1"/>
          </p:cNvPicPr>
          <p:nvPr/>
        </p:nvPicPr>
        <p:blipFill>
          <a:blip r:embed="rId3"/>
          <a:stretch>
            <a:fillRect/>
          </a:stretch>
        </p:blipFill>
        <p:spPr>
          <a:xfrm>
            <a:off x="5167752" y="1525719"/>
            <a:ext cx="3806973" cy="3445042"/>
          </a:xfrm>
          <a:prstGeom prst="rect">
            <a:avLst/>
          </a:prstGeom>
        </p:spPr>
      </p:pic>
      <p:pic>
        <p:nvPicPr>
          <p:cNvPr id="6" name="Picture 5"/>
          <p:cNvPicPr>
            <a:picLocks noChangeAspect="1"/>
          </p:cNvPicPr>
          <p:nvPr/>
        </p:nvPicPr>
        <p:blipFill>
          <a:blip r:embed="rId4"/>
          <a:stretch>
            <a:fillRect/>
          </a:stretch>
        </p:blipFill>
        <p:spPr>
          <a:xfrm>
            <a:off x="281548" y="1644590"/>
            <a:ext cx="3348494" cy="3326171"/>
          </a:xfrm>
          <a:prstGeom prst="rect">
            <a:avLst/>
          </a:prstGeom>
        </p:spPr>
      </p:pic>
      <p:sp>
        <p:nvSpPr>
          <p:cNvPr id="7" name="Right Arrow 6"/>
          <p:cNvSpPr/>
          <p:nvPr/>
        </p:nvSpPr>
        <p:spPr>
          <a:xfrm>
            <a:off x="3513025" y="3080275"/>
            <a:ext cx="1445746" cy="48635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p>
            <a:pPr>
              <a:defRPr/>
            </a:pPr>
            <a:fld id="{152730F2-E17A-5E4B-A671-EE27BB4C9C7C}" type="datetime1">
              <a:rPr lang="en-US" smtClean="0"/>
              <a:t>3/23/15</a:t>
            </a:fld>
            <a:endParaRPr lang="en-US"/>
          </a:p>
        </p:txBody>
      </p:sp>
    </p:spTree>
    <p:extLst>
      <p:ext uri="{BB962C8B-B14F-4D97-AF65-F5344CB8AC3E}">
        <p14:creationId xmlns:p14="http://schemas.microsoft.com/office/powerpoint/2010/main" val="4841800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Approach to finding such causal links:</a:t>
            </a:r>
            <a:endParaRPr lang="en-US" dirty="0"/>
          </a:p>
        </p:txBody>
      </p:sp>
      <p:sp>
        <p:nvSpPr>
          <p:cNvPr id="3" name="Content Placeholder 2"/>
          <p:cNvSpPr>
            <a:spLocks noGrp="1"/>
          </p:cNvSpPr>
          <p:nvPr>
            <p:ph idx="1"/>
          </p:nvPr>
        </p:nvSpPr>
        <p:spPr/>
        <p:txBody>
          <a:bodyPr/>
          <a:lstStyle/>
          <a:p>
            <a:r>
              <a:rPr lang="en-US" dirty="0" smtClean="0"/>
              <a:t>Experiments that decrease (or over-express) the quantity of A or knock it out reveal the influence of A</a:t>
            </a:r>
          </a:p>
          <a:p>
            <a:r>
              <a:rPr lang="en-US" b="1" dirty="0">
                <a:solidFill>
                  <a:srgbClr val="FF0000"/>
                </a:solidFill>
              </a:rPr>
              <a:t>Experiments over a </a:t>
            </a:r>
            <a:r>
              <a:rPr lang="en-US" dirty="0">
                <a:solidFill>
                  <a:srgbClr val="FF0000"/>
                </a:solidFill>
              </a:rPr>
              <a:t>spaced </a:t>
            </a:r>
            <a:r>
              <a:rPr lang="en-US" b="1" dirty="0">
                <a:solidFill>
                  <a:srgbClr val="FF0000"/>
                </a:solidFill>
              </a:rPr>
              <a:t>time course </a:t>
            </a:r>
            <a:r>
              <a:rPr lang="en-US" dirty="0">
                <a:solidFill>
                  <a:srgbClr val="FF0000"/>
                </a:solidFill>
              </a:rPr>
              <a:t>to enable inference of the form “the state of A at t may influence B at time t+1”</a:t>
            </a:r>
          </a:p>
          <a:p>
            <a:endParaRPr lang="en-US" b="1" dirty="0">
              <a:solidFill>
                <a:srgbClr val="FF0000"/>
              </a:solidFill>
            </a:endParaRPr>
          </a:p>
        </p:txBody>
      </p:sp>
      <p:sp>
        <p:nvSpPr>
          <p:cNvPr id="4" name="Date Placeholder 3"/>
          <p:cNvSpPr>
            <a:spLocks noGrp="1"/>
          </p:cNvSpPr>
          <p:nvPr>
            <p:ph type="dt" sz="half" idx="10"/>
          </p:nvPr>
        </p:nvSpPr>
        <p:spPr/>
        <p:txBody>
          <a:bodyPr/>
          <a:lstStyle/>
          <a:p>
            <a:pPr>
              <a:defRPr/>
            </a:pPr>
            <a:fld id="{2D10B00C-0743-F241-8721-41171562CC4A}" type="datetime1">
              <a:rPr lang="en-US" smtClean="0"/>
              <a:t>3/23/15</a:t>
            </a:fld>
            <a:endParaRPr lang="en-US"/>
          </a:p>
        </p:txBody>
      </p:sp>
      <p:sp>
        <p:nvSpPr>
          <p:cNvPr id="8" name="Right Arrow 7"/>
          <p:cNvSpPr/>
          <p:nvPr/>
        </p:nvSpPr>
        <p:spPr>
          <a:xfrm>
            <a:off x="678106" y="1232899"/>
            <a:ext cx="1465665" cy="32055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221911" y="1040170"/>
            <a:ext cx="690466" cy="584776"/>
          </a:xfrm>
          <a:prstGeom prst="rect">
            <a:avLst/>
          </a:prstGeom>
          <a:noFill/>
        </p:spPr>
        <p:txBody>
          <a:bodyPr wrap="square" rtlCol="0">
            <a:spAutoFit/>
          </a:bodyPr>
          <a:lstStyle/>
          <a:p>
            <a:r>
              <a:rPr lang="en-US" sz="3200" b="1" dirty="0">
                <a:solidFill>
                  <a:srgbClr val="000000"/>
                </a:solidFill>
              </a:rPr>
              <a:t>A</a:t>
            </a:r>
          </a:p>
        </p:txBody>
      </p:sp>
      <p:sp>
        <p:nvSpPr>
          <p:cNvPr id="10" name="TextBox 9"/>
          <p:cNvSpPr txBox="1"/>
          <p:nvPr/>
        </p:nvSpPr>
        <p:spPr>
          <a:xfrm>
            <a:off x="2137448" y="832117"/>
            <a:ext cx="1080569" cy="923330"/>
          </a:xfrm>
          <a:prstGeom prst="rect">
            <a:avLst/>
          </a:prstGeom>
          <a:noFill/>
        </p:spPr>
        <p:txBody>
          <a:bodyPr wrap="square" rtlCol="0">
            <a:spAutoFit/>
          </a:bodyPr>
          <a:lstStyle/>
          <a:p>
            <a:r>
              <a:rPr lang="en-US" sz="5400" b="1" dirty="0">
                <a:solidFill>
                  <a:srgbClr val="000000"/>
                </a:solidFill>
              </a:rPr>
              <a:t>B</a:t>
            </a:r>
          </a:p>
        </p:txBody>
      </p:sp>
    </p:spTree>
    <p:extLst>
      <p:ext uri="{BB962C8B-B14F-4D97-AF65-F5344CB8AC3E}">
        <p14:creationId xmlns:p14="http://schemas.microsoft.com/office/powerpoint/2010/main" val="411766342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716"/>
            <a:ext cx="8229600" cy="1143000"/>
          </a:xfrm>
        </p:spPr>
        <p:txBody>
          <a:bodyPr/>
          <a:lstStyle/>
          <a:p>
            <a:r>
              <a:rPr lang="en-US" dirty="0" smtClean="0"/>
              <a:t>Outline</a:t>
            </a:r>
            <a:endParaRPr lang="en-US" dirty="0"/>
          </a:p>
        </p:txBody>
      </p:sp>
      <p:sp>
        <p:nvSpPr>
          <p:cNvPr id="3" name="Content Placeholder 2"/>
          <p:cNvSpPr>
            <a:spLocks noGrp="1"/>
          </p:cNvSpPr>
          <p:nvPr>
            <p:ph idx="1"/>
          </p:nvPr>
        </p:nvSpPr>
        <p:spPr>
          <a:xfrm>
            <a:off x="457200" y="1131698"/>
            <a:ext cx="8229600" cy="4525963"/>
          </a:xfrm>
        </p:spPr>
        <p:txBody>
          <a:bodyPr>
            <a:normAutofit fontScale="92500" lnSpcReduction="10000"/>
          </a:bodyPr>
          <a:lstStyle/>
          <a:p>
            <a:r>
              <a:rPr lang="en-US" dirty="0" smtClean="0">
                <a:latin typeface="Calibri" charset="0"/>
              </a:rPr>
              <a:t>Learning using TF-Families (Network </a:t>
            </a:r>
            <a:r>
              <a:rPr lang="en-US" dirty="0">
                <a:latin typeface="Calibri" charset="0"/>
              </a:rPr>
              <a:t>Inference from </a:t>
            </a:r>
            <a:r>
              <a:rPr lang="en-US" dirty="0" smtClean="0">
                <a:latin typeface="Calibri" charset="0"/>
              </a:rPr>
              <a:t>real biological data)</a:t>
            </a:r>
          </a:p>
          <a:p>
            <a:pPr marL="457200" lvl="1" indent="0">
              <a:buNone/>
            </a:pPr>
            <a:r>
              <a:rPr lang="en-US" sz="2200" dirty="0">
                <a:latin typeface="Calibri" charset="0"/>
                <a:cs typeface="Times"/>
              </a:rPr>
              <a:t>(</a:t>
            </a:r>
            <a:r>
              <a:rPr lang="en-US" sz="2200" dirty="0" smtClean="0">
                <a:latin typeface="Times"/>
                <a:cs typeface="Times"/>
              </a:rPr>
              <a:t>Joint </a:t>
            </a:r>
            <a:r>
              <a:rPr lang="en-US" sz="2200" dirty="0">
                <a:latin typeface="Times"/>
                <a:cs typeface="Times"/>
              </a:rPr>
              <a:t>work with </a:t>
            </a:r>
            <a:r>
              <a:rPr lang="en-US" sz="2200" b="1" dirty="0" smtClean="0">
                <a:latin typeface="Times"/>
                <a:cs typeface="Times"/>
              </a:rPr>
              <a:t>Dennis </a:t>
            </a:r>
            <a:r>
              <a:rPr lang="en-US" sz="2200" b="1" dirty="0" err="1">
                <a:latin typeface="Times"/>
                <a:cs typeface="Times"/>
              </a:rPr>
              <a:t>Shasha</a:t>
            </a:r>
            <a:r>
              <a:rPr lang="en-US" sz="2200" b="1" dirty="0">
                <a:latin typeface="Times"/>
                <a:cs typeface="Times"/>
              </a:rPr>
              <a:t>, </a:t>
            </a:r>
            <a:r>
              <a:rPr lang="en-US" sz="2200" b="1" dirty="0" err="1">
                <a:latin typeface="Times"/>
                <a:cs typeface="Times"/>
              </a:rPr>
              <a:t>Kranthi</a:t>
            </a:r>
            <a:r>
              <a:rPr lang="en-US" sz="2200" b="1" dirty="0">
                <a:latin typeface="Times"/>
                <a:cs typeface="Times"/>
              </a:rPr>
              <a:t> </a:t>
            </a:r>
            <a:r>
              <a:rPr lang="en-US" sz="2200" b="1" dirty="0" err="1">
                <a:latin typeface="Times"/>
                <a:cs typeface="Times"/>
              </a:rPr>
              <a:t>Varala</a:t>
            </a:r>
            <a:r>
              <a:rPr lang="en-US" sz="2200" b="1" dirty="0">
                <a:latin typeface="Times"/>
                <a:cs typeface="Times"/>
              </a:rPr>
              <a:t>, </a:t>
            </a:r>
            <a:r>
              <a:rPr lang="en-US" sz="2200" b="1" dirty="0" smtClean="0">
                <a:latin typeface="Times"/>
                <a:cs typeface="Times"/>
              </a:rPr>
              <a:t>Ying Li, Gloria </a:t>
            </a:r>
            <a:r>
              <a:rPr lang="en-US" sz="2200" b="1" dirty="0" err="1" smtClean="0">
                <a:latin typeface="Times"/>
                <a:cs typeface="Times"/>
              </a:rPr>
              <a:t>Coruzzi</a:t>
            </a:r>
            <a:r>
              <a:rPr lang="en-US" sz="2200" b="1" dirty="0" smtClean="0">
                <a:latin typeface="Times"/>
                <a:cs typeface="Times"/>
              </a:rPr>
              <a:t>)</a:t>
            </a:r>
            <a:endParaRPr lang="en-US" dirty="0" smtClean="0">
              <a:latin typeface="Calibri" charset="0"/>
            </a:endParaRPr>
          </a:p>
          <a:p>
            <a:pPr lvl="1">
              <a:buFont typeface="Courier New"/>
              <a:buChar char="o"/>
            </a:pPr>
            <a:r>
              <a:rPr lang="en-US" sz="2400" dirty="0" smtClean="0">
                <a:solidFill>
                  <a:srgbClr val="D9D9D9"/>
                </a:solidFill>
                <a:latin typeface="Calibri" charset="0"/>
              </a:rPr>
              <a:t>Problem &amp; Motivation</a:t>
            </a:r>
          </a:p>
          <a:p>
            <a:pPr lvl="1">
              <a:buFont typeface="Courier New"/>
              <a:buChar char="o"/>
            </a:pPr>
            <a:r>
              <a:rPr lang="en-US" sz="2400" dirty="0" smtClean="0"/>
              <a:t>The DFG Algorithm</a:t>
            </a:r>
            <a:r>
              <a:rPr lang="en-US" sz="2400" dirty="0" smtClean="0">
                <a:latin typeface="Calibri" charset="0"/>
              </a:rPr>
              <a:t>, Data Source, Universe</a:t>
            </a:r>
          </a:p>
          <a:p>
            <a:pPr lvl="1">
              <a:buFont typeface="Courier New"/>
              <a:buChar char="o"/>
            </a:pPr>
            <a:r>
              <a:rPr lang="en-US" sz="2400" dirty="0" smtClean="0">
                <a:solidFill>
                  <a:srgbClr val="D9D9D9"/>
                </a:solidFill>
              </a:rPr>
              <a:t>All </a:t>
            </a:r>
            <a:r>
              <a:rPr lang="en-US" sz="2400" dirty="0">
                <a:solidFill>
                  <a:srgbClr val="D9D9D9"/>
                </a:solidFill>
              </a:rPr>
              <a:t>TFs VS TF-families</a:t>
            </a:r>
            <a:endParaRPr lang="en-US" sz="2400" dirty="0" smtClean="0">
              <a:solidFill>
                <a:srgbClr val="D9D9D9"/>
              </a:solidFill>
              <a:latin typeface="Calibri" charset="0"/>
            </a:endParaRPr>
          </a:p>
          <a:p>
            <a:pPr lvl="1">
              <a:buFont typeface="Courier New"/>
              <a:buChar char="o"/>
            </a:pPr>
            <a:r>
              <a:rPr lang="en-US" sz="2400" dirty="0" smtClean="0">
                <a:solidFill>
                  <a:srgbClr val="D9D9D9"/>
                </a:solidFill>
                <a:latin typeface="Calibri" charset="0"/>
              </a:rPr>
              <a:t>Nitrogen Influence Network</a:t>
            </a:r>
            <a:endParaRPr lang="en-US" sz="2000" dirty="0" smtClean="0">
              <a:solidFill>
                <a:srgbClr val="D9D9D9"/>
              </a:solidFill>
              <a:latin typeface="Calibri" charset="0"/>
            </a:endParaRPr>
          </a:p>
          <a:p>
            <a:r>
              <a:rPr lang="en-US" dirty="0">
                <a:solidFill>
                  <a:srgbClr val="D9D9D9"/>
                </a:solidFill>
              </a:rPr>
              <a:t>The NPK </a:t>
            </a:r>
            <a:r>
              <a:rPr lang="en-US" dirty="0" err="1">
                <a:solidFill>
                  <a:srgbClr val="D9D9D9"/>
                </a:solidFill>
              </a:rPr>
              <a:t>Nutriome</a:t>
            </a:r>
            <a:r>
              <a:rPr lang="en-US" dirty="0">
                <a:solidFill>
                  <a:srgbClr val="D9D9D9"/>
                </a:solidFill>
              </a:rPr>
              <a:t>: a </a:t>
            </a:r>
            <a:r>
              <a:rPr lang="en-US" dirty="0" err="1">
                <a:solidFill>
                  <a:srgbClr val="D9D9D9"/>
                </a:solidFill>
              </a:rPr>
              <a:t>Transcriptomic</a:t>
            </a:r>
            <a:r>
              <a:rPr lang="en-US" dirty="0">
                <a:solidFill>
                  <a:srgbClr val="D9D9D9"/>
                </a:solidFill>
              </a:rPr>
              <a:t> Analysis </a:t>
            </a:r>
            <a:endParaRPr lang="en-US" dirty="0" smtClean="0">
              <a:solidFill>
                <a:srgbClr val="D9D9D9"/>
              </a:solidFill>
            </a:endParaRPr>
          </a:p>
          <a:p>
            <a:r>
              <a:rPr lang="en-US" sz="2200" dirty="0" smtClean="0">
                <a:solidFill>
                  <a:srgbClr val="D9D9D9"/>
                </a:solidFill>
                <a:latin typeface="Calibri" charset="0"/>
                <a:cs typeface="Times"/>
              </a:rPr>
              <a:t>(</a:t>
            </a:r>
            <a:r>
              <a:rPr lang="en-US" sz="2200" dirty="0">
                <a:solidFill>
                  <a:srgbClr val="D9D9D9"/>
                </a:solidFill>
                <a:latin typeface="Times"/>
                <a:cs typeface="Times"/>
              </a:rPr>
              <a:t>Joint work with </a:t>
            </a:r>
            <a:r>
              <a:rPr lang="en-US" sz="2200" b="1" dirty="0">
                <a:solidFill>
                  <a:srgbClr val="D9D9D9"/>
                </a:solidFill>
                <a:latin typeface="Times"/>
                <a:cs typeface="Times"/>
              </a:rPr>
              <a:t> </a:t>
            </a:r>
            <a:r>
              <a:rPr lang="en-US" sz="2200" b="1" dirty="0" smtClean="0">
                <a:solidFill>
                  <a:srgbClr val="D9D9D9"/>
                </a:solidFill>
                <a:latin typeface="Times"/>
                <a:cs typeface="Times"/>
              </a:rPr>
              <a:t>Joan, Dennis, Gloria, Manny)</a:t>
            </a:r>
            <a:endParaRPr lang="en-US" dirty="0">
              <a:solidFill>
                <a:srgbClr val="D9D9D9"/>
              </a:solidFill>
              <a:latin typeface="Calibri" charset="0"/>
            </a:endParaRPr>
          </a:p>
          <a:p>
            <a:pPr lvl="1">
              <a:buFont typeface="Courier New"/>
              <a:buChar char="o"/>
            </a:pPr>
            <a:r>
              <a:rPr lang="en-US" sz="2400" dirty="0" smtClean="0">
                <a:solidFill>
                  <a:srgbClr val="D9D9D9"/>
                </a:solidFill>
                <a:latin typeface="Calibri" charset="0"/>
              </a:rPr>
              <a:t>Nonlinear correlation between traits and genes expression</a:t>
            </a:r>
            <a:endParaRPr lang="en-US" sz="2400" dirty="0">
              <a:solidFill>
                <a:srgbClr val="D9D9D9"/>
              </a:solidFill>
              <a:latin typeface="Calibri" charset="0"/>
            </a:endParaRPr>
          </a:p>
        </p:txBody>
      </p:sp>
      <p:sp>
        <p:nvSpPr>
          <p:cNvPr id="4" name="Date Placeholder 3"/>
          <p:cNvSpPr>
            <a:spLocks noGrp="1"/>
          </p:cNvSpPr>
          <p:nvPr>
            <p:ph type="dt" sz="half" idx="10"/>
          </p:nvPr>
        </p:nvSpPr>
        <p:spPr/>
        <p:txBody>
          <a:bodyPr/>
          <a:lstStyle/>
          <a:p>
            <a:pPr>
              <a:defRPr/>
            </a:pPr>
            <a:fld id="{01293CCE-4536-E042-871D-8ED7BA2198C6}" type="datetime1">
              <a:rPr lang="en-US" smtClean="0"/>
              <a:t>3/23/15</a:t>
            </a:fld>
            <a:endParaRPr lang="en-US" dirty="0"/>
          </a:p>
        </p:txBody>
      </p:sp>
    </p:spTree>
    <p:extLst>
      <p:ext uri="{BB962C8B-B14F-4D97-AF65-F5344CB8AC3E}">
        <p14:creationId xmlns:p14="http://schemas.microsoft.com/office/powerpoint/2010/main" val="389230617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p:txBody>
          <a:bodyPr/>
          <a:lstStyle/>
          <a:p>
            <a:pPr eaLnBrk="1" hangingPunct="1"/>
            <a:r>
              <a:rPr lang="en-US" dirty="0" smtClean="0">
                <a:latin typeface="Calibri" charset="0"/>
              </a:rPr>
              <a:t>Algorithm, </a:t>
            </a:r>
            <a:r>
              <a:rPr lang="en-US" dirty="0">
                <a:latin typeface="Calibri" charset="0"/>
              </a:rPr>
              <a:t>Data </a:t>
            </a:r>
            <a:r>
              <a:rPr lang="en-US" dirty="0" smtClean="0">
                <a:latin typeface="Calibri" charset="0"/>
              </a:rPr>
              <a:t>Source, </a:t>
            </a:r>
            <a:r>
              <a:rPr lang="en-US" dirty="0">
                <a:latin typeface="Calibri" charset="0"/>
              </a:rPr>
              <a:t>Universe</a:t>
            </a:r>
          </a:p>
        </p:txBody>
      </p:sp>
      <p:sp>
        <p:nvSpPr>
          <p:cNvPr id="3" name="Content Placeholder 2"/>
          <p:cNvSpPr>
            <a:spLocks noGrp="1"/>
          </p:cNvSpPr>
          <p:nvPr>
            <p:ph idx="1"/>
          </p:nvPr>
        </p:nvSpPr>
        <p:spPr/>
        <p:txBody>
          <a:bodyPr rtlCol="0">
            <a:normAutofit/>
          </a:bodyPr>
          <a:lstStyle/>
          <a:p>
            <a:pPr eaLnBrk="1" fontAlgn="auto" hangingPunct="1">
              <a:spcAft>
                <a:spcPts val="0"/>
              </a:spcAft>
              <a:buFont typeface="Arial"/>
              <a:buChar char="•"/>
              <a:defRPr/>
            </a:pPr>
            <a:r>
              <a:rPr lang="en-US" dirty="0" smtClean="0">
                <a:ea typeface="+mn-ea"/>
                <a:cs typeface="+mn-cs"/>
              </a:rPr>
              <a:t>Machine learning algorithm: </a:t>
            </a:r>
          </a:p>
          <a:p>
            <a:pPr lvl="1" eaLnBrk="1" fontAlgn="auto" hangingPunct="1">
              <a:spcAft>
                <a:spcPts val="0"/>
              </a:spcAft>
              <a:buFont typeface="Arial"/>
              <a:buChar char="•"/>
              <a:defRPr/>
            </a:pPr>
            <a:r>
              <a:rPr lang="en-US" b="1" dirty="0" smtClean="0">
                <a:ea typeface="+mn-ea"/>
                <a:cs typeface="+mn-cs"/>
              </a:rPr>
              <a:t>Dynamic Factor Graph</a:t>
            </a:r>
          </a:p>
          <a:p>
            <a:pPr eaLnBrk="1" fontAlgn="auto" hangingPunct="1">
              <a:spcAft>
                <a:spcPts val="0"/>
              </a:spcAft>
              <a:buFont typeface="Arial"/>
              <a:buChar char="•"/>
              <a:defRPr/>
            </a:pPr>
            <a:r>
              <a:rPr lang="en-US" dirty="0" smtClean="0">
                <a:ea typeface="+mn-ea"/>
                <a:cs typeface="+mn-cs"/>
              </a:rPr>
              <a:t>Data source:</a:t>
            </a:r>
          </a:p>
          <a:p>
            <a:pPr lvl="1" eaLnBrk="1" fontAlgn="auto" hangingPunct="1">
              <a:spcAft>
                <a:spcPts val="0"/>
              </a:spcAft>
              <a:buFont typeface="Arial"/>
              <a:buChar char="•"/>
              <a:defRPr/>
            </a:pPr>
            <a:r>
              <a:rPr lang="en-US" dirty="0" smtClean="0">
                <a:ea typeface="+mn-ea"/>
              </a:rPr>
              <a:t>Time series of  N-response </a:t>
            </a:r>
            <a:r>
              <a:rPr lang="en-US" dirty="0">
                <a:ea typeface="+mn-ea"/>
              </a:rPr>
              <a:t>in </a:t>
            </a:r>
            <a:r>
              <a:rPr lang="en-US" dirty="0" smtClean="0"/>
              <a:t>Shoots (Amy Dataset)</a:t>
            </a:r>
          </a:p>
          <a:p>
            <a:pPr eaLnBrk="1" fontAlgn="auto" hangingPunct="1">
              <a:spcAft>
                <a:spcPts val="0"/>
              </a:spcAft>
              <a:buFont typeface="Arial"/>
              <a:buChar char="•"/>
              <a:defRPr/>
            </a:pPr>
            <a:r>
              <a:rPr lang="en-US" dirty="0" smtClean="0"/>
              <a:t>Shoot </a:t>
            </a:r>
            <a:r>
              <a:rPr lang="en-US" dirty="0"/>
              <a:t>Universe: </a:t>
            </a:r>
            <a:r>
              <a:rPr lang="en-US" dirty="0" smtClean="0"/>
              <a:t>2173 genes – 161 TFs</a:t>
            </a:r>
            <a:endParaRPr lang="en-US" dirty="0" smtClean="0">
              <a:ea typeface="+mn-ea"/>
              <a:cs typeface="+mn-cs"/>
            </a:endParaRPr>
          </a:p>
          <a:p>
            <a:pPr marL="0" indent="0" eaLnBrk="1" fontAlgn="auto" hangingPunct="1">
              <a:spcAft>
                <a:spcPts val="0"/>
              </a:spcAft>
              <a:buFont typeface="Arial"/>
              <a:buNone/>
              <a:defRPr/>
            </a:pPr>
            <a:endParaRPr lang="en-US" dirty="0" smtClean="0">
              <a:ea typeface="+mn-ea"/>
              <a:cs typeface="+mn-cs"/>
            </a:endParaRPr>
          </a:p>
          <a:p>
            <a:pPr marL="914400" lvl="2" indent="0" eaLnBrk="1" fontAlgn="auto" hangingPunct="1">
              <a:spcAft>
                <a:spcPts val="0"/>
              </a:spcAft>
              <a:buFont typeface="Arial"/>
              <a:buNone/>
              <a:defRPr/>
            </a:pPr>
            <a:endParaRPr lang="en-US" dirty="0" smtClean="0">
              <a:ea typeface="+mn-ea"/>
            </a:endParaRPr>
          </a:p>
        </p:txBody>
      </p:sp>
      <p:sp>
        <p:nvSpPr>
          <p:cNvPr id="4" name="TextBox 3"/>
          <p:cNvSpPr txBox="1"/>
          <p:nvPr/>
        </p:nvSpPr>
        <p:spPr>
          <a:xfrm>
            <a:off x="6633367" y="4845293"/>
            <a:ext cx="1775471" cy="461665"/>
          </a:xfrm>
          <a:prstGeom prst="rect">
            <a:avLst/>
          </a:prstGeom>
          <a:noFill/>
        </p:spPr>
        <p:txBody>
          <a:bodyPr wrap="square" rtlCol="0">
            <a:spAutoFit/>
          </a:bodyPr>
          <a:lstStyle/>
          <a:p>
            <a:r>
              <a:rPr lang="en-US" sz="2400" dirty="0" err="1" smtClean="0">
                <a:solidFill>
                  <a:schemeClr val="bg1"/>
                </a:solidFill>
              </a:rPr>
              <a:t>Coruzzi</a:t>
            </a:r>
            <a:r>
              <a:rPr lang="en-US" sz="2400" dirty="0" smtClean="0">
                <a:solidFill>
                  <a:schemeClr val="bg1"/>
                </a:solidFill>
              </a:rPr>
              <a:t> Lab</a:t>
            </a:r>
            <a:endParaRPr lang="en-US" sz="2400" dirty="0">
              <a:solidFill>
                <a:schemeClr val="bg1"/>
              </a:solidFill>
            </a:endParaRPr>
          </a:p>
        </p:txBody>
      </p:sp>
      <p:sp>
        <p:nvSpPr>
          <p:cNvPr id="5" name="Date Placeholder 4"/>
          <p:cNvSpPr>
            <a:spLocks noGrp="1"/>
          </p:cNvSpPr>
          <p:nvPr>
            <p:ph type="dt" sz="half" idx="10"/>
          </p:nvPr>
        </p:nvSpPr>
        <p:spPr/>
        <p:txBody>
          <a:bodyPr/>
          <a:lstStyle/>
          <a:p>
            <a:pPr>
              <a:defRPr/>
            </a:pPr>
            <a:fld id="{1D77AD37-1943-2C40-B7BD-8ADC3C1BDAD8}" type="datetime1">
              <a:rPr lang="en-US" smtClean="0"/>
              <a:t>3/23/15</a:t>
            </a:fld>
            <a:endParaRPr lang="en-US"/>
          </a:p>
        </p:txBody>
      </p:sp>
    </p:spTree>
    <p:extLst>
      <p:ext uri="{BB962C8B-B14F-4D97-AF65-F5344CB8AC3E}">
        <p14:creationId xmlns:p14="http://schemas.microsoft.com/office/powerpoint/2010/main" val="120514430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Top </a:t>
            </a:r>
            <a:r>
              <a:rPr lang="en-US" dirty="0" smtClean="0"/>
              <a:t>contender </a:t>
            </a:r>
            <a:r>
              <a:rPr lang="en-US" dirty="0"/>
              <a:t>in competitions </a:t>
            </a:r>
            <a:r>
              <a:rPr lang="en-US" dirty="0" smtClean="0"/>
              <a:t>such as </a:t>
            </a:r>
          </a:p>
          <a:p>
            <a:pPr lvl="1"/>
            <a:r>
              <a:rPr lang="en-US" dirty="0" smtClean="0"/>
              <a:t>DREAM for </a:t>
            </a:r>
            <a:r>
              <a:rPr lang="en-US" dirty="0"/>
              <a:t>network inference or CATS for time series </a:t>
            </a:r>
            <a:r>
              <a:rPr lang="en-US" dirty="0" err="1" smtClean="0"/>
              <a:t>prediction.</a:t>
            </a:r>
            <a:r>
              <a:rPr lang="en-US" i="1" dirty="0" err="1" smtClean="0"/>
              <a:t>Jacopo</a:t>
            </a:r>
            <a:r>
              <a:rPr lang="en-US" i="1" dirty="0" smtClean="0"/>
              <a:t>: I don</a:t>
            </a:r>
            <a:r>
              <a:rPr lang="fr-FR" i="1" dirty="0" smtClean="0"/>
              <a:t>’</a:t>
            </a:r>
            <a:r>
              <a:rPr lang="en-US" i="1" dirty="0" smtClean="0"/>
              <a:t>t’ think </a:t>
            </a:r>
            <a:r>
              <a:rPr lang="en-US" i="1" dirty="0" err="1" smtClean="0"/>
              <a:t>dfg</a:t>
            </a:r>
            <a:r>
              <a:rPr lang="en-US" i="1" dirty="0" smtClean="0"/>
              <a:t> has been used in DREAM.</a:t>
            </a:r>
            <a:endParaRPr lang="en-US" dirty="0" smtClean="0"/>
          </a:p>
          <a:p>
            <a:r>
              <a:rPr lang="en-US" dirty="0" smtClean="0"/>
              <a:t>Infers </a:t>
            </a:r>
            <a:r>
              <a:rPr lang="en-US" dirty="0"/>
              <a:t>the topology of the networks as a ranked list of interactions </a:t>
            </a:r>
            <a:r>
              <a:rPr lang="en-US" dirty="0" smtClean="0"/>
              <a:t>(i.e. a matrix of edge scores)</a:t>
            </a:r>
            <a:endParaRPr lang="en-US" b="1" dirty="0"/>
          </a:p>
        </p:txBody>
      </p:sp>
      <p:sp>
        <p:nvSpPr>
          <p:cNvPr id="4" name="Date Placeholder 3"/>
          <p:cNvSpPr>
            <a:spLocks noGrp="1"/>
          </p:cNvSpPr>
          <p:nvPr>
            <p:ph type="dt" sz="half" idx="10"/>
          </p:nvPr>
        </p:nvSpPr>
        <p:spPr/>
        <p:txBody>
          <a:bodyPr/>
          <a:lstStyle/>
          <a:p>
            <a:pPr>
              <a:defRPr/>
            </a:pPr>
            <a:fld id="{AAB4DE4B-BDFE-3A4A-ACBF-4204BDDC5BA6}" type="datetime1">
              <a:rPr lang="en-US" smtClean="0"/>
              <a:t>3/23/15</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213505420"/>
              </p:ext>
            </p:extLst>
          </p:nvPr>
        </p:nvGraphicFramePr>
        <p:xfrm>
          <a:off x="4907206" y="4161155"/>
          <a:ext cx="2996120" cy="2560320"/>
        </p:xfrm>
        <a:graphic>
          <a:graphicData uri="http://schemas.openxmlformats.org/drawingml/2006/table">
            <a:tbl>
              <a:tblPr firstRow="1" bandRow="1">
                <a:tableStyleId>{284E427A-3D55-4303-BF80-6455036E1DE7}</a:tableStyleId>
              </a:tblPr>
              <a:tblGrid>
                <a:gridCol w="299612"/>
                <a:gridCol w="299612"/>
                <a:gridCol w="299612"/>
                <a:gridCol w="299612"/>
                <a:gridCol w="299612"/>
                <a:gridCol w="299612"/>
                <a:gridCol w="299612"/>
                <a:gridCol w="299612"/>
                <a:gridCol w="299612"/>
                <a:gridCol w="299612"/>
              </a:tblGrid>
              <a:tr h="266373">
                <a:tc>
                  <a:txBody>
                    <a:bodyPr/>
                    <a:lstStyle/>
                    <a:p>
                      <a:endParaRPr lang="en-US" dirty="0"/>
                    </a:p>
                  </a:txBody>
                  <a:tcPr>
                    <a:lnR w="12700" cap="flat" cmpd="sng" algn="ctr">
                      <a:solidFill>
                        <a:scrgbClr r="0" g="0" b="0"/>
                      </a:solidFill>
                      <a:prstDash val="solid"/>
                      <a:round/>
                      <a:headEnd type="none" w="med" len="med"/>
                      <a:tailEnd type="none" w="med" len="med"/>
                    </a:lnR>
                  </a:tcPr>
                </a:tc>
                <a:tc>
                  <a:txBody>
                    <a:bodyPr/>
                    <a:lstStyle/>
                    <a:p>
                      <a:endParaRPr lang="en-US"/>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tc>
                  <a:txBody>
                    <a:bodyPr/>
                    <a:lstStyle/>
                    <a:p>
                      <a:endParaRPr lang="en-US"/>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tc>
                  <a:txBody>
                    <a:bodyPr/>
                    <a:lstStyle/>
                    <a:p>
                      <a:endParaRPr lang="en-US"/>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tc>
                  <a:txBody>
                    <a:bodyPr/>
                    <a:lstStyle/>
                    <a:p>
                      <a:endParaRPr lang="en-US"/>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tc>
                  <a:txBody>
                    <a:bodyPr/>
                    <a:lstStyle/>
                    <a:p>
                      <a:endParaRPr lang="en-US"/>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tc>
                  <a:txBody>
                    <a:bodyPr/>
                    <a:lstStyle/>
                    <a:p>
                      <a:endParaRPr lang="en-US"/>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tc>
                  <a:txBody>
                    <a:bodyPr/>
                    <a:lstStyle/>
                    <a:p>
                      <a:endParaRPr lang="en-US"/>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tc>
                  <a:txBody>
                    <a:bodyPr/>
                    <a:lstStyle/>
                    <a:p>
                      <a:endParaRPr lang="en-US" dirty="0"/>
                    </a:p>
                  </a:txBody>
                  <a:tcPr>
                    <a:lnL w="12700" cap="flat" cmpd="sng" algn="ctr">
                      <a:solidFill>
                        <a:scrgbClr r="0" g="0" b="0"/>
                      </a:solidFill>
                      <a:prstDash val="solid"/>
                      <a:round/>
                      <a:headEnd type="none" w="med" len="med"/>
                      <a:tailEnd type="none" w="med" len="med"/>
                    </a:lnL>
                  </a:tcPr>
                </a:tc>
              </a:tr>
              <a:tr h="266373">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266373">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266373">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266373">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266373">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266373">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
        <p:nvSpPr>
          <p:cNvPr id="6" name="TextBox 5"/>
          <p:cNvSpPr txBox="1"/>
          <p:nvPr/>
        </p:nvSpPr>
        <p:spPr>
          <a:xfrm>
            <a:off x="6066202" y="3982263"/>
            <a:ext cx="1122001" cy="646331"/>
          </a:xfrm>
          <a:prstGeom prst="rect">
            <a:avLst/>
          </a:prstGeom>
          <a:noFill/>
        </p:spPr>
        <p:txBody>
          <a:bodyPr wrap="square" rtlCol="0">
            <a:spAutoFit/>
          </a:bodyPr>
          <a:lstStyle/>
          <a:p>
            <a:r>
              <a:rPr lang="en-US" sz="3600" dirty="0" smtClean="0"/>
              <a:t>TFs</a:t>
            </a:r>
            <a:endParaRPr lang="en-US" sz="3600" dirty="0"/>
          </a:p>
        </p:txBody>
      </p:sp>
      <p:sp>
        <p:nvSpPr>
          <p:cNvPr id="7" name="TextBox 6"/>
          <p:cNvSpPr txBox="1"/>
          <p:nvPr/>
        </p:nvSpPr>
        <p:spPr>
          <a:xfrm>
            <a:off x="4862341" y="4272851"/>
            <a:ext cx="587382" cy="2554545"/>
          </a:xfrm>
          <a:prstGeom prst="rect">
            <a:avLst/>
          </a:prstGeom>
          <a:noFill/>
        </p:spPr>
        <p:txBody>
          <a:bodyPr wrap="square" rtlCol="0">
            <a:spAutoFit/>
          </a:bodyPr>
          <a:lstStyle/>
          <a:p>
            <a:r>
              <a:rPr lang="en-US" sz="3200" dirty="0" smtClean="0"/>
              <a:t>G</a:t>
            </a:r>
          </a:p>
          <a:p>
            <a:r>
              <a:rPr lang="en-US" sz="3200" dirty="0" smtClean="0"/>
              <a:t>E</a:t>
            </a:r>
          </a:p>
          <a:p>
            <a:r>
              <a:rPr lang="en-US" sz="3200" dirty="0" smtClean="0"/>
              <a:t>N</a:t>
            </a:r>
          </a:p>
          <a:p>
            <a:r>
              <a:rPr lang="en-US" sz="3200" dirty="0" smtClean="0"/>
              <a:t>E</a:t>
            </a:r>
          </a:p>
          <a:p>
            <a:r>
              <a:rPr lang="en-US" sz="3200" dirty="0" smtClean="0"/>
              <a:t>S</a:t>
            </a:r>
          </a:p>
        </p:txBody>
      </p:sp>
      <p:sp>
        <p:nvSpPr>
          <p:cNvPr id="8" name="TextBox 7"/>
          <p:cNvSpPr txBox="1"/>
          <p:nvPr/>
        </p:nvSpPr>
        <p:spPr>
          <a:xfrm rot="18785667">
            <a:off x="6296485" y="4094497"/>
            <a:ext cx="587382" cy="3046988"/>
          </a:xfrm>
          <a:prstGeom prst="rect">
            <a:avLst/>
          </a:prstGeom>
          <a:noFill/>
        </p:spPr>
        <p:txBody>
          <a:bodyPr wrap="square" rtlCol="0">
            <a:spAutoFit/>
          </a:bodyPr>
          <a:lstStyle/>
          <a:p>
            <a:r>
              <a:rPr lang="en-US" sz="3200" dirty="0"/>
              <a:t>S</a:t>
            </a:r>
            <a:endParaRPr lang="en-US" sz="3200" dirty="0" smtClean="0"/>
          </a:p>
          <a:p>
            <a:r>
              <a:rPr lang="en-US" sz="3200" dirty="0" smtClean="0"/>
              <a:t>C</a:t>
            </a:r>
            <a:endParaRPr lang="en-US" sz="3200" dirty="0"/>
          </a:p>
          <a:p>
            <a:r>
              <a:rPr lang="en-US" sz="3200" dirty="0" smtClean="0"/>
              <a:t>O</a:t>
            </a:r>
          </a:p>
          <a:p>
            <a:r>
              <a:rPr lang="en-US" sz="3200" dirty="0"/>
              <a:t>R</a:t>
            </a:r>
            <a:endParaRPr lang="en-US" sz="3200" dirty="0" smtClean="0"/>
          </a:p>
          <a:p>
            <a:r>
              <a:rPr lang="en-US" sz="3200" dirty="0" smtClean="0"/>
              <a:t>E</a:t>
            </a:r>
          </a:p>
          <a:p>
            <a:r>
              <a:rPr lang="en-US" sz="3200" dirty="0" smtClean="0"/>
              <a:t>S</a:t>
            </a:r>
          </a:p>
        </p:txBody>
      </p:sp>
      <p:sp>
        <p:nvSpPr>
          <p:cNvPr id="10" name="Title 1"/>
          <p:cNvSpPr>
            <a:spLocks noGrp="1"/>
          </p:cNvSpPr>
          <p:nvPr>
            <p:ph type="title"/>
          </p:nvPr>
        </p:nvSpPr>
        <p:spPr/>
        <p:txBody>
          <a:bodyPr/>
          <a:lstStyle/>
          <a:p>
            <a:pPr eaLnBrk="1" hangingPunct="1"/>
            <a:r>
              <a:rPr lang="en-US" dirty="0" smtClean="0">
                <a:latin typeface="Calibri" charset="0"/>
              </a:rPr>
              <a:t>Dynamic Factor Graphs</a:t>
            </a:r>
            <a:endParaRPr lang="en-US" dirty="0">
              <a:latin typeface="Calibri" charset="0"/>
            </a:endParaRPr>
          </a:p>
        </p:txBody>
      </p:sp>
    </p:spTree>
    <p:extLst>
      <p:ext uri="{BB962C8B-B14F-4D97-AF65-F5344CB8AC3E}">
        <p14:creationId xmlns:p14="http://schemas.microsoft.com/office/powerpoint/2010/main" val="21774755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ppt_x"/>
                                          </p:val>
                                        </p:tav>
                                        <p:tav tm="100000">
                                          <p:val>
                                            <p:strVal val="#ppt_x"/>
                                          </p:val>
                                        </p:tav>
                                      </p:tavLst>
                                    </p:anim>
                                    <p:anim calcmode="lin" valueType="num">
                                      <p:cBhvr additive="base">
                                        <p:cTn id="3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7" grpId="0"/>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6665</TotalTime>
  <Words>2324</Words>
  <Application>Microsoft Macintosh PowerPoint</Application>
  <PresentationFormat>On-screen Show (4:3)</PresentationFormat>
  <Paragraphs>397</Paragraphs>
  <Slides>38</Slides>
  <Notes>21</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Learning using TF-families   &amp;   The NPK Nutriome: a Transcriptomic Analysis </vt:lpstr>
      <vt:lpstr>Outline</vt:lpstr>
      <vt:lpstr>Outline</vt:lpstr>
      <vt:lpstr>Motivation</vt:lpstr>
      <vt:lpstr>Goal: Causality</vt:lpstr>
      <vt:lpstr>Approach to finding such causal links:</vt:lpstr>
      <vt:lpstr>Outline</vt:lpstr>
      <vt:lpstr>Algorithm, Data Source, Universe</vt:lpstr>
      <vt:lpstr>Dynamic Factor Graphs</vt:lpstr>
      <vt:lpstr>How DFG works for Gene Regulatory Networks?</vt:lpstr>
      <vt:lpstr>Outline</vt:lpstr>
      <vt:lpstr>All TFs VS TF-families</vt:lpstr>
      <vt:lpstr>Example</vt:lpstr>
      <vt:lpstr>Outline</vt:lpstr>
      <vt:lpstr>Nitrogen Influence Network </vt:lpstr>
      <vt:lpstr>FDR</vt:lpstr>
      <vt:lpstr>Outline</vt:lpstr>
      <vt:lpstr>Summary from Joan Presentation</vt:lpstr>
      <vt:lpstr>PowerPoint Presentation</vt:lpstr>
      <vt:lpstr>Filtering Steps</vt:lpstr>
      <vt:lpstr>Outline</vt:lpstr>
      <vt:lpstr>Our Basic Idea</vt:lpstr>
      <vt:lpstr>Variation</vt:lpstr>
      <vt:lpstr>Implementation</vt:lpstr>
      <vt:lpstr>Global Correlation – Number of genes  – FDR cutoff 0.1</vt:lpstr>
      <vt:lpstr>Genesect  - Shoot Pos correlated genes  w/ Biomass &amp; Nitrogen (20 genes)</vt:lpstr>
      <vt:lpstr>Genesect - Shoot Neg correlated genes  w/ Biomass &amp; Nitrogen (51 genes)</vt:lpstr>
      <vt:lpstr>Plots</vt:lpstr>
      <vt:lpstr>Fixed PK Correlation – Number of genes  – FDR cutoff 0.2</vt:lpstr>
      <vt:lpstr>Gab insight</vt:lpstr>
      <vt:lpstr>Fixed PK Correlation – Number of genes  – FDR cutoff 0.15</vt:lpstr>
      <vt:lpstr>Jacopo: question</vt:lpstr>
      <vt:lpstr>Shoots, Positive Correlated Genes w/ Nitrogen  for constant PK – Sungear </vt:lpstr>
      <vt:lpstr>Shoots, Negative Correlated Genes w/  Nitrogen  for constant PK – Sungear </vt:lpstr>
      <vt:lpstr>Shoots, Positive Correlated Genes w/ Biomass  for constant PK – Sungear </vt:lpstr>
      <vt:lpstr>Shoots, Negative Correlated Genes w/ Biomass  for constant PK – Sungear </vt:lpstr>
      <vt:lpstr>Acks</vt:lpstr>
      <vt:lpstr>Thanks!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dc:creator>
  <cp:lastModifiedBy>Dennis Shasha</cp:lastModifiedBy>
  <cp:revision>107</cp:revision>
  <dcterms:created xsi:type="dcterms:W3CDTF">2015-03-16T03:38:19Z</dcterms:created>
  <dcterms:modified xsi:type="dcterms:W3CDTF">2015-03-23T10:50:22Z</dcterms:modified>
</cp:coreProperties>
</file>