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313" r:id="rId3"/>
    <p:sldId id="311" r:id="rId4"/>
    <p:sldId id="322" r:id="rId5"/>
    <p:sldId id="264" r:id="rId6"/>
    <p:sldId id="265" r:id="rId7"/>
    <p:sldId id="348" r:id="rId8"/>
    <p:sldId id="268" r:id="rId9"/>
    <p:sldId id="323" r:id="rId10"/>
    <p:sldId id="349" r:id="rId11"/>
    <p:sldId id="312" r:id="rId12"/>
    <p:sldId id="272" r:id="rId13"/>
    <p:sldId id="350" r:id="rId14"/>
    <p:sldId id="275" r:id="rId15"/>
    <p:sldId id="324" r:id="rId16"/>
    <p:sldId id="351" r:id="rId17"/>
    <p:sldId id="314" r:id="rId18"/>
    <p:sldId id="279" r:id="rId19"/>
    <p:sldId id="352" r:id="rId20"/>
    <p:sldId id="330" r:id="rId21"/>
    <p:sldId id="325" r:id="rId22"/>
    <p:sldId id="354" r:id="rId23"/>
    <p:sldId id="331" r:id="rId24"/>
    <p:sldId id="286" r:id="rId25"/>
    <p:sldId id="355" r:id="rId26"/>
    <p:sldId id="321" r:id="rId27"/>
    <p:sldId id="326" r:id="rId28"/>
    <p:sldId id="356" r:id="rId29"/>
    <p:sldId id="320" r:id="rId30"/>
    <p:sldId id="327" r:id="rId31"/>
    <p:sldId id="357" r:id="rId32"/>
    <p:sldId id="319" r:id="rId33"/>
    <p:sldId id="296" r:id="rId34"/>
    <p:sldId id="358" r:id="rId35"/>
    <p:sldId id="318" r:id="rId36"/>
    <p:sldId id="328" r:id="rId37"/>
    <p:sldId id="359" r:id="rId38"/>
    <p:sldId id="317" r:id="rId39"/>
    <p:sldId id="303" r:id="rId40"/>
    <p:sldId id="365" r:id="rId41"/>
    <p:sldId id="316" r:id="rId42"/>
    <p:sldId id="329" r:id="rId43"/>
    <p:sldId id="367" r:id="rId44"/>
    <p:sldId id="315" r:id="rId45"/>
    <p:sldId id="310" r:id="rId46"/>
    <p:sldId id="366" r:id="rId47"/>
    <p:sldId id="368" r:id="rId48"/>
    <p:sldId id="363" r:id="rId49"/>
    <p:sldId id="333" r:id="rId50"/>
    <p:sldId id="36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67" autoAdjust="0"/>
  </p:normalViewPr>
  <p:slideViewPr>
    <p:cSldViewPr snapToGrid="0" snapToObjects="1">
      <p:cViewPr varScale="1">
        <p:scale>
          <a:sx n="77" d="100"/>
          <a:sy n="77" d="100"/>
        </p:scale>
        <p:origin x="-19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922D4-5BF0-AB4E-AC6B-A09B3F39A8C5}"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DA35C-2B1A-8546-9B68-892CB0529E78}" type="slidenum">
              <a:rPr lang="en-US" smtClean="0"/>
              <a:t>‹#›</a:t>
            </a:fld>
            <a:endParaRPr lang="en-US"/>
          </a:p>
        </p:txBody>
      </p:sp>
    </p:spTree>
    <p:extLst>
      <p:ext uri="{BB962C8B-B14F-4D97-AF65-F5344CB8AC3E}">
        <p14:creationId xmlns:p14="http://schemas.microsoft.com/office/powerpoint/2010/main" val="3917993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whole point is that, using all TFs as predictors and the entire universe, we don’t know get good percentage of correct prediction. Then what we want to see here is how we do using </a:t>
            </a:r>
            <a:r>
              <a:rPr lang="en-US" baseline="0" dirty="0" err="1" smtClean="0"/>
              <a:t>subests</a:t>
            </a:r>
            <a:r>
              <a:rPr lang="en-US" baseline="0" dirty="0" smtClean="0"/>
              <a:t> of TFs that work together as predictors of subsets of the entire universe. Further this subset of genes, we look at, are also families. Hence we are trying to figure </a:t>
            </a:r>
            <a:r>
              <a:rPr lang="en-US" baseline="0" smtClean="0"/>
              <a:t>it out which </a:t>
            </a:r>
            <a:r>
              <a:rPr lang="en-US" baseline="0" dirty="0" smtClean="0"/>
              <a:t>family predicts well which other family.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Kind of </a:t>
            </a:r>
            <a:r>
              <a:rPr lang="en-US" baseline="0" dirty="0" err="1" smtClean="0"/>
              <a:t>pvalue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a:t>
            </a:r>
            <a:r>
              <a:rPr lang="en-US" baseline="30000" dirty="0" smtClean="0"/>
              <a:t>st</a:t>
            </a:r>
            <a:r>
              <a:rPr lang="en-US" baseline="0" dirty="0" smtClean="0"/>
              <a:t> column  - so by considering the predictions on the entire universe using these specific/given predictors, this is the probability of having a greater percentage of correct signs in a random set of genes just as big (12 for instance).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a:t>
            </a:r>
            <a:r>
              <a:rPr lang="en-US" baseline="30000" dirty="0" smtClean="0"/>
              <a:t>nd</a:t>
            </a:r>
            <a:r>
              <a:rPr lang="en-US" baseline="0" dirty="0" smtClean="0"/>
              <a:t> column – here considering the predictions on the entire universe using trend forecast, this is the probability of having a greater percentage of correct signs (using trend forecast) in a random set of genes just as big (12 for instance)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a:t>
            </a:r>
            <a:r>
              <a:rPr lang="en-US" baseline="30000" dirty="0" smtClean="0"/>
              <a:t>rd</a:t>
            </a:r>
            <a:r>
              <a:rPr lang="en-US" baseline="0" dirty="0" smtClean="0"/>
              <a:t> column – here considering the predictions on the entire universe using inverse trend forecast , this is the probability of having a greater percentage of correct signs (using inverse trend forecast) in a random set of genes just as big (12 for instance)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3</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p:txBody>
      </p:sp>
      <p:sp>
        <p:nvSpPr>
          <p:cNvPr id="4" name="Slide Number Placeholder 3"/>
          <p:cNvSpPr>
            <a:spLocks noGrp="1"/>
          </p:cNvSpPr>
          <p:nvPr>
            <p:ph type="sldNum" sz="quarter" idx="10"/>
          </p:nvPr>
        </p:nvSpPr>
        <p:spPr/>
        <p:txBody>
          <a:bodyPr/>
          <a:lstStyle/>
          <a:p>
            <a:fld id="{28722F9E-F59F-B546-B62C-CC990F424B9A}" type="slidenum">
              <a:rPr lang="en-US" smtClean="0"/>
              <a:t>29</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32</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a:p>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35</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38</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p:txBody>
      </p:sp>
      <p:sp>
        <p:nvSpPr>
          <p:cNvPr id="4" name="Slide Number Placeholder 3"/>
          <p:cNvSpPr>
            <a:spLocks noGrp="1"/>
          </p:cNvSpPr>
          <p:nvPr>
            <p:ph type="sldNum" sz="quarter" idx="10"/>
          </p:nvPr>
        </p:nvSpPr>
        <p:spPr/>
        <p:txBody>
          <a:bodyPr/>
          <a:lstStyle/>
          <a:p>
            <a:fld id="{28722F9E-F59F-B546-B62C-CC990F424B9A}" type="slidenum">
              <a:rPr lang="en-US" smtClean="0"/>
              <a:t>41</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44</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49</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5</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r>
              <a:rPr lang="en-US" dirty="0" smtClean="0"/>
              <a:t>-- no Significant term found in Best</a:t>
            </a:r>
            <a:r>
              <a:rPr lang="en-US" baseline="0" dirty="0" smtClean="0"/>
              <a:t> Predicted Genes with 7 – 9 scores</a:t>
            </a:r>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8</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11</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a:p>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14</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endParaRPr lang="en-US" dirty="0"/>
          </a:p>
        </p:txBody>
      </p:sp>
      <p:sp>
        <p:nvSpPr>
          <p:cNvPr id="4" name="Slide Number Placeholder 3"/>
          <p:cNvSpPr>
            <a:spLocks noGrp="1"/>
          </p:cNvSpPr>
          <p:nvPr>
            <p:ph type="sldNum" sz="quarter" idx="10"/>
          </p:nvPr>
        </p:nvSpPr>
        <p:spPr/>
        <p:txBody>
          <a:bodyPr/>
          <a:lstStyle/>
          <a:p>
            <a:fld id="{28722F9E-F59F-B546-B62C-CC990F424B9A}" type="slidenum">
              <a:rPr lang="en-US" smtClean="0"/>
              <a:t>17</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p:txBody>
      </p:sp>
      <p:sp>
        <p:nvSpPr>
          <p:cNvPr id="4" name="Slide Number Placeholder 3"/>
          <p:cNvSpPr>
            <a:spLocks noGrp="1"/>
          </p:cNvSpPr>
          <p:nvPr>
            <p:ph type="sldNum" sz="quarter" idx="10"/>
          </p:nvPr>
        </p:nvSpPr>
        <p:spPr/>
        <p:txBody>
          <a:bodyPr/>
          <a:lstStyle/>
          <a:p>
            <a:fld id="{28722F9E-F59F-B546-B62C-CC990F424B9A}" type="slidenum">
              <a:rPr lang="en-US" smtClean="0"/>
              <a:t>20</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a:t>
            </a:r>
            <a:r>
              <a:rPr lang="en-US" smtClean="0"/>
              <a:t>in total</a:t>
            </a:r>
            <a:endParaRPr lang="en-US"/>
          </a:p>
        </p:txBody>
      </p:sp>
      <p:sp>
        <p:nvSpPr>
          <p:cNvPr id="4" name="Slide Number Placeholder 3"/>
          <p:cNvSpPr>
            <a:spLocks noGrp="1"/>
          </p:cNvSpPr>
          <p:nvPr>
            <p:ph type="sldNum" sz="quarter" idx="10"/>
          </p:nvPr>
        </p:nvSpPr>
        <p:spPr/>
        <p:txBody>
          <a:bodyPr/>
          <a:lstStyle/>
          <a:p>
            <a:fld id="{28722F9E-F59F-B546-B62C-CC990F424B9A}" type="slidenum">
              <a:rPr lang="en-US" smtClean="0"/>
              <a:t>23</a:t>
            </a:fld>
            <a:endParaRPr lang="en-US"/>
          </a:p>
        </p:txBody>
      </p:sp>
    </p:spTree>
    <p:extLst>
      <p:ext uri="{BB962C8B-B14F-4D97-AF65-F5344CB8AC3E}">
        <p14:creationId xmlns:p14="http://schemas.microsoft.com/office/powerpoint/2010/main" val="4045098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genes are about 100 in total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no Significant term found in Best</a:t>
            </a:r>
            <a:r>
              <a:rPr lang="en-US" baseline="0" dirty="0" smtClean="0"/>
              <a:t> Predicted Genes with 7 – 9 scores</a:t>
            </a:r>
            <a:endParaRPr lang="en-US" dirty="0" smtClean="0"/>
          </a:p>
        </p:txBody>
      </p:sp>
      <p:sp>
        <p:nvSpPr>
          <p:cNvPr id="4" name="Slide Number Placeholder 3"/>
          <p:cNvSpPr>
            <a:spLocks noGrp="1"/>
          </p:cNvSpPr>
          <p:nvPr>
            <p:ph type="sldNum" sz="quarter" idx="10"/>
          </p:nvPr>
        </p:nvSpPr>
        <p:spPr/>
        <p:txBody>
          <a:bodyPr/>
          <a:lstStyle/>
          <a:p>
            <a:fld id="{28722F9E-F59F-B546-B62C-CC990F424B9A}" type="slidenum">
              <a:rPr lang="en-US" smtClean="0"/>
              <a:t>26</a:t>
            </a:fld>
            <a:endParaRPr lang="en-US"/>
          </a:p>
        </p:txBody>
      </p:sp>
    </p:spTree>
    <p:extLst>
      <p:ext uri="{BB962C8B-B14F-4D97-AF65-F5344CB8AC3E}">
        <p14:creationId xmlns:p14="http://schemas.microsoft.com/office/powerpoint/2010/main" val="404509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8E5D2-6BC6-7544-ACF0-03F36B4D47B0}"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211995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E5D2-6BC6-7544-ACF0-03F36B4D47B0}"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37463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E5D2-6BC6-7544-ACF0-03F36B4D47B0}"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405086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E5D2-6BC6-7544-ACF0-03F36B4D47B0}"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33911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8E5D2-6BC6-7544-ACF0-03F36B4D47B0}"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14429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8E5D2-6BC6-7544-ACF0-03F36B4D47B0}"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164379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8E5D2-6BC6-7544-ACF0-03F36B4D47B0}"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287458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8E5D2-6BC6-7544-ACF0-03F36B4D47B0}"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382846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8E5D2-6BC6-7544-ACF0-03F36B4D47B0}"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266311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E5D2-6BC6-7544-ACF0-03F36B4D47B0}"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388627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E5D2-6BC6-7544-ACF0-03F36B4D47B0}"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66E16-C74F-524D-84A1-C55E6235C166}" type="slidenum">
              <a:rPr lang="en-US" smtClean="0"/>
              <a:t>‹#›</a:t>
            </a:fld>
            <a:endParaRPr lang="en-US"/>
          </a:p>
        </p:txBody>
      </p:sp>
    </p:spTree>
    <p:extLst>
      <p:ext uri="{BB962C8B-B14F-4D97-AF65-F5344CB8AC3E}">
        <p14:creationId xmlns:p14="http://schemas.microsoft.com/office/powerpoint/2010/main" val="24303454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8E5D2-6BC6-7544-ACF0-03F36B4D47B0}" type="datetimeFigureOut">
              <a:rPr lang="en-US" smtClean="0"/>
              <a:t>2/17/15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66E16-C74F-524D-84A1-C55E6235C166}" type="slidenum">
              <a:rPr lang="en-US" smtClean="0"/>
              <a:t>‹#›</a:t>
            </a:fld>
            <a:endParaRPr lang="en-US"/>
          </a:p>
        </p:txBody>
      </p:sp>
    </p:spTree>
    <p:extLst>
      <p:ext uri="{BB962C8B-B14F-4D97-AF65-F5344CB8AC3E}">
        <p14:creationId xmlns:p14="http://schemas.microsoft.com/office/powerpoint/2010/main" val="132524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080"/>
            <a:ext cx="8229600" cy="1143000"/>
          </a:xfrm>
        </p:spPr>
        <p:txBody>
          <a:bodyPr>
            <a:normAutofit fontScale="90000"/>
          </a:bodyPr>
          <a:lstStyle/>
          <a:p>
            <a:r>
              <a:rPr lang="en-US" dirty="0" smtClean="0"/>
              <a:t>Learning using TF-families</a:t>
            </a:r>
            <a:br>
              <a:rPr lang="en-US" dirty="0" smtClean="0"/>
            </a:br>
            <a:r>
              <a:rPr lang="en-US" dirty="0" smtClean="0"/>
              <a:t>2015-02-17</a:t>
            </a:r>
            <a:endParaRPr lang="en-US" dirty="0"/>
          </a:p>
        </p:txBody>
      </p:sp>
    </p:spTree>
    <p:extLst>
      <p:ext uri="{BB962C8B-B14F-4D97-AF65-F5344CB8AC3E}">
        <p14:creationId xmlns:p14="http://schemas.microsoft.com/office/powerpoint/2010/main" val="2808904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44289239"/>
              </p:ext>
            </p:extLst>
          </p:nvPr>
        </p:nvGraphicFramePr>
        <p:xfrm>
          <a:off x="2540091" y="157127"/>
          <a:ext cx="2592464" cy="6602472"/>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AP2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SORLIP2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nb-NO" dirty="0" smtClean="0"/>
                        <a:t>ABRE-like binding </a:t>
                      </a:r>
                      <a:r>
                        <a:rPr lang="nb-NO" dirty="0" err="1" smtClean="0"/>
                        <a:t>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hr-HR" dirty="0" smtClean="0"/>
                        <a:t>LTRE</a:t>
                      </a:r>
                      <a:r>
                        <a:rPr lang="hr-HR" baseline="0" dirty="0" smtClean="0"/>
                        <a:t> </a:t>
                      </a:r>
                      <a:r>
                        <a:rPr lang="hr-HR" dirty="0"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err="1" smtClean="0"/>
                        <a:t>CArG</a:t>
                      </a:r>
                      <a:r>
                        <a:rPr lang="en-US"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fr-FR" dirty="0" smtClean="0"/>
                        <a:t>TELO-box</a:t>
                      </a:r>
                      <a:r>
                        <a:rPr lang="fr-FR" baseline="0" dirty="0" smtClean="0"/>
                        <a:t> </a:t>
                      </a:r>
                      <a:r>
                        <a:rPr lang="fr-FR" baseline="0"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fr-FR" dirty="0" smtClean="0"/>
                        <a:t>G-box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ATHB1</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27833"/>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425055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7 TFs of   NLP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271550323"/>
              </p:ext>
            </p:extLst>
          </p:nvPr>
        </p:nvGraphicFramePr>
        <p:xfrm>
          <a:off x="102968" y="434214"/>
          <a:ext cx="9041030" cy="6338371"/>
        </p:xfrm>
        <a:graphic>
          <a:graphicData uri="http://schemas.openxmlformats.org/drawingml/2006/table">
            <a:tbl>
              <a:tblPr firstRow="1" bandRow="1">
                <a:tableStyleId>{2D5ABB26-0587-4C30-8999-92F81FD0307C}</a:tableStyleId>
              </a:tblPr>
              <a:tblGrid>
                <a:gridCol w="3026291"/>
                <a:gridCol w="720027"/>
                <a:gridCol w="2007921"/>
                <a:gridCol w="1095597"/>
                <a:gridCol w="1095597"/>
                <a:gridCol w="1095597"/>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NAC</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0.02</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0.07</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0.007</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0.008</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0.0008</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0.69</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0.0003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0.70</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0.08</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0.007</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0.78</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0.07</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0.69</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0.053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chemeClr val="tx1"/>
                          </a:solidFill>
                        </a:rPr>
                        <a:t>0.12</a:t>
                      </a:r>
                      <a:endParaRPr lang="en-US"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Calibri"/>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a:t>
                      </a:r>
                      <a:r>
                        <a:rPr lang="en-US" sz="1400" b="0" i="0" u="none" strike="noStrike" baseline="0" dirty="0" smtClean="0">
                          <a:solidFill>
                            <a:srgbClr val="000000"/>
                          </a:solidFill>
                          <a:effectLst/>
                          <a:latin typeface="Calibri"/>
                        </a:rPr>
                        <a:t> Together (includes also 1 gene </a:t>
                      </a:r>
                      <a:r>
                        <a:rPr lang="en-US" sz="1400" b="0" i="0" u="none" strike="noStrike" baseline="0" dirty="0" err="1" smtClean="0">
                          <a:solidFill>
                            <a:srgbClr val="000000"/>
                          </a:solidFill>
                          <a:effectLst/>
                          <a:latin typeface="Calibri"/>
                        </a:rPr>
                        <a:t>Rav</a:t>
                      </a:r>
                      <a:r>
                        <a:rPr lang="en-US" sz="1400" b="0" i="0" u="none" strike="noStrike" baseline="0" dirty="0" smtClean="0">
                          <a:solidFill>
                            <a:srgbClr val="000000"/>
                          </a:solidFill>
                          <a:effectLst/>
                          <a:latin typeface="Calibri"/>
                        </a:rPr>
                        <a:t> </a:t>
                      </a:r>
                      <a:r>
                        <a:rPr lang="en-US" sz="1400" b="0" i="0" u="none" strike="noStrike" baseline="0" dirty="0" err="1" smtClean="0">
                          <a:solidFill>
                            <a:srgbClr val="000000"/>
                          </a:solidFill>
                          <a:effectLst/>
                          <a:latin typeface="Calibri"/>
                        </a:rPr>
                        <a:t>fam</a:t>
                      </a:r>
                      <a:r>
                        <a:rPr lang="en-US" sz="1400" b="0" i="0" u="none" strike="noStrike" baseline="0" dirty="0" smtClean="0">
                          <a:solidFill>
                            <a:srgbClr val="000000"/>
                          </a:solidFill>
                          <a:effectLst/>
                          <a:latin typeface="Calibri"/>
                        </a:rPr>
                        <a:t>) </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BHLH</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C2C2_CO</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AS2 - LATERAL </a:t>
                      </a:r>
                      <a:r>
                        <a:rPr lang="en-US" sz="1400" b="0" i="0" u="none" strike="noStrike" dirty="0">
                          <a:solidFill>
                            <a:srgbClr val="000000"/>
                          </a:solidFill>
                          <a:effectLst/>
                          <a:latin typeface="Calibri"/>
                        </a:rPr>
                        <a:t>ORGAN </a:t>
                      </a:r>
                      <a:r>
                        <a:rPr lang="en-US" sz="1400" b="0" i="0" u="none" strike="noStrike" dirty="0" smtClean="0">
                          <a:solidFill>
                            <a:srgbClr val="000000"/>
                          </a:solidFill>
                          <a:effectLst/>
                          <a:latin typeface="Calibri"/>
                        </a:rPr>
                        <a:t>BOUNDARIES</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000000"/>
                          </a:solidFill>
                          <a:effectLst/>
                          <a:latin typeface="Calibri"/>
                        </a:rPr>
                        <a:t>Homeobox</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rPr>
                        <a:t>0.61</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318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a:t>
            </a:r>
            <a:r>
              <a:rPr lang="en-US" dirty="0"/>
              <a:t>predicted Genes</a:t>
            </a:r>
            <a:br>
              <a:rPr lang="en-US" dirty="0"/>
            </a:br>
            <a:r>
              <a:rPr lang="en-US" dirty="0"/>
              <a:t>(Scores 7-9</a:t>
            </a:r>
            <a:r>
              <a:rPr lang="en-US" dirty="0" smtClean="0"/>
              <a:t>) – NLP as Predictors</a:t>
            </a:r>
            <a:endParaRPr lang="en-US" dirty="0"/>
          </a:p>
        </p:txBody>
      </p:sp>
      <p:pic>
        <p:nvPicPr>
          <p:cNvPr id="4" name="Picture 3"/>
          <p:cNvPicPr>
            <a:picLocks noChangeAspect="1"/>
          </p:cNvPicPr>
          <p:nvPr/>
        </p:nvPicPr>
        <p:blipFill>
          <a:blip r:embed="rId2"/>
          <a:stretch>
            <a:fillRect/>
          </a:stretch>
        </p:blipFill>
        <p:spPr>
          <a:xfrm>
            <a:off x="90163" y="2336800"/>
            <a:ext cx="9068134" cy="2457450"/>
          </a:xfrm>
          <a:prstGeom prst="rect">
            <a:avLst/>
          </a:prstGeom>
        </p:spPr>
      </p:pic>
    </p:spTree>
    <p:extLst>
      <p:ext uri="{BB962C8B-B14F-4D97-AF65-F5344CB8AC3E}">
        <p14:creationId xmlns:p14="http://schemas.microsoft.com/office/powerpoint/2010/main" val="2594481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8198912"/>
              </p:ext>
            </p:extLst>
          </p:nvPr>
        </p:nvGraphicFramePr>
        <p:xfrm>
          <a:off x="2540091" y="353538"/>
          <a:ext cx="2592464" cy="6101902"/>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NLP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E2F/DP</a:t>
                      </a:r>
                      <a:r>
                        <a:rPr lang="en-US" baseline="0" dirty="0" smtClean="0"/>
                        <a:t>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nb-NO" dirty="0" smtClean="0"/>
                        <a:t>ABRE-like binding </a:t>
                      </a:r>
                      <a:r>
                        <a:rPr lang="nb-NO" dirty="0" err="1" smtClean="0"/>
                        <a:t>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MYB4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err="1" smtClean="0"/>
                        <a:t>CArG</a:t>
                      </a:r>
                      <a:r>
                        <a:rPr lang="en-US"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MYB binding site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01362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fontScale="90000"/>
          </a:bodyPr>
          <a:lstStyle/>
          <a:p>
            <a:r>
              <a:rPr lang="en-US" sz="4000" dirty="0" smtClean="0">
                <a:solidFill>
                  <a:srgbClr val="FF0000"/>
                </a:solidFill>
              </a:rPr>
              <a:t>10 TFs of basic BZIP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173163476"/>
              </p:ext>
            </p:extLst>
          </p:nvPr>
        </p:nvGraphicFramePr>
        <p:xfrm>
          <a:off x="286018" y="434214"/>
          <a:ext cx="8660628" cy="6249811"/>
        </p:xfrm>
        <a:graphic>
          <a:graphicData uri="http://schemas.openxmlformats.org/drawingml/2006/table">
            <a:tbl>
              <a:tblPr firstRow="1" bandRow="1">
                <a:tableStyleId>{2D5ABB26-0587-4C30-8999-92F81FD0307C}</a:tableStyleId>
              </a:tblPr>
              <a:tblGrid>
                <a:gridCol w="2996667"/>
                <a:gridCol w="712980"/>
                <a:gridCol w="1988265"/>
                <a:gridCol w="987572"/>
                <a:gridCol w="987572"/>
                <a:gridCol w="987572"/>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0.76</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0.62</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0.02</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0.69</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rPr>
                        <a:t>0.64</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chemeClr val="tx1"/>
                          </a:solidFill>
                          <a:effectLst/>
                          <a:latin typeface="Calibri"/>
                        </a:rPr>
                        <a:t>Homeobox</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390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smtClean="0">
                <a:solidFill>
                  <a:srgbClr val="FF0000"/>
                </a:solidFill>
              </a:rPr>
              <a:t>10 TFs of </a:t>
            </a:r>
            <a:r>
              <a:rPr lang="en-US" dirty="0" err="1" smtClean="0">
                <a:solidFill>
                  <a:srgbClr val="FF0000"/>
                </a:solidFill>
              </a:rPr>
              <a:t>Bzip</a:t>
            </a:r>
            <a:r>
              <a:rPr lang="en-US" dirty="0" smtClean="0">
                <a:solidFill>
                  <a:srgbClr val="FF0000"/>
                </a:solidFill>
              </a:rPr>
              <a:t>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22157042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27210470"/>
              </p:ext>
            </p:extLst>
          </p:nvPr>
        </p:nvGraphicFramePr>
        <p:xfrm>
          <a:off x="2540091" y="353538"/>
          <a:ext cx="2592464" cy="6032147"/>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BZIP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nb-NO" dirty="0" smtClean="0"/>
                        <a:t>G-</a:t>
                      </a:r>
                      <a:r>
                        <a:rPr lang="nb-NO" dirty="0" err="1" smtClean="0"/>
                        <a:t>box</a:t>
                      </a:r>
                      <a:r>
                        <a:rPr lang="nb-NO"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CArG</a:t>
                      </a:r>
                      <a:r>
                        <a:rPr lang="en-US" dirty="0" smtClean="0"/>
                        <a:t>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ABRE-like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ABRE</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E2F/DP</a:t>
                      </a:r>
                      <a:r>
                        <a:rPr lang="en-US" baseline="0" dirty="0" smtClean="0"/>
                        <a:t>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87172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4 TFs of AS2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473880643"/>
              </p:ext>
            </p:extLst>
          </p:nvPr>
        </p:nvGraphicFramePr>
        <p:xfrm>
          <a:off x="125846" y="434214"/>
          <a:ext cx="8683510" cy="6338371"/>
        </p:xfrm>
        <a:graphic>
          <a:graphicData uri="http://schemas.openxmlformats.org/drawingml/2006/table">
            <a:tbl>
              <a:tblPr firstRow="1" bandRow="1">
                <a:tableStyleId>{2D5ABB26-0587-4C30-8999-92F81FD0307C}</a:tableStyleId>
              </a:tblPr>
              <a:tblGrid>
                <a:gridCol w="2725004"/>
                <a:gridCol w="648344"/>
                <a:gridCol w="1808019"/>
                <a:gridCol w="1167381"/>
                <a:gridCol w="1167381"/>
                <a:gridCol w="1167381"/>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AS2</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0.80</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0.002</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0.02</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NAC</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0.68</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0.008</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rgbClr val="FF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0.04</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FF0000"/>
                          </a:solidFill>
                        </a:rPr>
                        <a:t>0.61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0.02</a:t>
                      </a:r>
                      <a:endParaRPr lang="en-US" sz="1400" b="0" dirty="0" smtClean="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0.008</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0.44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0.64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chemeClr val="tx1"/>
                          </a:solidFill>
                        </a:rPr>
                        <a:t>0.70</a:t>
                      </a:r>
                      <a:endParaRPr lang="en-US" sz="1400" b="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19360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2238375" cy="1143000"/>
          </a:xfrm>
        </p:spPr>
        <p:txBody>
          <a:bodyPr>
            <a:normAutofit fontScale="90000"/>
          </a:bodyPr>
          <a:lstStyle/>
          <a:p>
            <a:r>
              <a:rPr lang="en-US" sz="1800" dirty="0"/>
              <a:t>GO-Term Best predicted Genes</a:t>
            </a:r>
            <a:br>
              <a:rPr lang="en-US" sz="1800" dirty="0"/>
            </a:br>
            <a:r>
              <a:rPr lang="en-US" sz="1800" dirty="0"/>
              <a:t>(Scores 7-9) – </a:t>
            </a:r>
            <a:r>
              <a:rPr lang="en-US" sz="1800" dirty="0" smtClean="0"/>
              <a:t>AS2 </a:t>
            </a:r>
            <a:r>
              <a:rPr lang="en-US" sz="1800" dirty="0"/>
              <a:t>as Predictors</a:t>
            </a:r>
          </a:p>
        </p:txBody>
      </p:sp>
      <p:pic>
        <p:nvPicPr>
          <p:cNvPr id="4" name="Picture 3"/>
          <p:cNvPicPr>
            <a:picLocks noChangeAspect="1"/>
          </p:cNvPicPr>
          <p:nvPr/>
        </p:nvPicPr>
        <p:blipFill>
          <a:blip r:embed="rId2"/>
          <a:stretch>
            <a:fillRect/>
          </a:stretch>
        </p:blipFill>
        <p:spPr>
          <a:xfrm>
            <a:off x="2444750" y="-26987"/>
            <a:ext cx="6699250" cy="6858000"/>
          </a:xfrm>
          <a:prstGeom prst="rect">
            <a:avLst/>
          </a:prstGeom>
        </p:spPr>
      </p:pic>
    </p:spTree>
    <p:extLst>
      <p:ext uri="{BB962C8B-B14F-4D97-AF65-F5344CB8AC3E}">
        <p14:creationId xmlns:p14="http://schemas.microsoft.com/office/powerpoint/2010/main" val="1860254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89667607"/>
              </p:ext>
            </p:extLst>
          </p:nvPr>
        </p:nvGraphicFramePr>
        <p:xfrm>
          <a:off x="2540091" y="353538"/>
          <a:ext cx="2592464" cy="6101902"/>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AS2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GATA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ABRE-like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nb-NO" dirty="0" smtClean="0"/>
                        <a:t>G-</a:t>
                      </a:r>
                      <a:r>
                        <a:rPr lang="nb-NO" dirty="0" err="1" smtClean="0"/>
                        <a:t>box</a:t>
                      </a:r>
                      <a:r>
                        <a:rPr lang="nb-NO"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err="1" smtClean="0"/>
                        <a:t>Ibox</a:t>
                      </a:r>
                      <a:r>
                        <a:rPr lang="en-US"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CArG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baseline="0" dirty="0" err="1" smtClean="0"/>
                        <a:t>Octamer</a:t>
                      </a:r>
                      <a:r>
                        <a:rPr lang="en-US"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2486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All N-</a:t>
            </a:r>
            <a:r>
              <a:rPr lang="en-US" dirty="0" err="1">
                <a:solidFill>
                  <a:srgbClr val="000000"/>
                </a:solidFill>
              </a:rPr>
              <a:t>resp</a:t>
            </a:r>
            <a:r>
              <a:rPr lang="en-US" dirty="0">
                <a:solidFill>
                  <a:srgbClr val="000000"/>
                </a:solidFill>
              </a:rPr>
              <a:t> relevant Families Together </a:t>
            </a:r>
            <a:r>
              <a:rPr lang="en-US" dirty="0" smtClean="0">
                <a:solidFill>
                  <a:srgbClr val="000000"/>
                </a:solidFill>
              </a:rPr>
              <a:t>includes: </a:t>
            </a:r>
            <a:r>
              <a:rPr lang="en-US" dirty="0">
                <a:solidFill>
                  <a:srgbClr val="000000"/>
                </a:solidFill>
              </a:rPr>
              <a:t/>
            </a:r>
            <a:br>
              <a:rPr lang="en-US" dirty="0">
                <a:solidFill>
                  <a:srgbClr val="000000"/>
                </a:solidFill>
              </a:rPr>
            </a:br>
            <a:endParaRPr lang="en-US" dirty="0"/>
          </a:p>
        </p:txBody>
      </p:sp>
      <p:sp>
        <p:nvSpPr>
          <p:cNvPr id="3" name="Content Placeholder 2"/>
          <p:cNvSpPr>
            <a:spLocks noGrp="1"/>
          </p:cNvSpPr>
          <p:nvPr>
            <p:ph idx="1"/>
          </p:nvPr>
        </p:nvSpPr>
        <p:spPr/>
        <p:txBody>
          <a:bodyPr>
            <a:normAutofit fontScale="85000" lnSpcReduction="10000"/>
          </a:bodyPr>
          <a:lstStyle/>
          <a:p>
            <a:pPr fontAlgn="b"/>
            <a:r>
              <a:rPr lang="en-US" dirty="0" smtClean="0"/>
              <a:t>G2</a:t>
            </a:r>
            <a:r>
              <a:rPr lang="en-US" dirty="0"/>
              <a:t>-LIKE TRANSCRIPTION FACTOR </a:t>
            </a:r>
            <a:r>
              <a:rPr lang="en-US" dirty="0" smtClean="0"/>
              <a:t>FAMILY (12 genes)</a:t>
            </a:r>
            <a:endParaRPr lang="en-US" dirty="0"/>
          </a:p>
          <a:p>
            <a:pPr fontAlgn="b"/>
            <a:r>
              <a:rPr lang="en-US" dirty="0"/>
              <a:t>AP2-EREBP TRANSCRIPTION FACTOR </a:t>
            </a:r>
            <a:r>
              <a:rPr lang="en-US" dirty="0" smtClean="0"/>
              <a:t>FAMILY (16 genes)</a:t>
            </a:r>
            <a:endParaRPr lang="en-US" dirty="0"/>
          </a:p>
          <a:p>
            <a:pPr fontAlgn="b"/>
            <a:r>
              <a:rPr lang="en-US" dirty="0"/>
              <a:t>NLP TRANSCRIPTION FACTOR </a:t>
            </a:r>
            <a:r>
              <a:rPr lang="en-US" dirty="0" smtClean="0"/>
              <a:t>FAMILY (7 genes)</a:t>
            </a:r>
            <a:endParaRPr lang="en-US" dirty="0"/>
          </a:p>
          <a:p>
            <a:pPr fontAlgn="b"/>
            <a:r>
              <a:rPr lang="en-US" dirty="0"/>
              <a:t>BASIC REGION LEUCINE ZIPPER (BZIP) TRANSCRIPTION </a:t>
            </a:r>
            <a:r>
              <a:rPr lang="en-US" dirty="0" smtClean="0"/>
              <a:t>FACTOR (10 genes)</a:t>
            </a:r>
            <a:endParaRPr lang="en-US" dirty="0"/>
          </a:p>
          <a:p>
            <a:pPr fontAlgn="b"/>
            <a:r>
              <a:rPr lang="en-US" dirty="0"/>
              <a:t>TGA3-</a:t>
            </a:r>
            <a:r>
              <a:rPr lang="en-US" dirty="0" smtClean="0"/>
              <a:t>LIKE (3 genes)</a:t>
            </a:r>
            <a:endParaRPr lang="en-US" dirty="0"/>
          </a:p>
          <a:p>
            <a:pPr fontAlgn="b"/>
            <a:r>
              <a:rPr lang="en-US" dirty="0"/>
              <a:t>AS2 - LATERAL ORGAN </a:t>
            </a:r>
            <a:r>
              <a:rPr lang="en-US" dirty="0" smtClean="0"/>
              <a:t>BOUNDARIES (4 genes)</a:t>
            </a:r>
            <a:endParaRPr lang="en-US" dirty="0"/>
          </a:p>
          <a:p>
            <a:pPr fontAlgn="b"/>
            <a:r>
              <a:rPr lang="en-US" dirty="0" smtClean="0"/>
              <a:t>MYB (4 genes)</a:t>
            </a:r>
          </a:p>
          <a:p>
            <a:pPr fontAlgn="b"/>
            <a:r>
              <a:rPr lang="en-US" dirty="0" err="1" smtClean="0">
                <a:solidFill>
                  <a:srgbClr val="000000"/>
                </a:solidFill>
              </a:rPr>
              <a:t>Rav</a:t>
            </a:r>
            <a:r>
              <a:rPr lang="en-US" dirty="0" smtClean="0">
                <a:solidFill>
                  <a:srgbClr val="000000"/>
                </a:solidFill>
              </a:rPr>
              <a:t> </a:t>
            </a:r>
            <a:r>
              <a:rPr lang="en-US" dirty="0" err="1" smtClean="0">
                <a:solidFill>
                  <a:srgbClr val="000000"/>
                </a:solidFill>
              </a:rPr>
              <a:t>fam</a:t>
            </a:r>
            <a:r>
              <a:rPr lang="en-US" dirty="0" smtClean="0">
                <a:solidFill>
                  <a:srgbClr val="000000"/>
                </a:solidFill>
              </a:rPr>
              <a:t> (1 gene)</a:t>
            </a:r>
          </a:p>
          <a:p>
            <a:pPr fontAlgn="b"/>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0334446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4 TFs of MYB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089551056"/>
              </p:ext>
            </p:extLst>
          </p:nvPr>
        </p:nvGraphicFramePr>
        <p:xfrm>
          <a:off x="148729" y="434214"/>
          <a:ext cx="8832242" cy="6426931"/>
        </p:xfrm>
        <a:graphic>
          <a:graphicData uri="http://schemas.openxmlformats.org/drawingml/2006/table">
            <a:tbl>
              <a:tblPr firstRow="1" bandRow="1">
                <a:tableStyleId>{2D5ABB26-0587-4C30-8999-92F81FD0307C}</a:tableStyleId>
              </a:tblPr>
              <a:tblGrid>
                <a:gridCol w="2718322"/>
                <a:gridCol w="646755"/>
                <a:gridCol w="1803586"/>
                <a:gridCol w="1221193"/>
                <a:gridCol w="1221193"/>
                <a:gridCol w="1221193"/>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0.64</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0.02</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0.009</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0.81</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chemeClr val="tx1"/>
                          </a:solidFill>
                          <a:effectLst/>
                          <a:latin typeface="+mn-lt"/>
                        </a:rPr>
                        <a:t>All </a:t>
                      </a:r>
                      <a:r>
                        <a:rPr lang="en-US" sz="1400" b="0" i="0" u="none" strike="noStrike" baseline="0" dirty="0" smtClean="0">
                          <a:solidFill>
                            <a:schemeClr val="tx1"/>
                          </a:solidFill>
                          <a:effectLst/>
                          <a:latin typeface="+mn-lt"/>
                        </a:rPr>
                        <a:t>N-</a:t>
                      </a:r>
                      <a:r>
                        <a:rPr lang="en-US" sz="1400" b="0" i="0" u="none" strike="noStrike" baseline="0" dirty="0" err="1" smtClean="0">
                          <a:solidFill>
                            <a:schemeClr val="tx1"/>
                          </a:solidFill>
                          <a:effectLst/>
                          <a:latin typeface="+mn-lt"/>
                        </a:rPr>
                        <a:t>resp</a:t>
                      </a:r>
                      <a:r>
                        <a:rPr lang="en-US" sz="1400" b="0" i="0" u="none" strike="noStrike" baseline="0" dirty="0" smtClean="0">
                          <a:solidFill>
                            <a:schemeClr val="tx1"/>
                          </a:solidFill>
                          <a:effectLst/>
                          <a:latin typeface="+mn-lt"/>
                        </a:rPr>
                        <a:t> relevant Families Together (includes also 1 gene </a:t>
                      </a:r>
                      <a:r>
                        <a:rPr lang="en-US" sz="1400" b="0" i="0" u="none" strike="noStrike" baseline="0" dirty="0" err="1" smtClean="0">
                          <a:solidFill>
                            <a:schemeClr val="tx1"/>
                          </a:solidFill>
                          <a:effectLst/>
                          <a:latin typeface="+mn-lt"/>
                        </a:rPr>
                        <a:t>Rav</a:t>
                      </a:r>
                      <a:r>
                        <a:rPr lang="en-US" sz="1400" b="0" i="0" u="none" strike="noStrike" baseline="0" dirty="0" smtClean="0">
                          <a:solidFill>
                            <a:schemeClr val="tx1"/>
                          </a:solidFill>
                          <a:effectLst/>
                          <a:latin typeface="+mn-lt"/>
                        </a:rPr>
                        <a:t> </a:t>
                      </a:r>
                      <a:r>
                        <a:rPr lang="en-US" sz="1400" b="0" i="0" u="none" strike="noStrike" baseline="0" dirty="0" err="1" smtClean="0">
                          <a:solidFill>
                            <a:schemeClr val="tx1"/>
                          </a:solidFill>
                          <a:effectLst/>
                          <a:latin typeface="+mn-lt"/>
                        </a:rPr>
                        <a:t>fam</a:t>
                      </a:r>
                      <a:r>
                        <a:rPr lang="en-US" sz="1400" b="0" i="0" u="none" strike="noStrike" baseline="0" dirty="0" smtClean="0">
                          <a:solidFill>
                            <a:schemeClr val="tx1"/>
                          </a:solidFill>
                          <a:effectLst/>
                          <a:latin typeface="+mn-lt"/>
                        </a:rPr>
                        <a:t>) </a:t>
                      </a:r>
                      <a:endParaRPr lang="en-US" sz="1400" b="0" i="0" u="none" strike="noStrike" dirty="0">
                        <a:solidFill>
                          <a:schemeClr val="tx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0.92</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0.68</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5510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a:solidFill>
                  <a:srgbClr val="FF0000"/>
                </a:solidFill>
              </a:rPr>
              <a:t>4</a:t>
            </a:r>
            <a:r>
              <a:rPr lang="en-US" dirty="0" smtClean="0">
                <a:solidFill>
                  <a:srgbClr val="FF0000"/>
                </a:solidFill>
              </a:rPr>
              <a:t> TFs of MYB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31779912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74728584"/>
              </p:ext>
            </p:extLst>
          </p:nvPr>
        </p:nvGraphicFramePr>
        <p:xfrm>
          <a:off x="2540091" y="26187"/>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MYB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MYB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ABRE-like</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E2F/DP</a:t>
                      </a:r>
                      <a:r>
                        <a:rPr lang="en-US" baseline="0" dirty="0" smtClean="0"/>
                        <a:t>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ATHB1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2391530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fontScale="90000"/>
          </a:bodyPr>
          <a:lstStyle/>
          <a:p>
            <a:r>
              <a:rPr lang="en-US" sz="4000" dirty="0" smtClean="0">
                <a:solidFill>
                  <a:srgbClr val="FF0000"/>
                </a:solidFill>
              </a:rPr>
              <a:t>  All Important TFs Families</a:t>
            </a:r>
            <a:r>
              <a:rPr lang="en-US" sz="4000" dirty="0" smtClean="0"/>
              <a:t>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479760074"/>
              </p:ext>
            </p:extLst>
          </p:nvPr>
        </p:nvGraphicFramePr>
        <p:xfrm>
          <a:off x="102967" y="434214"/>
          <a:ext cx="8843680" cy="6338371"/>
        </p:xfrm>
        <a:graphic>
          <a:graphicData uri="http://schemas.openxmlformats.org/drawingml/2006/table">
            <a:tbl>
              <a:tblPr firstRow="1" bandRow="1">
                <a:tableStyleId>{2D5ABB26-0587-4C30-8999-92F81FD0307C}</a:tableStyleId>
              </a:tblPr>
              <a:tblGrid>
                <a:gridCol w="2796437"/>
                <a:gridCol w="665340"/>
                <a:gridCol w="1855415"/>
                <a:gridCol w="1175496"/>
                <a:gridCol w="1175496"/>
                <a:gridCol w="1175496"/>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AS2 - LATERAL </a:t>
                      </a:r>
                      <a:r>
                        <a:rPr lang="en-US" sz="1400" b="0" i="0" u="none" strike="noStrike" dirty="0">
                          <a:solidFill>
                            <a:srgbClr val="FF0000"/>
                          </a:solidFill>
                          <a:effectLst/>
                          <a:latin typeface="Calibri"/>
                        </a:rPr>
                        <a:t>ORGAN </a:t>
                      </a:r>
                      <a:r>
                        <a:rPr lang="en-US" sz="1400" b="0" i="0" u="none" strike="noStrike" dirty="0" smtClean="0">
                          <a:solidFill>
                            <a:srgbClr val="FF0000"/>
                          </a:solidFill>
                          <a:effectLst/>
                          <a:latin typeface="Calibri"/>
                        </a:rPr>
                        <a:t>BOUNDARIES</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0.78</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0.009</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chemeClr val="tx1"/>
                          </a:solidFill>
                        </a:rPr>
                        <a:t>0.14</a:t>
                      </a:r>
                      <a:endParaRPr lang="en-US"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NAC</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0.65</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0.16</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rgbClr val="FF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0.05</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0.05</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0.03</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0711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GO-Term Best predicted Genes</a:t>
            </a:r>
            <a:br>
              <a:rPr lang="en-US" dirty="0"/>
            </a:br>
            <a:r>
              <a:rPr lang="en-US" dirty="0"/>
              <a:t>(Scores 7-9) – </a:t>
            </a:r>
            <a:r>
              <a:rPr lang="en-US" dirty="0" smtClean="0"/>
              <a:t>All Important </a:t>
            </a:r>
            <a:r>
              <a:rPr lang="en-US" dirty="0" err="1" smtClean="0"/>
              <a:t>Fams</a:t>
            </a:r>
            <a:r>
              <a:rPr lang="en-US" dirty="0" smtClean="0"/>
              <a:t> </a:t>
            </a:r>
            <a:r>
              <a:rPr lang="en-US" dirty="0"/>
              <a:t>as Predictors</a:t>
            </a:r>
          </a:p>
        </p:txBody>
      </p:sp>
      <p:pic>
        <p:nvPicPr>
          <p:cNvPr id="4" name="Picture 3"/>
          <p:cNvPicPr>
            <a:picLocks noChangeAspect="1"/>
          </p:cNvPicPr>
          <p:nvPr/>
        </p:nvPicPr>
        <p:blipFill>
          <a:blip r:embed="rId2"/>
          <a:stretch>
            <a:fillRect/>
          </a:stretch>
        </p:blipFill>
        <p:spPr>
          <a:xfrm>
            <a:off x="325711" y="2479674"/>
            <a:ext cx="8640489" cy="3171825"/>
          </a:xfrm>
          <a:prstGeom prst="rect">
            <a:avLst/>
          </a:prstGeom>
        </p:spPr>
      </p:pic>
    </p:spTree>
    <p:extLst>
      <p:ext uri="{BB962C8B-B14F-4D97-AF65-F5344CB8AC3E}">
        <p14:creationId xmlns:p14="http://schemas.microsoft.com/office/powerpoint/2010/main" val="11118889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9907724"/>
              </p:ext>
            </p:extLst>
          </p:nvPr>
        </p:nvGraphicFramePr>
        <p:xfrm>
          <a:off x="2540091" y="26187"/>
          <a:ext cx="2592464" cy="6672227"/>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a:t>
                      </a:r>
                      <a:r>
                        <a:rPr lang="en-US" dirty="0" err="1" smtClean="0"/>
                        <a:t>AllImpTFs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ABRE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G-box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ABFs</a:t>
                      </a:r>
                      <a:r>
                        <a:rPr lang="en-US" baseline="0" dirty="0" smtClean="0"/>
                        <a:t>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CBF2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GBF1/2/3</a:t>
                      </a:r>
                      <a:r>
                        <a:rPr lang="en-US" baseline="0" dirty="0" smtClean="0"/>
                        <a:t> BS in ADH1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GATA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98702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6 TFs of BHLH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652237371"/>
              </p:ext>
            </p:extLst>
          </p:nvPr>
        </p:nvGraphicFramePr>
        <p:xfrm>
          <a:off x="171610" y="434214"/>
          <a:ext cx="8866562" cy="6426931"/>
        </p:xfrm>
        <a:graphic>
          <a:graphicData uri="http://schemas.openxmlformats.org/drawingml/2006/table">
            <a:tbl>
              <a:tblPr firstRow="1" bandRow="1">
                <a:tableStyleId>{2D5ABB26-0587-4C30-8999-92F81FD0307C}</a:tableStyleId>
              </a:tblPr>
              <a:tblGrid>
                <a:gridCol w="2825800"/>
                <a:gridCol w="672326"/>
                <a:gridCol w="1874897"/>
                <a:gridCol w="1164513"/>
                <a:gridCol w="1164513"/>
                <a:gridCol w="1164513"/>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0.74</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0.004</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smtClean="0">
                          <a:solidFill>
                            <a:srgbClr val="FF0000"/>
                          </a:solidFill>
                        </a:rPr>
                        <a:t>0.04</a:t>
                      </a:r>
                      <a:endParaRPr lang="en-US" sz="12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smtClean="0">
                          <a:solidFill>
                            <a:srgbClr val="FF0000"/>
                          </a:solidFill>
                        </a:rPr>
                        <a:t>0.002</a:t>
                      </a:r>
                      <a:endParaRPr lang="en-US" sz="12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0.001</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0.20</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0.69</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0.12</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chemeClr val="tx1"/>
                          </a:solidFill>
                          <a:effectLst/>
                          <a:latin typeface="+mn-lt"/>
                        </a:rPr>
                        <a:t>All </a:t>
                      </a:r>
                      <a:r>
                        <a:rPr lang="en-US" sz="1400" b="0" i="0" u="none" strike="noStrike" baseline="0" dirty="0" smtClean="0">
                          <a:solidFill>
                            <a:schemeClr val="tx1"/>
                          </a:solidFill>
                          <a:effectLst/>
                          <a:latin typeface="+mn-lt"/>
                        </a:rPr>
                        <a:t>N-</a:t>
                      </a:r>
                      <a:r>
                        <a:rPr lang="en-US" sz="1400" b="0" i="0" u="none" strike="noStrike" baseline="0" dirty="0" err="1" smtClean="0">
                          <a:solidFill>
                            <a:schemeClr val="tx1"/>
                          </a:solidFill>
                          <a:effectLst/>
                          <a:latin typeface="+mn-lt"/>
                        </a:rPr>
                        <a:t>resp</a:t>
                      </a:r>
                      <a:r>
                        <a:rPr lang="en-US" sz="1400" b="0" i="0" u="none" strike="noStrike" baseline="0" dirty="0" smtClean="0">
                          <a:solidFill>
                            <a:schemeClr val="tx1"/>
                          </a:solidFill>
                          <a:effectLst/>
                          <a:latin typeface="+mn-lt"/>
                        </a:rPr>
                        <a:t> relevant Families Together (includes also 1 gene </a:t>
                      </a:r>
                      <a:r>
                        <a:rPr lang="en-US" sz="1400" b="0" i="0" u="none" strike="noStrike" baseline="0" dirty="0" err="1" smtClean="0">
                          <a:solidFill>
                            <a:schemeClr val="tx1"/>
                          </a:solidFill>
                          <a:effectLst/>
                          <a:latin typeface="+mn-lt"/>
                        </a:rPr>
                        <a:t>Rav</a:t>
                      </a:r>
                      <a:r>
                        <a:rPr lang="en-US" sz="1400" b="0" i="0" u="none" strike="noStrike" baseline="0" dirty="0" smtClean="0">
                          <a:solidFill>
                            <a:schemeClr val="tx1"/>
                          </a:solidFill>
                          <a:effectLst/>
                          <a:latin typeface="+mn-lt"/>
                        </a:rPr>
                        <a:t> </a:t>
                      </a:r>
                      <a:r>
                        <a:rPr lang="en-US" sz="1400" b="0" i="0" u="none" strike="noStrike" baseline="0" dirty="0" err="1" smtClean="0">
                          <a:solidFill>
                            <a:schemeClr val="tx1"/>
                          </a:solidFill>
                          <a:effectLst/>
                          <a:latin typeface="+mn-lt"/>
                        </a:rPr>
                        <a:t>fam</a:t>
                      </a:r>
                      <a:r>
                        <a:rPr lang="en-US" sz="1400" b="0" i="0" u="none" strike="noStrike" baseline="0" dirty="0" smtClean="0">
                          <a:solidFill>
                            <a:schemeClr val="tx1"/>
                          </a:solidFill>
                          <a:effectLst/>
                          <a:latin typeface="+mn-lt"/>
                        </a:rPr>
                        <a:t>) </a:t>
                      </a:r>
                      <a:endParaRPr lang="en-US" sz="1400" b="0" i="0" u="none" strike="noStrike" dirty="0">
                        <a:solidFill>
                          <a:schemeClr val="tx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chemeClr val="tx1"/>
                          </a:solidFill>
                          <a:effectLst/>
                          <a:latin typeface="Calibri"/>
                        </a:rPr>
                        <a:t>Homeobox</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0.50</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0.16</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99178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a:solidFill>
                  <a:srgbClr val="FF0000"/>
                </a:solidFill>
              </a:rPr>
              <a:t>6</a:t>
            </a:r>
            <a:r>
              <a:rPr lang="en-US" dirty="0" smtClean="0">
                <a:solidFill>
                  <a:srgbClr val="FF0000"/>
                </a:solidFill>
              </a:rPr>
              <a:t> TFs of BHLH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31779912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2567103"/>
              </p:ext>
            </p:extLst>
          </p:nvPr>
        </p:nvGraphicFramePr>
        <p:xfrm>
          <a:off x="2540091" y="26187"/>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BHLH</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G-box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err="1" smtClean="0"/>
                        <a:t>CArG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Boxll</a:t>
                      </a:r>
                      <a:r>
                        <a:rPr lang="en-US"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98702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5 TFs of  C2C2-CO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578412294"/>
              </p:ext>
            </p:extLst>
          </p:nvPr>
        </p:nvGraphicFramePr>
        <p:xfrm>
          <a:off x="-1" y="434214"/>
          <a:ext cx="9144000" cy="6338371"/>
        </p:xfrm>
        <a:graphic>
          <a:graphicData uri="http://schemas.openxmlformats.org/drawingml/2006/table">
            <a:tbl>
              <a:tblPr firstRow="1" bandRow="1">
                <a:tableStyleId>{2D5ABB26-0587-4C30-8999-92F81FD0307C}</a:tableStyleId>
              </a:tblPr>
              <a:tblGrid>
                <a:gridCol w="3059076"/>
                <a:gridCol w="727828"/>
                <a:gridCol w="2029673"/>
                <a:gridCol w="1109141"/>
                <a:gridCol w="1109141"/>
                <a:gridCol w="1109141"/>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0.80</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0.0002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0.0097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0.09</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0.03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smtClean="0">
                          <a:solidFill>
                            <a:srgbClr val="000000"/>
                          </a:solidFill>
                        </a:rPr>
                        <a:t>0.12</a:t>
                      </a:r>
                      <a:endParaRPr lang="en-US" sz="12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0" dirty="0" smtClean="0">
                          <a:solidFill>
                            <a:srgbClr val="FF0000"/>
                          </a:solidFill>
                        </a:rPr>
                        <a:t>0.02</a:t>
                      </a:r>
                      <a:endParaRPr lang="en-US" sz="12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0.14</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FF0000"/>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0.81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0.01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rPr>
                        <a:t>0.67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dirty="0" smtClean="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0.72</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0.44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0.57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6096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All 161 TFs</a:t>
            </a:r>
            <a:r>
              <a:rPr lang="en-US" sz="4000" dirty="0" smtClean="0"/>
              <a:t>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908843161"/>
              </p:ext>
            </p:extLst>
          </p:nvPr>
        </p:nvGraphicFramePr>
        <p:xfrm>
          <a:off x="138307" y="434214"/>
          <a:ext cx="9005693" cy="6288344"/>
        </p:xfrm>
        <a:graphic>
          <a:graphicData uri="http://schemas.openxmlformats.org/drawingml/2006/table">
            <a:tbl>
              <a:tblPr firstRow="1" bandRow="1">
                <a:tableStyleId>{2D5ABB26-0587-4C30-8999-92F81FD0307C}</a:tableStyleId>
              </a:tblPr>
              <a:tblGrid>
                <a:gridCol w="3181069"/>
                <a:gridCol w="704110"/>
                <a:gridCol w="2162623"/>
                <a:gridCol w="880138"/>
                <a:gridCol w="968151"/>
                <a:gridCol w="1109602"/>
              </a:tblGrid>
              <a:tr h="60005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all 161 TFs </a:t>
                      </a:r>
                      <a:r>
                        <a:rPr lang="en-US" sz="1400" baseline="0" dirty="0" smtClean="0"/>
                        <a:t>as </a:t>
                      </a:r>
                      <a:r>
                        <a:rPr lang="en-US" sz="1400" baseline="0" dirty="0" smtClean="0"/>
                        <a:t>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rgbClr val="FF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rgbClr val="FF0000"/>
                          </a:solidFill>
                          <a:latin typeface="+mn-lt"/>
                          <a:ea typeface="+mn-ea"/>
                          <a:cs typeface="+mn-cs"/>
                        </a:rPr>
                        <a:t>0.001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0.11</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0.004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a:solidFill>
                            <a:srgbClr val="FF0000"/>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0.65</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rgbClr val="FF0000"/>
                          </a:solidFill>
                          <a:latin typeface="+mn-lt"/>
                          <a:ea typeface="+mn-ea"/>
                          <a:cs typeface="+mn-cs"/>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0.02</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0.67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0.67</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rgbClr val="000000"/>
                          </a:solidFill>
                          <a:latin typeface="+mn-lt"/>
                          <a:ea typeface="+mn-ea"/>
                          <a:cs typeface="+mn-cs"/>
                        </a:rPr>
                        <a:t>0.03</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0.04</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2679">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chemeClr val="tx1"/>
                          </a:solidFill>
                        </a:rPr>
                        <a:t>0.55</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0.001</a:t>
                      </a:r>
                      <a:endParaRPr lang="en-US" sz="14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 0.01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err="1" smtClean="0">
                          <a:solidFill>
                            <a:schemeClr val="tx1"/>
                          </a:solidFill>
                          <a:effectLst/>
                          <a:latin typeface="Calibri"/>
                        </a:rPr>
                        <a:t>Homeobox</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kern="1200" dirty="0" smtClean="0">
                          <a:solidFill>
                            <a:schemeClr val="tx1"/>
                          </a:solidFill>
                          <a:latin typeface="+mn-lt"/>
                          <a:ea typeface="+mn-ea"/>
                          <a:cs typeface="+mn-cs"/>
                        </a:rPr>
                        <a:t>0.4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64785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a:solidFill>
                  <a:srgbClr val="FF0000"/>
                </a:solidFill>
              </a:rPr>
              <a:t>5</a:t>
            </a:r>
            <a:r>
              <a:rPr lang="en-US" dirty="0" smtClean="0">
                <a:solidFill>
                  <a:srgbClr val="FF0000"/>
                </a:solidFill>
              </a:rPr>
              <a:t> TFs of C2C2-CO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31779912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3509801"/>
              </p:ext>
            </p:extLst>
          </p:nvPr>
        </p:nvGraphicFramePr>
        <p:xfrm>
          <a:off x="2540091" y="80832"/>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C2C2_CO</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E2F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E2F/DP</a:t>
                      </a:r>
                      <a:r>
                        <a:rPr lang="en-US" baseline="0" dirty="0" smtClean="0"/>
                        <a:t>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G-box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ABRE-like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octamer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987024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fontScale="90000"/>
          </a:bodyPr>
          <a:lstStyle/>
          <a:p>
            <a:r>
              <a:rPr lang="en-US" sz="4000" dirty="0" smtClean="0">
                <a:solidFill>
                  <a:srgbClr val="FF0000"/>
                </a:solidFill>
              </a:rPr>
              <a:t>5 TFs of C2C2-DOF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201956736"/>
              </p:ext>
            </p:extLst>
          </p:nvPr>
        </p:nvGraphicFramePr>
        <p:xfrm>
          <a:off x="-1" y="434214"/>
          <a:ext cx="9143999" cy="6249811"/>
        </p:xfrm>
        <a:graphic>
          <a:graphicData uri="http://schemas.openxmlformats.org/drawingml/2006/table">
            <a:tbl>
              <a:tblPr firstRow="1" bandRow="1">
                <a:tableStyleId>{2D5ABB26-0587-4C30-8999-92F81FD0307C}</a:tableStyleId>
              </a:tblPr>
              <a:tblGrid>
                <a:gridCol w="3110615"/>
                <a:gridCol w="740090"/>
                <a:gridCol w="2063869"/>
                <a:gridCol w="1076475"/>
                <a:gridCol w="1076475"/>
                <a:gridCol w="1076475"/>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0.72</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0.03</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0.0007</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FF0000"/>
                          </a:solidFill>
                        </a:rPr>
                        <a:t>0.01</a:t>
                      </a:r>
                      <a:endParaRPr lang="en-US" sz="1400" b="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0.73</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0.04</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0.09</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000000"/>
                          </a:solidFill>
                        </a:rPr>
                        <a:t>0.70</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0.67</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0.64</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chemeClr val="tx1"/>
                          </a:solidFill>
                          <a:effectLst/>
                          <a:latin typeface="+mn-lt"/>
                        </a:rPr>
                        <a:t>All </a:t>
                      </a:r>
                      <a:r>
                        <a:rPr lang="en-US" sz="1400" b="0" i="0" u="none" strike="noStrike" baseline="0" dirty="0" smtClean="0">
                          <a:solidFill>
                            <a:schemeClr val="tx1"/>
                          </a:solidFill>
                          <a:effectLst/>
                          <a:latin typeface="+mn-lt"/>
                        </a:rPr>
                        <a:t>N-</a:t>
                      </a:r>
                      <a:r>
                        <a:rPr lang="en-US" sz="1400" b="0" i="0" u="none" strike="noStrike" baseline="0" dirty="0" err="1" smtClean="0">
                          <a:solidFill>
                            <a:schemeClr val="tx1"/>
                          </a:solidFill>
                          <a:effectLst/>
                          <a:latin typeface="+mn-lt"/>
                        </a:rPr>
                        <a:t>resp</a:t>
                      </a:r>
                      <a:r>
                        <a:rPr lang="en-US" sz="1400" b="0" i="0" u="none" strike="noStrike" baseline="0" dirty="0" smtClean="0">
                          <a:solidFill>
                            <a:schemeClr val="tx1"/>
                          </a:solidFill>
                          <a:effectLst/>
                          <a:latin typeface="+mn-lt"/>
                        </a:rPr>
                        <a:t> relevant Families Together (includes also 1 gene </a:t>
                      </a:r>
                      <a:r>
                        <a:rPr lang="en-US" sz="1400" b="0" i="0" u="none" strike="noStrike" baseline="0" dirty="0" err="1" smtClean="0">
                          <a:solidFill>
                            <a:schemeClr val="tx1"/>
                          </a:solidFill>
                          <a:effectLst/>
                          <a:latin typeface="+mn-lt"/>
                        </a:rPr>
                        <a:t>Rav</a:t>
                      </a:r>
                      <a:r>
                        <a:rPr lang="en-US" sz="1400" b="0" i="0" u="none" strike="noStrike" baseline="0" dirty="0" smtClean="0">
                          <a:solidFill>
                            <a:schemeClr val="tx1"/>
                          </a:solidFill>
                          <a:effectLst/>
                          <a:latin typeface="+mn-lt"/>
                        </a:rPr>
                        <a:t> </a:t>
                      </a:r>
                      <a:r>
                        <a:rPr lang="en-US" sz="1400" b="0" i="0" u="none" strike="noStrike" baseline="0" dirty="0" err="1" smtClean="0">
                          <a:solidFill>
                            <a:schemeClr val="tx1"/>
                          </a:solidFill>
                          <a:effectLst/>
                          <a:latin typeface="+mn-lt"/>
                        </a:rPr>
                        <a:t>fam</a:t>
                      </a:r>
                      <a:r>
                        <a:rPr lang="en-US" sz="1400" b="0" i="0" u="none" strike="noStrike" baseline="0" dirty="0" smtClean="0">
                          <a:solidFill>
                            <a:schemeClr val="tx1"/>
                          </a:solidFill>
                          <a:effectLst/>
                          <a:latin typeface="+mn-lt"/>
                        </a:rPr>
                        <a:t>) </a:t>
                      </a:r>
                      <a:endParaRPr lang="en-US" sz="1400" b="0" i="0" u="none" strike="noStrike" dirty="0">
                        <a:solidFill>
                          <a:schemeClr val="tx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0.68</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54912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GO-Term Best predicted Genes</a:t>
            </a:r>
            <a:br>
              <a:rPr lang="en-US" dirty="0"/>
            </a:br>
            <a:r>
              <a:rPr lang="en-US" dirty="0"/>
              <a:t>(Scores 7-9) – </a:t>
            </a:r>
            <a:r>
              <a:rPr lang="en-US" dirty="0" smtClean="0"/>
              <a:t>C2C2-DOF </a:t>
            </a:r>
            <a:r>
              <a:rPr lang="en-US" dirty="0"/>
              <a:t>as Predictors</a:t>
            </a:r>
          </a:p>
        </p:txBody>
      </p:sp>
      <p:pic>
        <p:nvPicPr>
          <p:cNvPr id="4" name="Picture 3"/>
          <p:cNvPicPr>
            <a:picLocks noChangeAspect="1"/>
          </p:cNvPicPr>
          <p:nvPr/>
        </p:nvPicPr>
        <p:blipFill>
          <a:blip r:embed="rId2"/>
          <a:stretch>
            <a:fillRect/>
          </a:stretch>
        </p:blipFill>
        <p:spPr>
          <a:xfrm>
            <a:off x="225914" y="1978024"/>
            <a:ext cx="8625986" cy="4149725"/>
          </a:xfrm>
          <a:prstGeom prst="rect">
            <a:avLst/>
          </a:prstGeom>
        </p:spPr>
      </p:pic>
    </p:spTree>
    <p:extLst>
      <p:ext uri="{BB962C8B-B14F-4D97-AF65-F5344CB8AC3E}">
        <p14:creationId xmlns:p14="http://schemas.microsoft.com/office/powerpoint/2010/main" val="13742671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2892171"/>
              </p:ext>
            </p:extLst>
          </p:nvPr>
        </p:nvGraphicFramePr>
        <p:xfrm>
          <a:off x="2540091" y="26187"/>
          <a:ext cx="2592464" cy="6672227"/>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C2C2_DOF</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err="1" smtClean="0"/>
                        <a:t>CArG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EveningElement</a:t>
                      </a:r>
                      <a:r>
                        <a:rPr lang="en-US" dirty="0" smtClean="0"/>
                        <a:t>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W-box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AG BS in SUP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AP1 BS in</a:t>
                      </a:r>
                      <a:r>
                        <a:rPr lang="en-US" baseline="0" dirty="0" smtClean="0"/>
                        <a:t> SUP</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ABRE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98702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fontScale="90000"/>
          </a:bodyPr>
          <a:lstStyle/>
          <a:p>
            <a:r>
              <a:rPr lang="en-US" sz="4000" dirty="0" smtClean="0">
                <a:solidFill>
                  <a:srgbClr val="FF0000"/>
                </a:solidFill>
              </a:rPr>
              <a:t> 6 TFs of C2C2-GATA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369066235"/>
              </p:ext>
            </p:extLst>
          </p:nvPr>
        </p:nvGraphicFramePr>
        <p:xfrm>
          <a:off x="251696" y="434214"/>
          <a:ext cx="8809359" cy="6249811"/>
        </p:xfrm>
        <a:graphic>
          <a:graphicData uri="http://schemas.openxmlformats.org/drawingml/2006/table">
            <a:tbl>
              <a:tblPr firstRow="1" bandRow="1">
                <a:tableStyleId>{2D5ABB26-0587-4C30-8999-92F81FD0307C}</a:tableStyleId>
              </a:tblPr>
              <a:tblGrid>
                <a:gridCol w="3022235"/>
                <a:gridCol w="719062"/>
                <a:gridCol w="2005230"/>
                <a:gridCol w="1020944"/>
                <a:gridCol w="1020944"/>
                <a:gridCol w="1020944"/>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0.80</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0.0007</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0.11</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solidFill>
                            <a:srgbClr val="000000"/>
                          </a:solidFill>
                        </a:rPr>
                        <a:t>0.70</a:t>
                      </a:r>
                      <a:endParaRPr lang="en-US" sz="1400" b="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0.05</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chemeClr val="tx1"/>
                          </a:solidFill>
                          <a:effectLst/>
                          <a:latin typeface="+mn-lt"/>
                        </a:rPr>
                        <a:t>All </a:t>
                      </a:r>
                      <a:r>
                        <a:rPr lang="en-US" sz="1400" b="0" i="0" u="none" strike="noStrike" baseline="0" dirty="0" smtClean="0">
                          <a:solidFill>
                            <a:schemeClr val="tx1"/>
                          </a:solidFill>
                          <a:effectLst/>
                          <a:latin typeface="+mn-lt"/>
                        </a:rPr>
                        <a:t>N-</a:t>
                      </a:r>
                      <a:r>
                        <a:rPr lang="en-US" sz="1400" b="0" i="0" u="none" strike="noStrike" baseline="0" dirty="0" err="1" smtClean="0">
                          <a:solidFill>
                            <a:schemeClr val="tx1"/>
                          </a:solidFill>
                          <a:effectLst/>
                          <a:latin typeface="+mn-lt"/>
                        </a:rPr>
                        <a:t>resp</a:t>
                      </a:r>
                      <a:r>
                        <a:rPr lang="en-US" sz="1400" b="0" i="0" u="none" strike="noStrike" baseline="0" dirty="0" smtClean="0">
                          <a:solidFill>
                            <a:schemeClr val="tx1"/>
                          </a:solidFill>
                          <a:effectLst/>
                          <a:latin typeface="+mn-lt"/>
                        </a:rPr>
                        <a:t> relevant Families Together (includes also 1 gene </a:t>
                      </a:r>
                      <a:r>
                        <a:rPr lang="en-US" sz="1400" b="0" i="0" u="none" strike="noStrike" baseline="0" dirty="0" err="1" smtClean="0">
                          <a:solidFill>
                            <a:schemeClr val="tx1"/>
                          </a:solidFill>
                          <a:effectLst/>
                          <a:latin typeface="+mn-lt"/>
                        </a:rPr>
                        <a:t>Rav</a:t>
                      </a:r>
                      <a:r>
                        <a:rPr lang="en-US" sz="1400" b="0" i="0" u="none" strike="noStrike" baseline="0" dirty="0" smtClean="0">
                          <a:solidFill>
                            <a:schemeClr val="tx1"/>
                          </a:solidFill>
                          <a:effectLst/>
                          <a:latin typeface="+mn-lt"/>
                        </a:rPr>
                        <a:t> </a:t>
                      </a:r>
                      <a:r>
                        <a:rPr lang="en-US" sz="1400" b="0" i="0" u="none" strike="noStrike" baseline="0" dirty="0" err="1" smtClean="0">
                          <a:solidFill>
                            <a:schemeClr val="tx1"/>
                          </a:solidFill>
                          <a:effectLst/>
                          <a:latin typeface="+mn-lt"/>
                        </a:rPr>
                        <a:t>fam</a:t>
                      </a:r>
                      <a:r>
                        <a:rPr lang="en-US" sz="1400" b="0" i="0" u="none" strike="noStrike" baseline="0" dirty="0" smtClean="0">
                          <a:solidFill>
                            <a:schemeClr val="tx1"/>
                          </a:solidFill>
                          <a:effectLst/>
                          <a:latin typeface="+mn-lt"/>
                        </a:rPr>
                        <a:t>) </a:t>
                      </a:r>
                      <a:endParaRPr lang="en-US" sz="1400" b="0" i="0" u="none" strike="noStrike" dirty="0">
                        <a:solidFill>
                          <a:schemeClr val="tx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0.50</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63125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a:solidFill>
                  <a:srgbClr val="FF0000"/>
                </a:solidFill>
              </a:rPr>
              <a:t>6</a:t>
            </a:r>
            <a:r>
              <a:rPr lang="en-US" dirty="0" smtClean="0">
                <a:solidFill>
                  <a:srgbClr val="FF0000"/>
                </a:solidFill>
              </a:rPr>
              <a:t> TFs of C2C2-GATA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31779912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5509270"/>
              </p:ext>
            </p:extLst>
          </p:nvPr>
        </p:nvGraphicFramePr>
        <p:xfrm>
          <a:off x="2540091" y="26187"/>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C2C2-GATA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ABRE-like</a:t>
                      </a:r>
                      <a:r>
                        <a:rPr lang="en-US" baseline="0" dirty="0" smtClean="0"/>
                        <a:t> binding site</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G-box</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MYB</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lbox</a:t>
                      </a:r>
                      <a:r>
                        <a:rPr lang="en-US"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W-box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987024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14 TFs of C2H2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215262789"/>
              </p:ext>
            </p:extLst>
          </p:nvPr>
        </p:nvGraphicFramePr>
        <p:xfrm>
          <a:off x="125848" y="434214"/>
          <a:ext cx="8889444" cy="6249811"/>
        </p:xfrm>
        <a:graphic>
          <a:graphicData uri="http://schemas.openxmlformats.org/drawingml/2006/table">
            <a:tbl>
              <a:tblPr firstRow="1" bandRow="1">
                <a:tableStyleId>{2D5ABB26-0587-4C30-8999-92F81FD0307C}</a:tableStyleId>
              </a:tblPr>
              <a:tblGrid>
                <a:gridCol w="2998757"/>
                <a:gridCol w="713477"/>
                <a:gridCol w="1989653"/>
                <a:gridCol w="1062519"/>
                <a:gridCol w="1062519"/>
                <a:gridCol w="1062519"/>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0.74</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0.002</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0.89</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0.0005</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0.69</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chemeClr val="tx1"/>
                          </a:solidFill>
                          <a:effectLst/>
                          <a:latin typeface="+mn-lt"/>
                        </a:rPr>
                        <a:t>All </a:t>
                      </a:r>
                      <a:r>
                        <a:rPr lang="en-US" sz="1400" b="0" i="0" u="none" strike="noStrike" baseline="0" dirty="0" smtClean="0">
                          <a:solidFill>
                            <a:schemeClr val="tx1"/>
                          </a:solidFill>
                          <a:effectLst/>
                          <a:latin typeface="+mn-lt"/>
                        </a:rPr>
                        <a:t>N-</a:t>
                      </a:r>
                      <a:r>
                        <a:rPr lang="en-US" sz="1400" b="0" i="0" u="none" strike="noStrike" baseline="0" dirty="0" err="1" smtClean="0">
                          <a:solidFill>
                            <a:schemeClr val="tx1"/>
                          </a:solidFill>
                          <a:effectLst/>
                          <a:latin typeface="+mn-lt"/>
                        </a:rPr>
                        <a:t>resp</a:t>
                      </a:r>
                      <a:r>
                        <a:rPr lang="en-US" sz="1400" b="0" i="0" u="none" strike="noStrike" baseline="0" dirty="0" smtClean="0">
                          <a:solidFill>
                            <a:schemeClr val="tx1"/>
                          </a:solidFill>
                          <a:effectLst/>
                          <a:latin typeface="+mn-lt"/>
                        </a:rPr>
                        <a:t> relevant Families Together (includes also 1 gene </a:t>
                      </a:r>
                      <a:r>
                        <a:rPr lang="en-US" sz="1400" b="0" i="0" u="none" strike="noStrike" baseline="0" dirty="0" err="1" smtClean="0">
                          <a:solidFill>
                            <a:schemeClr val="tx1"/>
                          </a:solidFill>
                          <a:effectLst/>
                          <a:latin typeface="+mn-lt"/>
                        </a:rPr>
                        <a:t>Rav</a:t>
                      </a:r>
                      <a:r>
                        <a:rPr lang="en-US" sz="1400" b="0" i="0" u="none" strike="noStrike" baseline="0" dirty="0" smtClean="0">
                          <a:solidFill>
                            <a:schemeClr val="tx1"/>
                          </a:solidFill>
                          <a:effectLst/>
                          <a:latin typeface="+mn-lt"/>
                        </a:rPr>
                        <a:t> </a:t>
                      </a:r>
                      <a:r>
                        <a:rPr lang="en-US" sz="1400" b="0" i="0" u="none" strike="noStrike" baseline="0" dirty="0" err="1" smtClean="0">
                          <a:solidFill>
                            <a:schemeClr val="tx1"/>
                          </a:solidFill>
                          <a:effectLst/>
                          <a:latin typeface="+mn-lt"/>
                        </a:rPr>
                        <a:t>fam</a:t>
                      </a:r>
                      <a:r>
                        <a:rPr lang="en-US" sz="1400" b="0" i="0" u="none" strike="noStrike" baseline="0" dirty="0" smtClean="0">
                          <a:solidFill>
                            <a:schemeClr val="tx1"/>
                          </a:solidFill>
                          <a:effectLst/>
                          <a:latin typeface="+mn-lt"/>
                        </a:rPr>
                        <a:t>) </a:t>
                      </a:r>
                      <a:endParaRPr lang="en-US" sz="1400" b="0" i="0" u="none" strike="noStrike" dirty="0">
                        <a:solidFill>
                          <a:schemeClr val="tx1"/>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0.62</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0.006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000000"/>
                          </a:solidFill>
                        </a:rPr>
                        <a:t>0.67</a:t>
                      </a:r>
                      <a:endParaRPr lang="en-US" sz="1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0.12</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17973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4812" y="0"/>
            <a:ext cx="6689188" cy="6858000"/>
          </a:xfrm>
          <a:prstGeom prst="rect">
            <a:avLst/>
          </a:prstGeom>
        </p:spPr>
      </p:pic>
      <p:sp>
        <p:nvSpPr>
          <p:cNvPr id="5" name="TextBox 4"/>
          <p:cNvSpPr txBox="1"/>
          <p:nvPr/>
        </p:nvSpPr>
        <p:spPr>
          <a:xfrm>
            <a:off x="0" y="317500"/>
            <a:ext cx="2317750" cy="1200329"/>
          </a:xfrm>
          <a:prstGeom prst="rect">
            <a:avLst/>
          </a:prstGeom>
          <a:noFill/>
        </p:spPr>
        <p:txBody>
          <a:bodyPr wrap="square" rtlCol="0">
            <a:spAutoFit/>
          </a:bodyPr>
          <a:lstStyle/>
          <a:p>
            <a:r>
              <a:rPr lang="en-US" dirty="0"/>
              <a:t>GO-Term Best predicted Genes</a:t>
            </a:r>
            <a:br>
              <a:rPr lang="en-US" dirty="0"/>
            </a:br>
            <a:r>
              <a:rPr lang="en-US" dirty="0"/>
              <a:t>(Scores 7-9) – </a:t>
            </a:r>
            <a:r>
              <a:rPr lang="en-US" dirty="0" smtClean="0"/>
              <a:t>C2H2 </a:t>
            </a:r>
            <a:r>
              <a:rPr lang="en-US" dirty="0"/>
              <a:t>as Predictors</a:t>
            </a:r>
          </a:p>
        </p:txBody>
      </p:sp>
    </p:spTree>
    <p:extLst>
      <p:ext uri="{BB962C8B-B14F-4D97-AF65-F5344CB8AC3E}">
        <p14:creationId xmlns:p14="http://schemas.microsoft.com/office/powerpoint/2010/main" val="3538929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smtClean="0">
                <a:solidFill>
                  <a:srgbClr val="FF0000"/>
                </a:solidFill>
              </a:rPr>
              <a:t>161 TFs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r>
              <a:rPr lang="en-US" baseline="0" dirty="0" smtClean="0"/>
              <a:t>)</a:t>
            </a:r>
          </a:p>
          <a:p>
            <a:r>
              <a:rPr lang="en-US" dirty="0" smtClean="0"/>
              <a:t>So, no particular pattern in which ones are well-predicted.</a:t>
            </a:r>
            <a:endParaRPr lang="en-US" dirty="0" smtClean="0"/>
          </a:p>
          <a:p>
            <a:endParaRPr lang="en-US" dirty="0"/>
          </a:p>
        </p:txBody>
      </p:sp>
    </p:spTree>
    <p:extLst>
      <p:ext uri="{BB962C8B-B14F-4D97-AF65-F5344CB8AC3E}">
        <p14:creationId xmlns:p14="http://schemas.microsoft.com/office/powerpoint/2010/main" val="24673598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3995133"/>
              </p:ext>
            </p:extLst>
          </p:nvPr>
        </p:nvGraphicFramePr>
        <p:xfrm>
          <a:off x="2540091" y="26187"/>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C2H2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ABRE-like</a:t>
                      </a:r>
                      <a:r>
                        <a:rPr lang="en-US" baseline="0" dirty="0" smtClean="0"/>
                        <a:t> binding site</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err="1" smtClean="0"/>
                        <a:t>lbox</a:t>
                      </a:r>
                      <a:r>
                        <a:rPr lang="en-US" baseline="0" dirty="0" smtClean="0"/>
                        <a:t> promoter</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G-box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SORLIP2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ABRE</a:t>
                      </a:r>
                      <a:r>
                        <a:rPr lang="en-US" baseline="0" dirty="0" smtClean="0"/>
                        <a:t> binding site</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Octamer</a:t>
                      </a:r>
                      <a:r>
                        <a:rPr lang="en-US"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50123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fontScale="90000"/>
          </a:bodyPr>
          <a:lstStyle/>
          <a:p>
            <a:r>
              <a:rPr lang="en-US" sz="4000" dirty="0" smtClean="0">
                <a:solidFill>
                  <a:srgbClr val="FF0000"/>
                </a:solidFill>
              </a:rPr>
              <a:t> 10 TFs of </a:t>
            </a:r>
            <a:r>
              <a:rPr lang="en-US" sz="4000" dirty="0" err="1" smtClean="0">
                <a:solidFill>
                  <a:srgbClr val="FF0000"/>
                </a:solidFill>
              </a:rPr>
              <a:t>Homeobox</a:t>
            </a:r>
            <a:r>
              <a:rPr lang="en-US" sz="4000" dirty="0" smtClean="0">
                <a:solidFill>
                  <a:srgbClr val="FF0000"/>
                </a:solidFill>
              </a:rPr>
              <a:t>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060121263"/>
              </p:ext>
            </p:extLst>
          </p:nvPr>
        </p:nvGraphicFramePr>
        <p:xfrm>
          <a:off x="148729" y="434214"/>
          <a:ext cx="8995271" cy="6249811"/>
        </p:xfrm>
        <a:graphic>
          <a:graphicData uri="http://schemas.openxmlformats.org/drawingml/2006/table">
            <a:tbl>
              <a:tblPr firstRow="1" bandRow="1">
                <a:tableStyleId>{2D5ABB26-0587-4C30-8999-92F81FD0307C}</a:tableStyleId>
              </a:tblPr>
              <a:tblGrid>
                <a:gridCol w="2996906"/>
                <a:gridCol w="713037"/>
                <a:gridCol w="1988424"/>
                <a:gridCol w="1098968"/>
                <a:gridCol w="1098968"/>
                <a:gridCol w="1098968"/>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0.003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0.12</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chemeClr val="tx1"/>
                          </a:solidFill>
                        </a:rPr>
                        <a:t>0.14</a:t>
                      </a:r>
                      <a:endParaRPr lang="en-US"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0.62</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0.23</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rgbClr val="00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0.36</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AS2 - LATERAL </a:t>
                      </a:r>
                      <a:r>
                        <a:rPr lang="en-US" sz="1400" b="0" i="0" u="none" strike="noStrike" dirty="0">
                          <a:solidFill>
                            <a:srgbClr val="000000"/>
                          </a:solidFill>
                          <a:effectLst/>
                          <a:latin typeface="Calibri"/>
                        </a:rPr>
                        <a:t>ORGAN </a:t>
                      </a:r>
                      <a:r>
                        <a:rPr lang="en-US" sz="1400" b="0" i="0" u="none" strike="noStrike" dirty="0" smtClean="0">
                          <a:solidFill>
                            <a:srgbClr val="000000"/>
                          </a:solidFill>
                          <a:effectLst/>
                          <a:latin typeface="Calibri"/>
                        </a:rPr>
                        <a:t>BOUNDARIES</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BHLH</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C2C2_CO</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50775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smtClean="0">
                <a:solidFill>
                  <a:srgbClr val="FF0000"/>
                </a:solidFill>
              </a:rPr>
              <a:t>10 TFs of </a:t>
            </a:r>
            <a:r>
              <a:rPr lang="en-US" dirty="0" err="1" smtClean="0">
                <a:solidFill>
                  <a:srgbClr val="FF0000"/>
                </a:solidFill>
              </a:rPr>
              <a:t>Homeobox</a:t>
            </a:r>
            <a:r>
              <a:rPr lang="en-US" dirty="0" smtClean="0">
                <a:solidFill>
                  <a:srgbClr val="FF0000"/>
                </a:solidFill>
              </a:rPr>
              <a:t>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31779912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59708939"/>
              </p:ext>
            </p:extLst>
          </p:nvPr>
        </p:nvGraphicFramePr>
        <p:xfrm>
          <a:off x="2540091" y="26187"/>
          <a:ext cx="2592464" cy="6602472"/>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a:t>
                      </a:r>
                      <a:r>
                        <a:rPr lang="en-US" dirty="0" err="1" smtClean="0"/>
                        <a:t>Homeobox</a:t>
                      </a:r>
                      <a:r>
                        <a:rPr lang="en-US"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G-box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E2F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E2F/DP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HSEs binding site motif</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ATHB5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100505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7 TFs of NAC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198121975"/>
              </p:ext>
            </p:extLst>
          </p:nvPr>
        </p:nvGraphicFramePr>
        <p:xfrm>
          <a:off x="125848" y="434214"/>
          <a:ext cx="9018151" cy="6257456"/>
        </p:xfrm>
        <a:graphic>
          <a:graphicData uri="http://schemas.openxmlformats.org/drawingml/2006/table">
            <a:tbl>
              <a:tblPr firstRow="1" bandRow="1">
                <a:tableStyleId>{2D5ABB26-0587-4C30-8999-92F81FD0307C}</a:tableStyleId>
              </a:tblPr>
              <a:tblGrid>
                <a:gridCol w="3267690"/>
                <a:gridCol w="777462"/>
                <a:gridCol w="2168086"/>
                <a:gridCol w="934971"/>
                <a:gridCol w="934971"/>
                <a:gridCol w="934971"/>
              </a:tblGrid>
              <a:tr h="736284">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title</a:t>
                      </a:r>
                      <a:r>
                        <a:rPr lang="en-US" sz="1400" baseline="0" dirty="0" smtClean="0"/>
                        <a:t> </a:t>
                      </a:r>
                      <a:r>
                        <a:rPr lang="en-US" sz="1400" baseline="0" dirty="0" err="1" smtClean="0"/>
                        <a:t>Fam</a:t>
                      </a:r>
                      <a:r>
                        <a:rPr lang="en-US" sz="1400" baseline="0" dirty="0" smtClean="0"/>
                        <a:t> as 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0.76</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0.0009</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0.0002</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0.009</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0.01</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0.004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0.12</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0.67</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solidFill>
                            <a:srgbClr val="FF0000"/>
                          </a:solidFill>
                        </a:rPr>
                        <a:t>0.04</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FF0000"/>
                          </a:solidFill>
                        </a:rPr>
                        <a:t>0.01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rgbClr val="000000"/>
                          </a:solidFill>
                        </a:rPr>
                        <a:t>0.15</a:t>
                      </a:r>
                      <a:endParaRPr lang="en-US" sz="12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rgbClr val="000000"/>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AS2 - LATERAL </a:t>
                      </a:r>
                      <a:r>
                        <a:rPr lang="en-US" sz="1400" b="0" i="0" u="none" strike="noStrike" dirty="0">
                          <a:solidFill>
                            <a:srgbClr val="000000"/>
                          </a:solidFill>
                          <a:effectLst/>
                          <a:latin typeface="Calibri"/>
                        </a:rPr>
                        <a:t>ORGAN </a:t>
                      </a:r>
                      <a:r>
                        <a:rPr lang="en-US" sz="1400" b="0" i="0" u="none" strike="noStrike" dirty="0" smtClean="0">
                          <a:solidFill>
                            <a:srgbClr val="000000"/>
                          </a:solidFill>
                          <a:effectLst/>
                          <a:latin typeface="Calibri"/>
                        </a:rPr>
                        <a:t>BOUNDARIES</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BHLH</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rgbClr val="000000"/>
                          </a:solidFill>
                          <a:effectLst/>
                          <a:latin typeface="Calibri"/>
                        </a:rPr>
                        <a:t>C2C2_CO</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rgbClr val="000000"/>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0.56</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683601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GO-Term Best predicted Genes</a:t>
            </a:r>
            <a:br>
              <a:rPr lang="en-US" dirty="0"/>
            </a:br>
            <a:r>
              <a:rPr lang="en-US" dirty="0"/>
              <a:t>(Scores 7-9) – </a:t>
            </a:r>
            <a:r>
              <a:rPr lang="en-US" dirty="0" smtClean="0"/>
              <a:t>NAC </a:t>
            </a:r>
            <a:r>
              <a:rPr lang="en-US" dirty="0"/>
              <a:t>as Predictors</a:t>
            </a:r>
          </a:p>
        </p:txBody>
      </p:sp>
      <p:pic>
        <p:nvPicPr>
          <p:cNvPr id="4" name="Picture 3"/>
          <p:cNvPicPr>
            <a:picLocks noChangeAspect="1"/>
          </p:cNvPicPr>
          <p:nvPr/>
        </p:nvPicPr>
        <p:blipFill>
          <a:blip r:embed="rId2"/>
          <a:stretch>
            <a:fillRect/>
          </a:stretch>
        </p:blipFill>
        <p:spPr>
          <a:xfrm>
            <a:off x="12424" y="2400299"/>
            <a:ext cx="8560076" cy="2187575"/>
          </a:xfrm>
          <a:prstGeom prst="rect">
            <a:avLst/>
          </a:prstGeom>
        </p:spPr>
      </p:pic>
    </p:spTree>
    <p:extLst>
      <p:ext uri="{BB962C8B-B14F-4D97-AF65-F5344CB8AC3E}">
        <p14:creationId xmlns:p14="http://schemas.microsoft.com/office/powerpoint/2010/main" val="9982864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5898516"/>
              </p:ext>
            </p:extLst>
          </p:nvPr>
        </p:nvGraphicFramePr>
        <p:xfrm>
          <a:off x="2540091" y="26187"/>
          <a:ext cx="2592464" cy="6677286"/>
        </p:xfrm>
        <a:graphic>
          <a:graphicData uri="http://schemas.openxmlformats.org/drawingml/2006/table">
            <a:tbl>
              <a:tblPr firstRow="1" bandRow="1">
                <a:tableStyleId>{2D5ABB26-0587-4C30-8999-92F81FD0307C}</a:tableStyleId>
              </a:tblPr>
              <a:tblGrid>
                <a:gridCol w="2592464"/>
              </a:tblGrid>
              <a:tr h="877511">
                <a:tc>
                  <a:txBody>
                    <a:bodyPr/>
                    <a:lstStyle/>
                    <a:p>
                      <a:pPr algn="ctr"/>
                      <a:r>
                        <a:rPr lang="en-US" dirty="0" smtClean="0"/>
                        <a:t>BINDING SITES </a:t>
                      </a:r>
                    </a:p>
                    <a:p>
                      <a:pPr algn="ctr"/>
                      <a:r>
                        <a:rPr lang="en-US" dirty="0" smtClean="0"/>
                        <a:t>BEST PREDICTED GENES BY NAC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GATA promoter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MYB4</a:t>
                      </a:r>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ABRE-like</a:t>
                      </a:r>
                      <a:r>
                        <a:rPr lang="en-US" baseline="0" dirty="0" smtClean="0"/>
                        <a:t> binding site</a:t>
                      </a: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SORLIP1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DPBF1&amp;2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E2F binding site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smtClean="0"/>
                        <a:t>E2F/DP BS in AtCDc6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lbox</a:t>
                      </a:r>
                      <a:r>
                        <a:rPr lang="en-US" baseline="0"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CArG</a:t>
                      </a:r>
                      <a:r>
                        <a:rPr lang="en-US"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3620381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Motifs that are in common and from which family</a:t>
            </a:r>
            <a:endParaRPr lang="en-US" dirty="0"/>
          </a:p>
        </p:txBody>
      </p:sp>
      <p:sp>
        <p:nvSpPr>
          <p:cNvPr id="3" name="Content Placeholder 2"/>
          <p:cNvSpPr>
            <a:spLocks noGrp="1"/>
          </p:cNvSpPr>
          <p:nvPr>
            <p:ph idx="1"/>
          </p:nvPr>
        </p:nvSpPr>
        <p:spPr/>
        <p:txBody>
          <a:bodyPr/>
          <a:lstStyle/>
          <a:p>
            <a:pPr marL="0" indent="0">
              <a:buNone/>
            </a:pPr>
            <a:r>
              <a:rPr lang="en-US" dirty="0" smtClean="0"/>
              <a:t>Table showing Motif, families that predicted it.</a:t>
            </a:r>
            <a:endParaRPr lang="en-US" dirty="0"/>
          </a:p>
        </p:txBody>
      </p:sp>
    </p:spTree>
    <p:extLst>
      <p:ext uri="{BB962C8B-B14F-4D97-AF65-F5344CB8AC3E}">
        <p14:creationId xmlns:p14="http://schemas.microsoft.com/office/powerpoint/2010/main" val="2879518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0186" y="470566"/>
            <a:ext cx="7986500" cy="6643572"/>
          </a:xfrm>
          <a:prstGeom prst="rect">
            <a:avLst/>
          </a:prstGeom>
        </p:spPr>
      </p:pic>
      <p:sp>
        <p:nvSpPr>
          <p:cNvPr id="2" name="Title 1"/>
          <p:cNvSpPr>
            <a:spLocks noGrp="1"/>
          </p:cNvSpPr>
          <p:nvPr>
            <p:ph type="title"/>
          </p:nvPr>
        </p:nvSpPr>
        <p:spPr>
          <a:xfrm>
            <a:off x="457200" y="-317384"/>
            <a:ext cx="8229600" cy="1143000"/>
          </a:xfrm>
        </p:spPr>
        <p:txBody>
          <a:bodyPr/>
          <a:lstStyle/>
          <a:p>
            <a:r>
              <a:rPr lang="en-US" dirty="0" smtClean="0"/>
              <a:t>Summary</a:t>
            </a:r>
            <a:endParaRPr lang="en-US" dirty="0"/>
          </a:p>
        </p:txBody>
      </p:sp>
    </p:spTree>
    <p:extLst>
      <p:ext uri="{BB962C8B-B14F-4D97-AF65-F5344CB8AC3E}">
        <p14:creationId xmlns:p14="http://schemas.microsoft.com/office/powerpoint/2010/main" val="7515731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t>  </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570196395"/>
              </p:ext>
            </p:extLst>
          </p:nvPr>
        </p:nvGraphicFramePr>
        <p:xfrm>
          <a:off x="138307" y="122503"/>
          <a:ext cx="8677612" cy="6608494"/>
        </p:xfrm>
        <a:graphic>
          <a:graphicData uri="http://schemas.openxmlformats.org/drawingml/2006/table">
            <a:tbl>
              <a:tblPr firstRow="1" bandRow="1">
                <a:tableStyleId>{2D5ABB26-0587-4C30-8999-92F81FD0307C}</a:tableStyleId>
              </a:tblPr>
              <a:tblGrid>
                <a:gridCol w="2841540"/>
                <a:gridCol w="628958"/>
                <a:gridCol w="1931798"/>
                <a:gridCol w="1091772"/>
                <a:gridCol w="1091772"/>
                <a:gridCol w="1091772"/>
              </a:tblGrid>
              <a:tr h="60005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Trend</a:t>
                      </a:r>
                      <a:r>
                        <a:rPr lang="en-US" sz="1400" baseline="0" dirty="0" smtClean="0"/>
                        <a:t> Forecast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r>
                        <a:rPr lang="en-US" sz="1400" dirty="0" smtClean="0"/>
                        <a:t> no better than Trend</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Inv</a:t>
                      </a:r>
                      <a:r>
                        <a:rPr lang="en-US" sz="1400" dirty="0" smtClean="0"/>
                        <a:t> Trend</a:t>
                      </a:r>
                      <a:r>
                        <a:rPr lang="en-US" sz="1400" baseline="0" dirty="0" smtClean="0"/>
                        <a:t> Forecast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r>
                        <a:rPr lang="en-US" sz="1400" dirty="0" smtClean="0"/>
                        <a:t> no better than </a:t>
                      </a:r>
                      <a:r>
                        <a:rPr lang="en-US" sz="1400" dirty="0" err="1" smtClean="0"/>
                        <a:t>Inv</a:t>
                      </a:r>
                      <a:r>
                        <a:rPr lang="en-US" sz="1400" baseline="0" dirty="0" smtClean="0"/>
                        <a:t> </a:t>
                      </a:r>
                      <a:r>
                        <a:rPr lang="en-US" sz="1400" dirty="0" smtClean="0"/>
                        <a:t>Trend</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rgbClr val="FF0000"/>
                          </a:solidFill>
                          <a:effectLst/>
                          <a:latin typeface="Calibri"/>
                        </a:rPr>
                        <a:t>G2</a:t>
                      </a:r>
                      <a:r>
                        <a:rPr lang="en-US" sz="1400" b="0" i="0" u="none" strike="noStrike" dirty="0">
                          <a:solidFill>
                            <a:srgbClr val="000000"/>
                          </a:solidFill>
                          <a:effectLst/>
                          <a:latin typeface="Calibri"/>
                        </a:rPr>
                        <a:t>-LIKE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0.53</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0.45</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a:solidFill>
                            <a:srgbClr val="FF0000"/>
                          </a:solidFill>
                          <a:effectLst/>
                          <a:latin typeface="Calibri"/>
                        </a:rPr>
                        <a:t>AP2</a:t>
                      </a:r>
                      <a:r>
                        <a:rPr lang="en-US" sz="1400" b="0" i="0" u="none" strike="noStrike" dirty="0">
                          <a:solidFill>
                            <a:schemeClr val="tx1"/>
                          </a:solidFill>
                          <a:effectLst/>
                          <a:latin typeface="Calibri"/>
                        </a:rPr>
                        <a:t>-EREBP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0.98</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rgbClr val="FF0000"/>
                          </a:solidFill>
                          <a:effectLst/>
                          <a:latin typeface="Calibri"/>
                        </a:rPr>
                        <a:t>NLP</a:t>
                      </a:r>
                      <a:r>
                        <a:rPr lang="en-US" sz="1400" b="0" i="0" u="none" strike="noStrike" dirty="0">
                          <a:solidFill>
                            <a:schemeClr val="tx1"/>
                          </a:solidFill>
                          <a:effectLst/>
                          <a:latin typeface="Calibri"/>
                        </a:rPr>
                        <a:t>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chemeClr val="tx1"/>
                          </a:solidFill>
                          <a:effectLst/>
                          <a:latin typeface="Calibri"/>
                        </a:rPr>
                        <a:t>7</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0.73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0.04</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0.27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a:solidFill>
                            <a:schemeClr val="tx1"/>
                          </a:solidFill>
                          <a:effectLst/>
                          <a:latin typeface="Calibri"/>
                        </a:rPr>
                        <a:t>BASIC REGION LEUCINE ZIPPER (</a:t>
                      </a:r>
                      <a:r>
                        <a:rPr lang="en-US" sz="1400" b="0" i="0" u="none" strike="noStrike" dirty="0">
                          <a:solidFill>
                            <a:srgbClr val="FF0000"/>
                          </a:solidFill>
                          <a:effectLst/>
                          <a:latin typeface="Calibri"/>
                        </a:rPr>
                        <a:t>BZIP</a:t>
                      </a:r>
                      <a:r>
                        <a:rPr lang="en-US" sz="1400" b="0" i="0" u="none" strike="noStrike" dirty="0">
                          <a:solidFill>
                            <a:schemeClr val="tx1"/>
                          </a:solidFill>
                          <a:effectLst/>
                          <a:latin typeface="Calibri"/>
                        </a:rPr>
                        <a:t>)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a:solidFill>
                            <a:srgbClr val="FF0000"/>
                          </a:solidFill>
                          <a:effectLst/>
                          <a:latin typeface="Calibri"/>
                        </a:rPr>
                        <a:t>TGA3</a:t>
                      </a:r>
                      <a:r>
                        <a:rPr lang="en-US" sz="1400" b="0" i="0" u="none" strike="noStrike" dirty="0">
                          <a:solidFill>
                            <a:schemeClr val="tx1"/>
                          </a:solidFill>
                          <a:effectLst/>
                          <a:latin typeface="Calibri"/>
                        </a:rPr>
                        <a:t>-LIKE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rgbClr val="FF0000"/>
                          </a:solidFill>
                          <a:effectLst/>
                          <a:latin typeface="Calibri"/>
                        </a:rPr>
                        <a:t>AS2</a:t>
                      </a:r>
                      <a:r>
                        <a:rPr lang="en-US" sz="1400" b="0" i="0" u="none" strike="noStrike" dirty="0" smtClean="0">
                          <a:solidFill>
                            <a:schemeClr val="tx1"/>
                          </a:solidFill>
                          <a:effectLst/>
                          <a:latin typeface="Calibri"/>
                        </a:rPr>
                        <a:t>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0.81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0.19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0.95</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2679">
                <a:tc>
                  <a:txBody>
                    <a:bodyPr/>
                    <a:lstStyle/>
                    <a:p>
                      <a:pPr algn="ctr" fontAlgn="b"/>
                      <a:r>
                        <a:rPr lang="en-US" sz="1400" b="0" i="0" u="none" strike="noStrike" dirty="0">
                          <a:solidFill>
                            <a:srgbClr val="FF0000"/>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69092">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0.86</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0.48</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0.13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rgbClr val="FF0000"/>
                          </a:solidFill>
                          <a:effectLst/>
                          <a:latin typeface="Calibri"/>
                        </a:rPr>
                        <a:t>BHLH</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0.64</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0.27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rgbClr val="FF0000"/>
                          </a:solidFill>
                          <a:effectLst/>
                          <a:latin typeface="Calibri"/>
                        </a:rPr>
                        <a:t>C2C2_CO</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0.60</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0.38</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0.65</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0.28</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0.72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0.006</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rgbClr val="FF0000"/>
                          </a:solidFill>
                          <a:effectLst/>
                          <a:latin typeface="Calibri"/>
                        </a:rPr>
                        <a:t>C2H2</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0.67</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0.0006</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err="1" smtClean="0">
                          <a:solidFill>
                            <a:srgbClr val="FF0000"/>
                          </a:solidFill>
                          <a:effectLst/>
                          <a:latin typeface="Calibri"/>
                        </a:rPr>
                        <a:t>Homeobox</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0.31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0.99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0.69</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0.002</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2889">
                <a:tc>
                  <a:txBody>
                    <a:bodyPr/>
                    <a:lstStyle/>
                    <a:p>
                      <a:pPr algn="ctr" fontAlgn="b"/>
                      <a:r>
                        <a:rPr lang="en-US" sz="1400" b="0" i="0" u="none" strike="noStrike" dirty="0" smtClean="0">
                          <a:solidFill>
                            <a:srgbClr val="FF0000"/>
                          </a:solidFill>
                          <a:effectLst/>
                          <a:latin typeface="Calibri"/>
                        </a:rPr>
                        <a:t>NAC</a:t>
                      </a:r>
                      <a:endParaRPr lang="en-US" sz="14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0.51</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0.63</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0.46</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0.4</a:t>
                      </a: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3300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 12 TFs of  G2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309270255"/>
              </p:ext>
            </p:extLst>
          </p:nvPr>
        </p:nvGraphicFramePr>
        <p:xfrm>
          <a:off x="-2" y="434214"/>
          <a:ext cx="9144004" cy="6344132"/>
        </p:xfrm>
        <a:graphic>
          <a:graphicData uri="http://schemas.openxmlformats.org/drawingml/2006/table">
            <a:tbl>
              <a:tblPr firstRow="1" bandRow="1">
                <a:tableStyleId>{2D5ABB26-0587-4C30-8999-92F81FD0307C}</a:tableStyleId>
              </a:tblPr>
              <a:tblGrid>
                <a:gridCol w="2955766"/>
                <a:gridCol w="703247"/>
                <a:gridCol w="1956391"/>
                <a:gridCol w="1176200"/>
                <a:gridCol w="1176200"/>
                <a:gridCol w="1176200"/>
              </a:tblGrid>
              <a:tr h="614006">
                <a:tc>
                  <a:txBody>
                    <a:bodyPr/>
                    <a:lstStyle/>
                    <a:p>
                      <a:pPr algn="ctr"/>
                      <a:r>
                        <a:rPr lang="en-US" sz="1200" b="1" dirty="0" smtClean="0"/>
                        <a:t>TERM</a:t>
                      </a:r>
                      <a:endParaRPr lang="en-US" sz="12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err="1" smtClean="0"/>
                        <a:t>Num</a:t>
                      </a:r>
                      <a:endParaRPr lang="en-US" sz="12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 Correct Signs</a:t>
                      </a:r>
                      <a:r>
                        <a:rPr lang="en-US" sz="1200" baseline="0" dirty="0" smtClean="0"/>
                        <a:t> </a:t>
                      </a:r>
                      <a:r>
                        <a:rPr lang="en-US" sz="1200" dirty="0" smtClean="0"/>
                        <a:t>using title</a:t>
                      </a:r>
                      <a:r>
                        <a:rPr lang="en-US" sz="1200" baseline="0" dirty="0" smtClean="0"/>
                        <a:t> </a:t>
                      </a:r>
                      <a:r>
                        <a:rPr lang="en-US" sz="1200" baseline="0" dirty="0" err="1" smtClean="0"/>
                        <a:t>Fam</a:t>
                      </a:r>
                      <a:r>
                        <a:rPr lang="en-US" sz="1200" baseline="0" dirty="0" smtClean="0"/>
                        <a:t> as Predictors</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r>
                        <a:rPr lang="en-US" sz="1200" dirty="0" smtClean="0"/>
                        <a:t> G2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G2 no better than Trend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G2 no better than </a:t>
                      </a:r>
                      <a:r>
                        <a:rPr lang="en-US" sz="1200" dirty="0" err="1" smtClean="0"/>
                        <a:t>Inv</a:t>
                      </a:r>
                      <a:r>
                        <a:rPr lang="en-US" sz="1200" dirty="0" smtClean="0"/>
                        <a:t> Trend</a:t>
                      </a:r>
                    </a:p>
                    <a:p>
                      <a:pPr algn="ctr"/>
                      <a:endParaRPr lang="en-US" sz="12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smtClean="0">
                          <a:solidFill>
                            <a:srgbClr val="FF0000"/>
                          </a:solidFill>
                          <a:effectLst/>
                          <a:latin typeface="Calibri"/>
                        </a:rPr>
                        <a:t>NAC</a:t>
                      </a:r>
                      <a:endParaRPr lang="en-US" sz="1200" b="0" i="0" u="none" strike="noStrike" dirty="0">
                        <a:solidFill>
                          <a:srgbClr val="FF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7</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0.73</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0.05</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0.004</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16</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7</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2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10</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3</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solidFill>
                            <a:schemeClr val="tx1"/>
                          </a:solidFill>
                        </a:rPr>
                        <a:t>0.67</a:t>
                      </a:r>
                      <a:endParaRPr lang="en-US" sz="1200" dirty="0">
                        <a:solidFill>
                          <a:schemeClr val="tx1"/>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0.12</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0.07</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smtClean="0">
                          <a:solidFill>
                            <a:schemeClr val="tx1"/>
                          </a:solidFill>
                          <a:effectLst/>
                          <a:latin typeface="Calibri"/>
                        </a:rPr>
                        <a:t>AS2 - LATERAL </a:t>
                      </a:r>
                      <a:r>
                        <a:rPr lang="en-US" sz="1200" b="0" i="0" u="none" strike="noStrike" dirty="0">
                          <a:solidFill>
                            <a:schemeClr val="tx1"/>
                          </a:solidFill>
                          <a:effectLst/>
                          <a:latin typeface="Calibri"/>
                        </a:rPr>
                        <a:t>ORGAN </a:t>
                      </a:r>
                      <a:r>
                        <a:rPr lang="en-US" sz="1200" b="0" i="0" u="none" strike="noStrike" dirty="0" smtClean="0">
                          <a:solidFill>
                            <a:schemeClr val="tx1"/>
                          </a:solidFill>
                          <a:effectLst/>
                          <a:latin typeface="Calibri"/>
                        </a:rPr>
                        <a:t>BOUNDARIES</a:t>
                      </a:r>
                      <a:endParaRPr lang="en-US" sz="12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4</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4</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200" b="0" i="0" u="none" strike="noStrike" dirty="0" smtClean="0">
                          <a:solidFill>
                            <a:srgbClr val="000000"/>
                          </a:solidFill>
                          <a:effectLst/>
                          <a:latin typeface="+mn-lt"/>
                        </a:rPr>
                        <a:t>All </a:t>
                      </a:r>
                      <a:r>
                        <a:rPr lang="en-US" sz="1200" b="0" i="0" u="none" strike="noStrike" baseline="0" dirty="0" smtClean="0">
                          <a:solidFill>
                            <a:srgbClr val="000000"/>
                          </a:solidFill>
                          <a:effectLst/>
                          <a:latin typeface="+mn-lt"/>
                        </a:rPr>
                        <a:t>N-</a:t>
                      </a:r>
                      <a:r>
                        <a:rPr lang="en-US" sz="1200" b="0" i="0" u="none" strike="noStrike" baseline="0" dirty="0" err="1" smtClean="0">
                          <a:solidFill>
                            <a:srgbClr val="000000"/>
                          </a:solidFill>
                          <a:effectLst/>
                          <a:latin typeface="+mn-lt"/>
                        </a:rPr>
                        <a:t>resp</a:t>
                      </a:r>
                      <a:r>
                        <a:rPr lang="en-US" sz="1200" b="0" i="0" u="none" strike="noStrike" baseline="0" dirty="0" smtClean="0">
                          <a:solidFill>
                            <a:srgbClr val="000000"/>
                          </a:solidFill>
                          <a:effectLst/>
                          <a:latin typeface="+mn-lt"/>
                        </a:rPr>
                        <a:t> relevant Families Together (includes also 1 gene </a:t>
                      </a:r>
                      <a:r>
                        <a:rPr lang="en-US" sz="1200" b="0" i="0" u="none" strike="noStrike" baseline="0" dirty="0" err="1" smtClean="0">
                          <a:solidFill>
                            <a:srgbClr val="000000"/>
                          </a:solidFill>
                          <a:effectLst/>
                          <a:latin typeface="+mn-lt"/>
                        </a:rPr>
                        <a:t>Rav</a:t>
                      </a:r>
                      <a:r>
                        <a:rPr lang="en-US" sz="1200" b="0" i="0" u="none" strike="noStrike" baseline="0" dirty="0" smtClean="0">
                          <a:solidFill>
                            <a:srgbClr val="000000"/>
                          </a:solidFill>
                          <a:effectLst/>
                          <a:latin typeface="+mn-lt"/>
                        </a:rPr>
                        <a:t> </a:t>
                      </a:r>
                      <a:r>
                        <a:rPr lang="en-US" sz="1200" b="0" i="0" u="none" strike="noStrike" baseline="0" dirty="0" err="1" smtClean="0">
                          <a:solidFill>
                            <a:srgbClr val="000000"/>
                          </a:solidFill>
                          <a:effectLst/>
                          <a:latin typeface="+mn-lt"/>
                        </a:rPr>
                        <a:t>fam</a:t>
                      </a:r>
                      <a:r>
                        <a:rPr lang="en-US" sz="1200" b="0" i="0" u="none" strike="noStrike" baseline="0" dirty="0" smtClean="0">
                          <a:solidFill>
                            <a:srgbClr val="000000"/>
                          </a:solidFill>
                          <a:effectLst/>
                          <a:latin typeface="+mn-lt"/>
                        </a:rPr>
                        <a:t>) </a:t>
                      </a:r>
                      <a:endParaRPr lang="en-US" sz="12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54</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smtClean="0">
                          <a:solidFill>
                            <a:schemeClr val="tx1"/>
                          </a:solidFill>
                          <a:effectLst/>
                          <a:latin typeface="Calibri"/>
                        </a:rPr>
                        <a:t>BHLH</a:t>
                      </a:r>
                      <a:endParaRPr lang="en-US" sz="12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6</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smtClean="0">
                          <a:solidFill>
                            <a:schemeClr val="tx1"/>
                          </a:solidFill>
                          <a:effectLst/>
                          <a:latin typeface="Calibri"/>
                        </a:rPr>
                        <a:t>C2C2_CO</a:t>
                      </a:r>
                      <a:endParaRPr lang="en-US" sz="12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6</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smtClean="0">
                          <a:solidFill>
                            <a:schemeClr val="tx1"/>
                          </a:solidFill>
                          <a:effectLst/>
                          <a:latin typeface="Calibri"/>
                        </a:rPr>
                        <a:t>C2H2</a:t>
                      </a:r>
                      <a:endParaRPr lang="en-US" sz="12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14</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err="1" smtClean="0">
                          <a:solidFill>
                            <a:schemeClr val="tx1"/>
                          </a:solidFill>
                          <a:effectLst/>
                          <a:latin typeface="Calibri"/>
                        </a:rPr>
                        <a:t>Homeobox</a:t>
                      </a:r>
                      <a:endParaRPr lang="en-US" sz="12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10</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0.16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200" b="0" i="0" u="none" strike="noStrike" dirty="0">
                          <a:solidFill>
                            <a:srgbClr val="000000"/>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12</a:t>
                      </a:r>
                      <a:endParaRPr lang="en-US" sz="12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120368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err="1" smtClean="0"/>
              <a:t>TrendForecasting</a:t>
            </a:r>
            <a:r>
              <a:rPr lang="en-US" dirty="0" smtClean="0"/>
              <a:t> is never better than families</a:t>
            </a:r>
          </a:p>
          <a:p>
            <a:r>
              <a:rPr lang="en-US" dirty="0" smtClean="0"/>
              <a:t>All TFs as Predictors is never better than families</a:t>
            </a:r>
            <a:endParaRPr lang="en-US" dirty="0"/>
          </a:p>
        </p:txBody>
      </p:sp>
    </p:spTree>
    <p:extLst>
      <p:ext uri="{BB962C8B-B14F-4D97-AF65-F5344CB8AC3E}">
        <p14:creationId xmlns:p14="http://schemas.microsoft.com/office/powerpoint/2010/main" val="326844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GO-Term Best predicted Genes</a:t>
            </a:r>
            <a:br>
              <a:rPr lang="en-US" dirty="0"/>
            </a:br>
            <a:r>
              <a:rPr lang="en-US" dirty="0"/>
              <a:t>(Scores 7-9) – </a:t>
            </a:r>
            <a:r>
              <a:rPr lang="en-US" dirty="0" smtClean="0"/>
              <a:t>G2 </a:t>
            </a:r>
            <a:r>
              <a:rPr lang="en-US" dirty="0"/>
              <a:t>as Predictors</a:t>
            </a:r>
          </a:p>
        </p:txBody>
      </p:sp>
      <p:pic>
        <p:nvPicPr>
          <p:cNvPr id="4" name="Picture 3"/>
          <p:cNvPicPr>
            <a:picLocks noChangeAspect="1"/>
          </p:cNvPicPr>
          <p:nvPr/>
        </p:nvPicPr>
        <p:blipFill>
          <a:blip r:embed="rId2"/>
          <a:stretch>
            <a:fillRect/>
          </a:stretch>
        </p:blipFill>
        <p:spPr>
          <a:xfrm>
            <a:off x="457200" y="2232025"/>
            <a:ext cx="8447868" cy="3149600"/>
          </a:xfrm>
          <a:prstGeom prst="rect">
            <a:avLst/>
          </a:prstGeom>
        </p:spPr>
      </p:pic>
    </p:spTree>
    <p:extLst>
      <p:ext uri="{BB962C8B-B14F-4D97-AF65-F5344CB8AC3E}">
        <p14:creationId xmlns:p14="http://schemas.microsoft.com/office/powerpoint/2010/main" val="74052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9378892"/>
              </p:ext>
            </p:extLst>
          </p:nvPr>
        </p:nvGraphicFramePr>
        <p:xfrm>
          <a:off x="1243859" y="52375"/>
          <a:ext cx="5184928" cy="6602472"/>
        </p:xfrm>
        <a:graphic>
          <a:graphicData uri="http://schemas.openxmlformats.org/drawingml/2006/table">
            <a:tbl>
              <a:tblPr firstRow="1" bandRow="1">
                <a:tableStyleId>{2D5ABB26-0587-4C30-8999-92F81FD0307C}</a:tableStyleId>
              </a:tblPr>
              <a:tblGrid>
                <a:gridCol w="2592464"/>
                <a:gridCol w="2592464"/>
              </a:tblGrid>
              <a:tr h="877511">
                <a:tc>
                  <a:txBody>
                    <a:bodyPr/>
                    <a:lstStyle/>
                    <a:p>
                      <a:pPr algn="ctr"/>
                      <a:r>
                        <a:rPr lang="en-US" smtClean="0"/>
                        <a:t>NAC</a:t>
                      </a:r>
                      <a:r>
                        <a:rPr lang="en-US" baseline="0" smtClean="0"/>
                        <a:t> BINDING SITES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BINDING SITES </a:t>
                      </a:r>
                    </a:p>
                    <a:p>
                      <a:pPr algn="ctr"/>
                      <a:r>
                        <a:rPr lang="en-US" dirty="0" smtClean="0"/>
                        <a:t>BEST PREDICTED GENES BY G2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b-NO" dirty="0" smtClean="0"/>
                        <a:t>ABRE-like binding </a:t>
                      </a:r>
                      <a:r>
                        <a:rPr lang="nb-NO" dirty="0" err="1" smtClean="0"/>
                        <a:t>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en-US" dirty="0" err="1" smtClean="0"/>
                        <a:t>BoxII</a:t>
                      </a:r>
                      <a:r>
                        <a:rPr lang="en-US" dirty="0" smtClean="0"/>
                        <a:t>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DPBF1&amp;2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AGL2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SORLIP2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fr-FR" dirty="0" smtClean="0"/>
                        <a:t>SBP-box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b-NO" dirty="0" smtClean="0"/>
                        <a:t>ABRE-like binding </a:t>
                      </a:r>
                      <a:r>
                        <a:rPr lang="nb-NO" dirty="0" err="1" smtClean="0"/>
                        <a:t>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it-IT" dirty="0" smtClean="0"/>
                        <a:t>CBF1 BS in cor15a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hr-HR" dirty="0" smtClean="0"/>
                        <a:t>DRE-like 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fr-FR" dirty="0" err="1" smtClean="0"/>
                        <a:t>Ibox</a:t>
                      </a:r>
                      <a:r>
                        <a:rPr lang="fr-FR" dirty="0" smtClean="0"/>
                        <a:t>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ABRE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5266">
                <a:tc>
                  <a:txBody>
                    <a:bodyPr/>
                    <a:lstStyle/>
                    <a:p>
                      <a:pPr algn="ctr"/>
                      <a:r>
                        <a:rPr lang="en-US" dirty="0" smtClean="0"/>
                        <a:t>SORLIP1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G-box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fr-FR" dirty="0" smtClean="0"/>
                        <a:t>G-box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MYB4 binding site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r>
                        <a:rPr lang="fr-FR" dirty="0" err="1" smtClean="0"/>
                        <a:t>T</a:t>
                      </a:r>
                      <a:r>
                        <a:rPr lang="fr-FR" dirty="0" smtClean="0"/>
                        <a:t>-box </a:t>
                      </a:r>
                      <a:r>
                        <a:rPr lang="fr-FR" dirty="0" err="1" smtClean="0"/>
                        <a:t>promoter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FR" dirty="0" smtClean="0"/>
                        <a:t>JASE2 motif in OPR1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0325">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SORLREP1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extBox 1"/>
          <p:cNvSpPr txBox="1"/>
          <p:nvPr/>
        </p:nvSpPr>
        <p:spPr>
          <a:xfrm>
            <a:off x="6892785" y="613564"/>
            <a:ext cx="1955096" cy="1477328"/>
          </a:xfrm>
          <a:prstGeom prst="rect">
            <a:avLst/>
          </a:prstGeom>
          <a:noFill/>
        </p:spPr>
        <p:txBody>
          <a:bodyPr wrap="square" rtlCol="0">
            <a:spAutoFit/>
          </a:bodyPr>
          <a:lstStyle/>
          <a:p>
            <a:r>
              <a:rPr lang="en-US" dirty="0" smtClean="0"/>
              <a:t>(Top </a:t>
            </a:r>
            <a:r>
              <a:rPr lang="en-US" dirty="0"/>
              <a:t>10 known motifs in </a:t>
            </a:r>
            <a:r>
              <a:rPr lang="en-US" dirty="0" smtClean="0"/>
              <a:t>the promoters of best </a:t>
            </a:r>
            <a:r>
              <a:rPr lang="en-US" dirty="0"/>
              <a:t>predicted genes)</a:t>
            </a:r>
          </a:p>
          <a:p>
            <a:endParaRPr lang="en-US" dirty="0"/>
          </a:p>
        </p:txBody>
      </p:sp>
    </p:spTree>
    <p:extLst>
      <p:ext uri="{BB962C8B-B14F-4D97-AF65-F5344CB8AC3E}">
        <p14:creationId xmlns:p14="http://schemas.microsoft.com/office/powerpoint/2010/main" val="317213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38"/>
            <a:ext cx="8229600" cy="1143000"/>
          </a:xfrm>
        </p:spPr>
        <p:txBody>
          <a:bodyPr>
            <a:normAutofit/>
          </a:bodyPr>
          <a:lstStyle/>
          <a:p>
            <a:r>
              <a:rPr lang="en-US" sz="4000" dirty="0" smtClean="0">
                <a:solidFill>
                  <a:srgbClr val="FF0000"/>
                </a:solidFill>
              </a:rPr>
              <a:t>16  TFs of AP2 </a:t>
            </a:r>
            <a:r>
              <a:rPr lang="en-US" sz="4000" dirty="0" smtClean="0"/>
              <a:t>Family as Predictors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041373802"/>
              </p:ext>
            </p:extLst>
          </p:nvPr>
        </p:nvGraphicFramePr>
        <p:xfrm>
          <a:off x="137289" y="434214"/>
          <a:ext cx="9006712" cy="6338371"/>
        </p:xfrm>
        <a:graphic>
          <a:graphicData uri="http://schemas.openxmlformats.org/drawingml/2006/table">
            <a:tbl>
              <a:tblPr firstRow="1" bandRow="1">
                <a:tableStyleId>{2D5ABB26-0587-4C30-8999-92F81FD0307C}</a:tableStyleId>
              </a:tblPr>
              <a:tblGrid>
                <a:gridCol w="2952007"/>
                <a:gridCol w="702353"/>
                <a:gridCol w="1958635"/>
                <a:gridCol w="1131239"/>
                <a:gridCol w="1131239"/>
                <a:gridCol w="1131239"/>
              </a:tblGrid>
              <a:tr h="614006">
                <a:tc>
                  <a:txBody>
                    <a:bodyPr/>
                    <a:lstStyle/>
                    <a:p>
                      <a:pPr algn="ctr"/>
                      <a:r>
                        <a:rPr lang="en-US" sz="1400" b="1" dirty="0" smtClean="0"/>
                        <a:t>TERM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err="1" smtClean="0"/>
                        <a:t>Num</a:t>
                      </a:r>
                      <a:endParaRPr lang="en-US" sz="1400" b="1" dirty="0"/>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 Correct Signs</a:t>
                      </a:r>
                      <a:r>
                        <a:rPr lang="en-US" sz="1400" baseline="0" dirty="0" smtClean="0"/>
                        <a:t> </a:t>
                      </a:r>
                      <a:r>
                        <a:rPr lang="en-US" sz="1400" dirty="0" smtClean="0"/>
                        <a:t>using </a:t>
                      </a:r>
                      <a:r>
                        <a:rPr lang="en-US" sz="1400" dirty="0" smtClean="0"/>
                        <a:t>AP2</a:t>
                      </a:r>
                      <a:r>
                        <a:rPr lang="en-US" sz="1400" baseline="0" dirty="0" smtClean="0"/>
                        <a:t>as </a:t>
                      </a:r>
                      <a:r>
                        <a:rPr lang="en-US" sz="1400" baseline="0" dirty="0" smtClean="0"/>
                        <a:t>Predictors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err="1" smtClean="0"/>
                        <a:t>Pvalue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smtClean="0"/>
                        <a:t>Trend</a:t>
                      </a:r>
                    </a:p>
                    <a:p>
                      <a:pPr algn="ctr"/>
                      <a:r>
                        <a:rPr lang="en-US" sz="1200" dirty="0" smtClean="0"/>
                        <a:t>Forecast</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err="1" smtClean="0"/>
                        <a:t>Pvalue</a:t>
                      </a:r>
                      <a:endParaRPr lang="en-US" sz="1200" dirty="0" smtClean="0"/>
                    </a:p>
                    <a:p>
                      <a:pPr algn="ctr"/>
                      <a:r>
                        <a:rPr lang="en-US" sz="1200" dirty="0" err="1" smtClean="0"/>
                        <a:t>Inv</a:t>
                      </a:r>
                      <a:r>
                        <a:rPr lang="en-US" sz="1200" dirty="0" smtClean="0"/>
                        <a:t> Trend</a:t>
                      </a:r>
                    </a:p>
                    <a:p>
                      <a:pPr algn="ctr"/>
                      <a:r>
                        <a:rPr lang="en-US" sz="1200" dirty="0" smtClean="0"/>
                        <a:t>Forecast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0000"/>
                          </a:solidFill>
                          <a:effectLst/>
                          <a:latin typeface="+mn-lt"/>
                        </a:rPr>
                        <a:t>C2C2_DOF</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0.78</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1" dirty="0" smtClean="0">
                          <a:solidFill>
                            <a:srgbClr val="FF0000"/>
                          </a:solidFill>
                        </a:rPr>
                        <a:t>0.001</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0.03</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smtClean="0">
                          <a:solidFill>
                            <a:srgbClr val="FF0000"/>
                          </a:solidFill>
                        </a:rPr>
                        <a:t>0.001</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AP2-EREBP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0.33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NLP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0.45</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0.85</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a:solidFill>
                            <a:schemeClr val="tx1"/>
                          </a:solidFill>
                          <a:effectLst/>
                          <a:latin typeface="Calibri"/>
                        </a:rPr>
                        <a:t>BASIC REGION LEUCINE ZIPPER (BZIP) TRANSCRIPTION FACTOR</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0.60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TGA3-LIKE</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3</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0.73</a:t>
                      </a:r>
                      <a:endParaRPr lang="en-US" sz="14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0.91</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0.75</a:t>
                      </a:r>
                      <a:endParaRPr lang="en-US" sz="1200"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AS2 - LATERAL </a:t>
                      </a:r>
                      <a:r>
                        <a:rPr lang="en-US" sz="1400" b="0" i="0" u="none" strike="noStrike" dirty="0">
                          <a:solidFill>
                            <a:schemeClr val="tx1"/>
                          </a:solidFill>
                          <a:effectLst/>
                          <a:latin typeface="Calibri"/>
                        </a:rPr>
                        <a:t>ORGAN </a:t>
                      </a:r>
                      <a:r>
                        <a:rPr lang="en-US" sz="1400" b="0" i="0" u="none" strike="noStrike" dirty="0" smtClean="0">
                          <a:solidFill>
                            <a:schemeClr val="tx1"/>
                          </a:solidFill>
                          <a:effectLst/>
                          <a:latin typeface="Calibri"/>
                        </a:rPr>
                        <a:t>BOUNDARIES</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0.97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MYB</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0.81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0.96</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79996">
                <a:tc>
                  <a:txBody>
                    <a:bodyPr/>
                    <a:lstStyle/>
                    <a:p>
                      <a:pPr algn="ctr" fontAlgn="b"/>
                      <a:r>
                        <a:rPr lang="en-US" sz="1400" b="0" i="0" u="none" strike="noStrike" dirty="0" smtClean="0">
                          <a:solidFill>
                            <a:srgbClr val="000000"/>
                          </a:solidFill>
                          <a:effectLst/>
                          <a:latin typeface="+mn-lt"/>
                        </a:rPr>
                        <a:t>All </a:t>
                      </a:r>
                      <a:r>
                        <a:rPr lang="en-US" sz="1400" b="0" i="0" u="none" strike="noStrike" baseline="0" dirty="0" smtClean="0">
                          <a:solidFill>
                            <a:srgbClr val="000000"/>
                          </a:solidFill>
                          <a:effectLst/>
                          <a:latin typeface="+mn-lt"/>
                        </a:rPr>
                        <a:t>N-</a:t>
                      </a:r>
                      <a:r>
                        <a:rPr lang="en-US" sz="1400" b="0" i="0" u="none" strike="noStrike" baseline="0" dirty="0" err="1" smtClean="0">
                          <a:solidFill>
                            <a:srgbClr val="000000"/>
                          </a:solidFill>
                          <a:effectLst/>
                          <a:latin typeface="+mn-lt"/>
                        </a:rPr>
                        <a:t>resp</a:t>
                      </a:r>
                      <a:r>
                        <a:rPr lang="en-US" sz="1400" b="0" i="0" u="none" strike="noStrike" baseline="0" dirty="0" smtClean="0">
                          <a:solidFill>
                            <a:srgbClr val="000000"/>
                          </a:solidFill>
                          <a:effectLst/>
                          <a:latin typeface="+mn-lt"/>
                        </a:rPr>
                        <a:t> relevant Families Together (includes also 1 gene </a:t>
                      </a:r>
                      <a:r>
                        <a:rPr lang="en-US" sz="1400" b="0" i="0" u="none" strike="noStrike" baseline="0" dirty="0" err="1" smtClean="0">
                          <a:solidFill>
                            <a:srgbClr val="000000"/>
                          </a:solidFill>
                          <a:effectLst/>
                          <a:latin typeface="+mn-lt"/>
                        </a:rPr>
                        <a:t>Rav</a:t>
                      </a:r>
                      <a:r>
                        <a:rPr lang="en-US" sz="1400" b="0" i="0" u="none" strike="noStrike" baseline="0" dirty="0" smtClean="0">
                          <a:solidFill>
                            <a:srgbClr val="000000"/>
                          </a:solidFill>
                          <a:effectLst/>
                          <a:latin typeface="+mn-lt"/>
                        </a:rPr>
                        <a:t> </a:t>
                      </a:r>
                      <a:r>
                        <a:rPr lang="en-US" sz="1400" b="0" i="0" u="none" strike="noStrike" baseline="0" dirty="0" err="1" smtClean="0">
                          <a:solidFill>
                            <a:srgbClr val="000000"/>
                          </a:solidFill>
                          <a:effectLst/>
                          <a:latin typeface="+mn-lt"/>
                        </a:rPr>
                        <a:t>fam</a:t>
                      </a:r>
                      <a:r>
                        <a:rPr lang="en-US" sz="1400" b="0" i="0" u="none" strike="noStrike" baseline="0" dirty="0" smtClean="0">
                          <a:solidFill>
                            <a:srgbClr val="000000"/>
                          </a:solidFill>
                          <a:effectLst/>
                          <a:latin typeface="+mn-lt"/>
                        </a:rPr>
                        <a:t>) </a:t>
                      </a:r>
                      <a:endParaRPr lang="en-US" sz="1400" b="0" i="0" u="none" strike="noStrike" dirty="0">
                        <a:solidFill>
                          <a:srgbClr val="000000"/>
                        </a:solidFill>
                        <a:effectLst/>
                        <a:latin typeface="+mn-lt"/>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0.99</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BHLH</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0.79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0.83</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C2C2_CO</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5</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rPr>
                        <a:t>C2C2_GATA</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0.22</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C2H2</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14</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0.56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0.41</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0.04</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err="1" smtClean="0">
                          <a:solidFill>
                            <a:schemeClr val="tx1"/>
                          </a:solidFill>
                          <a:effectLst/>
                          <a:latin typeface="Calibri"/>
                        </a:rPr>
                        <a:t>Homeobox</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10</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0.43</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0.88</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0.50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smtClean="0">
                          <a:solidFill>
                            <a:schemeClr val="tx1"/>
                          </a:solidFill>
                          <a:effectLst/>
                          <a:latin typeface="Calibri"/>
                        </a:rPr>
                        <a:t>NAC</a:t>
                      </a:r>
                      <a:endParaRPr lang="en-US" sz="1400" b="0" i="0" u="none" strike="noStrike" dirty="0">
                        <a:solidFill>
                          <a:schemeClr val="tx1"/>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7</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0.45</a:t>
                      </a:r>
                      <a:endParaRPr lang="en-US" sz="14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0.85</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0.49</a:t>
                      </a:r>
                      <a:endParaRPr lang="en-US" sz="1200" b="1" dirty="0">
                        <a:solidFill>
                          <a:srgbClr val="FF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0860">
                <a:tc>
                  <a:txBody>
                    <a:bodyPr/>
                    <a:lstStyle/>
                    <a:p>
                      <a:pPr algn="ctr" fontAlgn="b"/>
                      <a:r>
                        <a:rPr lang="en-US" sz="1400" b="0" i="0" u="none" strike="noStrike" dirty="0">
                          <a:solidFill>
                            <a:schemeClr val="tx1"/>
                          </a:solidFill>
                          <a:effectLst/>
                          <a:latin typeface="Calibri"/>
                        </a:rPr>
                        <a:t>G2-LIKE TRANSCRIPTION FACTOR FAMILY</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Calibri"/>
                        </a:rPr>
                        <a:t>12</a:t>
                      </a:r>
                      <a:endParaRPr lang="en-US" sz="14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0.39</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0.64</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0.97</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dirty="0" smtClean="0"/>
                        <a:t>0.70</a:t>
                      </a:r>
                      <a:endParaRPr 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1645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GO-Term Best predicted Genes</a:t>
            </a:r>
            <a:br>
              <a:rPr lang="en-US" dirty="0" smtClean="0"/>
            </a:br>
            <a:r>
              <a:rPr lang="en-US" dirty="0" smtClean="0"/>
              <a:t>(Scores 7-9) – </a:t>
            </a:r>
            <a:r>
              <a:rPr lang="en-US" dirty="0" smtClean="0">
                <a:solidFill>
                  <a:srgbClr val="FF0000"/>
                </a:solidFill>
              </a:rPr>
              <a:t>16 TFs of AP2 </a:t>
            </a:r>
            <a:r>
              <a:rPr lang="en-US" dirty="0" smtClean="0"/>
              <a:t>as Predictors</a:t>
            </a:r>
            <a:endParaRPr lang="en-US" dirty="0"/>
          </a:p>
        </p:txBody>
      </p:sp>
      <p:sp>
        <p:nvSpPr>
          <p:cNvPr id="3" name="Content Placeholder 2"/>
          <p:cNvSpPr>
            <a:spLocks noGrp="1"/>
          </p:cNvSpPr>
          <p:nvPr>
            <p:ph idx="1"/>
          </p:nvPr>
        </p:nvSpPr>
        <p:spPr/>
        <p:txBody>
          <a:bodyPr/>
          <a:lstStyle/>
          <a:p>
            <a:r>
              <a:rPr lang="en-US" dirty="0"/>
              <a:t>N</a:t>
            </a:r>
            <a:r>
              <a:rPr lang="en-US" dirty="0" smtClean="0"/>
              <a:t>o Significant term found in Best</a:t>
            </a:r>
            <a:r>
              <a:rPr lang="en-US" baseline="0" dirty="0" smtClean="0"/>
              <a:t> Predicted Genes (with 7 – 9 scores)</a:t>
            </a:r>
            <a:endParaRPr lang="en-US" dirty="0" smtClean="0"/>
          </a:p>
          <a:p>
            <a:endParaRPr lang="en-US" dirty="0"/>
          </a:p>
        </p:txBody>
      </p:sp>
    </p:spTree>
    <p:extLst>
      <p:ext uri="{BB962C8B-B14F-4D97-AF65-F5344CB8AC3E}">
        <p14:creationId xmlns:p14="http://schemas.microsoft.com/office/powerpoint/2010/main" val="6824204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3893</TotalTime>
  <Words>4009</Words>
  <Application>Microsoft Macintosh PowerPoint</Application>
  <PresentationFormat>On-screen Show (4:3)</PresentationFormat>
  <Paragraphs>1885</Paragraphs>
  <Slides>50</Slides>
  <Notes>16</Notes>
  <HiddenSlides>1</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Learning using TF-families 2015-02-17</vt:lpstr>
      <vt:lpstr>All N-resp relevant Families Together includes:  </vt:lpstr>
      <vt:lpstr>  All 161 TFs as Predictors</vt:lpstr>
      <vt:lpstr>GO-Term Best predicted Genes (Scores 7-9) – 161 TFs as Predictors</vt:lpstr>
      <vt:lpstr> 12 TFs of  G2 Family as Predictors</vt:lpstr>
      <vt:lpstr>GO-Term Best predicted Genes (Scores 7-9) – G2 as Predictors</vt:lpstr>
      <vt:lpstr>PowerPoint Presentation</vt:lpstr>
      <vt:lpstr>16  TFs of AP2 Family as Predictors</vt:lpstr>
      <vt:lpstr>GO-Term Best predicted Genes (Scores 7-9) – 16 TFs of AP2 as Predictors</vt:lpstr>
      <vt:lpstr>PowerPoint Presentation</vt:lpstr>
      <vt:lpstr> 7 TFs of   NLP Family as Predictors</vt:lpstr>
      <vt:lpstr>GO-Term Best predicted Genes (Scores 7-9) – NLP as Predictors</vt:lpstr>
      <vt:lpstr>PowerPoint Presentation</vt:lpstr>
      <vt:lpstr>10 TFs of basic BZIP  Family as Predictors</vt:lpstr>
      <vt:lpstr>GO-Term Best predicted Genes (Scores 7-9) – 10 TFs of Bzip as Predictors</vt:lpstr>
      <vt:lpstr>PowerPoint Presentation</vt:lpstr>
      <vt:lpstr>4 TFs of AS2  Family as Predictors</vt:lpstr>
      <vt:lpstr>GO-Term Best predicted Genes (Scores 7-9) – AS2 as Predictors</vt:lpstr>
      <vt:lpstr>PowerPoint Presentation</vt:lpstr>
      <vt:lpstr>4 TFs of MYB  Family as Predictors</vt:lpstr>
      <vt:lpstr>GO-Term Best predicted Genes (Scores 7-9) – 4 TFs of MYB as Predictors</vt:lpstr>
      <vt:lpstr>PowerPoint Presentation</vt:lpstr>
      <vt:lpstr>  All Important TFs Families as Predictors</vt:lpstr>
      <vt:lpstr>GO-Term Best predicted Genes (Scores 7-9) – All Important Fams as Predictors</vt:lpstr>
      <vt:lpstr>PowerPoint Presentation</vt:lpstr>
      <vt:lpstr>6 TFs of BHLH  Family as Predictors</vt:lpstr>
      <vt:lpstr>GO-Term Best predicted Genes (Scores 7-9) – 6 TFs of BHLH as Predictors</vt:lpstr>
      <vt:lpstr>PowerPoint Presentation</vt:lpstr>
      <vt:lpstr> 5 TFs of  C2C2-CO Family as Predictors</vt:lpstr>
      <vt:lpstr>GO-Term Best predicted Genes (Scores 7-9) – 5 TFs of C2C2-CO as Predictors</vt:lpstr>
      <vt:lpstr>PowerPoint Presentation</vt:lpstr>
      <vt:lpstr>5 TFs of C2C2-DOF  Family as Predictors</vt:lpstr>
      <vt:lpstr>GO-Term Best predicted Genes (Scores 7-9) – C2C2-DOF as Predictors</vt:lpstr>
      <vt:lpstr>PowerPoint Presentation</vt:lpstr>
      <vt:lpstr> 6 TFs of C2C2-GATA  Family as Predictors</vt:lpstr>
      <vt:lpstr>GO-Term Best predicted Genes (Scores 7-9) – 6 TFs of C2C2-GATA as Predictors</vt:lpstr>
      <vt:lpstr>PowerPoint Presentation</vt:lpstr>
      <vt:lpstr> 14 TFs of C2H2 Family as Predictors</vt:lpstr>
      <vt:lpstr>PowerPoint Presentation</vt:lpstr>
      <vt:lpstr>PowerPoint Presentation</vt:lpstr>
      <vt:lpstr> 10 TFs of Homeobox  Family as Predictors</vt:lpstr>
      <vt:lpstr>GO-Term Best predicted Genes (Scores 7-9) – 10 TFs of Homeobox as Predictors</vt:lpstr>
      <vt:lpstr>PowerPoint Presentation</vt:lpstr>
      <vt:lpstr> 7 TFs of NAC  Family as Predictors</vt:lpstr>
      <vt:lpstr>GO-Term Best predicted Genes (Scores 7-9) – NAC as Predictors</vt:lpstr>
      <vt:lpstr>PowerPoint Presentation</vt:lpstr>
      <vt:lpstr>Motifs that are in common and from which family</vt:lpstr>
      <vt:lpstr>Summary</vt:lpstr>
      <vt:lpstr>  </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dc:creator>
  <cp:lastModifiedBy>Dennis Shasha</cp:lastModifiedBy>
  <cp:revision>100</cp:revision>
  <cp:lastPrinted>2015-02-16T01:37:41Z</cp:lastPrinted>
  <dcterms:created xsi:type="dcterms:W3CDTF">2014-12-04T20:05:47Z</dcterms:created>
  <dcterms:modified xsi:type="dcterms:W3CDTF">2015-02-17T18:23:09Z</dcterms:modified>
</cp:coreProperties>
</file>