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011" r:id="rId2"/>
  </p:sldMasterIdLst>
  <p:notesMasterIdLst>
    <p:notesMasterId r:id="rId44"/>
  </p:notesMasterIdLst>
  <p:handoutMasterIdLst>
    <p:handoutMasterId r:id="rId45"/>
  </p:handoutMasterIdLst>
  <p:sldIdLst>
    <p:sldId id="256" r:id="rId3"/>
    <p:sldId id="375" r:id="rId4"/>
    <p:sldId id="377" r:id="rId5"/>
    <p:sldId id="417" r:id="rId6"/>
    <p:sldId id="403" r:id="rId7"/>
    <p:sldId id="401" r:id="rId8"/>
    <p:sldId id="376" r:id="rId9"/>
    <p:sldId id="402" r:id="rId10"/>
    <p:sldId id="334" r:id="rId11"/>
    <p:sldId id="410" r:id="rId12"/>
    <p:sldId id="411" r:id="rId13"/>
    <p:sldId id="407" r:id="rId14"/>
    <p:sldId id="409" r:id="rId15"/>
    <p:sldId id="267" r:id="rId16"/>
    <p:sldId id="268" r:id="rId17"/>
    <p:sldId id="269" r:id="rId18"/>
    <p:sldId id="270" r:id="rId19"/>
    <p:sldId id="271" r:id="rId20"/>
    <p:sldId id="272" r:id="rId21"/>
    <p:sldId id="325" r:id="rId22"/>
    <p:sldId id="326" r:id="rId23"/>
    <p:sldId id="306" r:id="rId24"/>
    <p:sldId id="317" r:id="rId25"/>
    <p:sldId id="412" r:id="rId26"/>
    <p:sldId id="413" r:id="rId27"/>
    <p:sldId id="414" r:id="rId28"/>
    <p:sldId id="415" r:id="rId29"/>
    <p:sldId id="416" r:id="rId30"/>
    <p:sldId id="274" r:id="rId31"/>
    <p:sldId id="405" r:id="rId32"/>
    <p:sldId id="276" r:id="rId33"/>
    <p:sldId id="277" r:id="rId34"/>
    <p:sldId id="406" r:id="rId35"/>
    <p:sldId id="280" r:id="rId36"/>
    <p:sldId id="289" r:id="rId37"/>
    <p:sldId id="260" r:id="rId38"/>
    <p:sldId id="262" r:id="rId39"/>
    <p:sldId id="419" r:id="rId40"/>
    <p:sldId id="420" r:id="rId41"/>
    <p:sldId id="418" r:id="rId42"/>
    <p:sldId id="421" r:id="rId43"/>
  </p:sldIdLst>
  <p:sldSz cx="9144000" cy="6858000" type="screen4x3"/>
  <p:notesSz cx="6858000" cy="91440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Microsoft YaHei" charset="0"/>
        <a:cs typeface="Microsoft YaHei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Microsoft YaHei" charset="0"/>
        <a:cs typeface="Microsoft YaHei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Microsoft YaHei" charset="0"/>
        <a:cs typeface="Microsoft YaHei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Microsoft YaHei" charset="0"/>
        <a:cs typeface="Microsoft YaHei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Microsoft YaHei" charset="0"/>
        <a:cs typeface="Microsoft YaHei" charset="0"/>
      </a:defRPr>
    </a:lvl5pPr>
    <a:lvl6pPr marL="2286000" algn="l" defTabSz="457200" rtl="0" eaLnBrk="1" latinLnBrk="0" hangingPunct="1">
      <a:defRPr kern="1200">
        <a:solidFill>
          <a:schemeClr val="bg1"/>
        </a:solidFill>
        <a:latin typeface="Arial" charset="0"/>
        <a:ea typeface="Microsoft YaHei" charset="0"/>
        <a:cs typeface="Microsoft YaHei" charset="0"/>
      </a:defRPr>
    </a:lvl6pPr>
    <a:lvl7pPr marL="2743200" algn="l" defTabSz="457200" rtl="0" eaLnBrk="1" latinLnBrk="0" hangingPunct="1">
      <a:defRPr kern="1200">
        <a:solidFill>
          <a:schemeClr val="bg1"/>
        </a:solidFill>
        <a:latin typeface="Arial" charset="0"/>
        <a:ea typeface="Microsoft YaHei" charset="0"/>
        <a:cs typeface="Microsoft YaHei" charset="0"/>
      </a:defRPr>
    </a:lvl7pPr>
    <a:lvl8pPr marL="3200400" algn="l" defTabSz="457200" rtl="0" eaLnBrk="1" latinLnBrk="0" hangingPunct="1">
      <a:defRPr kern="1200">
        <a:solidFill>
          <a:schemeClr val="bg1"/>
        </a:solidFill>
        <a:latin typeface="Arial" charset="0"/>
        <a:ea typeface="Microsoft YaHei" charset="0"/>
        <a:cs typeface="Microsoft YaHei" charset="0"/>
      </a:defRPr>
    </a:lvl8pPr>
    <a:lvl9pPr marL="3657600" algn="l" defTabSz="457200" rtl="0" eaLnBrk="1" latinLnBrk="0" hangingPunct="1">
      <a:defRPr kern="1200">
        <a:solidFill>
          <a:schemeClr val="bg1"/>
        </a:solidFill>
        <a:latin typeface="Arial" charset="0"/>
        <a:ea typeface="Microsoft YaHei" charset="0"/>
        <a:cs typeface="Microsoft YaHei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F2275"/>
    <a:srgbClr val="431076"/>
    <a:srgbClr val="48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8" autoAdjust="0"/>
    <p:restoredTop sz="89903" autoAdjust="0"/>
  </p:normalViewPr>
  <p:slideViewPr>
    <p:cSldViewPr>
      <p:cViewPr varScale="1">
        <p:scale>
          <a:sx n="116" d="100"/>
          <a:sy n="116" d="100"/>
        </p:scale>
        <p:origin x="-848" y="-11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221168" y="181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30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A69F6-4D57-D74F-AE77-1A60D2474B8A}" type="datetimeFigureOut">
              <a:rPr lang="en-US" smtClean="0"/>
              <a:pPr/>
              <a:t>7/3/12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7AC581-A886-5542-A35A-647F703E48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249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Times New Roman" pitchFamily="18" charset="0"/>
              <a:buNone/>
              <a:defRPr/>
            </a:pPr>
            <a:endParaRPr lang="en-US">
              <a:ea typeface="Microsoft YaHei" pitchFamily="34" charset="-122"/>
              <a:cs typeface="+mn-cs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6025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7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0263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0262" cy="500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0263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fld id="{56241F6B-DC27-244A-A1F0-4CD5D3E26C9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970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FAF39-378A-4F34-AD19-BD0E038AB61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7D1AAB-96A0-D342-A8AD-409D1C53DB4E}" type="slidenum">
              <a:rPr lang="en-US"/>
              <a:pPr/>
              <a:t>38</a:t>
            </a:fld>
            <a:endParaRPr lang="en-US"/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421" y="4342464"/>
            <a:ext cx="5485158" cy="41144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6C83BA-5CAA-1C4C-B1F2-2F0EFB7DD0DC}" type="slidenum">
              <a:rPr lang="en-US"/>
              <a:pPr/>
              <a:t>39</a:t>
            </a:fld>
            <a:endParaRPr lang="en-US"/>
          </a:p>
        </p:txBody>
      </p:sp>
      <p:sp>
        <p:nvSpPr>
          <p:cNvPr id="81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0"/>
            <a:ext cx="1553" cy="15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</a:pPr>
            <a:endParaRPr lang="en-US" sz="2000">
              <a:latin typeface="Arial" charset="0"/>
              <a:cs typeface="Arial Unicode M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 </a:t>
            </a:r>
          </a:p>
          <a:p>
            <a:r>
              <a:rPr lang="en-US" dirty="0" smtClean="0"/>
              <a:t> - more intelligent implantable devices,</a:t>
            </a:r>
          </a:p>
          <a:p>
            <a:pPr>
              <a:buFontTx/>
              <a:buChar char="-"/>
            </a:pPr>
            <a:r>
              <a:rPr lang="en-US" dirty="0" smtClean="0"/>
              <a:t>better processors, </a:t>
            </a:r>
          </a:p>
          <a:p>
            <a:pPr>
              <a:buFontTx/>
              <a:buChar char="-"/>
            </a:pPr>
            <a:r>
              <a:rPr lang="en-US" dirty="0" smtClean="0"/>
              <a:t>longer battery life, </a:t>
            </a:r>
          </a:p>
          <a:p>
            <a:pPr>
              <a:buFontTx/>
              <a:buChar char="-"/>
            </a:pPr>
            <a:r>
              <a:rPr lang="en-US" dirty="0" smtClean="0"/>
              <a:t>better wireless</a:t>
            </a:r>
          </a:p>
          <a:p>
            <a:pPr>
              <a:buFontTx/>
              <a:buChar char="-"/>
            </a:pPr>
            <a:r>
              <a:rPr lang="en-US" dirty="0" smtClean="0"/>
              <a:t>More storage</a:t>
            </a:r>
          </a:p>
          <a:p>
            <a:pPr>
              <a:buFontTx/>
              <a:buChar char="-"/>
            </a:pPr>
            <a:r>
              <a:rPr lang="en-US" dirty="0" smtClean="0"/>
              <a:t>-</a:t>
            </a:r>
            <a:r>
              <a:rPr lang="en-US" baseline="0" dirty="0" smtClean="0"/>
              <a:t> algorithmic improvement</a:t>
            </a:r>
          </a:p>
          <a:p>
            <a:pPr>
              <a:buFontTx/>
              <a:buChar char="-"/>
            </a:pPr>
            <a:endParaRPr lang="en-US" baseline="0" dirty="0" smtClean="0"/>
          </a:p>
          <a:p>
            <a:pPr>
              <a:buFontTx/>
              <a:buChar char="-"/>
            </a:pPr>
            <a:r>
              <a:rPr lang="en-US" baseline="0" dirty="0" smtClean="0"/>
              <a:t>What hasn’t changed?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- electrode tissue interface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Despite developments in basic science that illustrate how flawed these interface devices are</a:t>
            </a:r>
          </a:p>
          <a:p>
            <a:pPr lvl="1">
              <a:buFontTx/>
              <a:buChar char="-"/>
            </a:pPr>
            <a:endParaRPr lang="en-US" baseline="0" dirty="0" smtClean="0"/>
          </a:p>
          <a:p>
            <a:pPr lvl="0">
              <a:buFontTx/>
              <a:buChar char="-"/>
            </a:pPr>
            <a:r>
              <a:rPr lang="en-US" baseline="0" dirty="0" smtClean="0"/>
              <a:t>Set out to develop a new generation of electrode tissue interface devices</a:t>
            </a:r>
          </a:p>
          <a:p>
            <a:pPr lvl="1">
              <a:buFontTx/>
              <a:buChar char="-"/>
            </a:pPr>
            <a:r>
              <a:rPr lang="en-US" baseline="0" dirty="0" smtClean="0"/>
              <a:t>Though about what kind of devices we need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One example, </a:t>
            </a:r>
          </a:p>
          <a:p>
            <a:pPr eaLnBrk="1" hangingPunct="1">
              <a:buFontTx/>
              <a:buChar char="-"/>
            </a:pPr>
            <a:r>
              <a:rPr lang="en-US" baseline="0" dirty="0" smtClean="0"/>
              <a:t>- technology used for Evaluating patients prior to Epilepsy surgery</a:t>
            </a:r>
          </a:p>
          <a:p>
            <a:pPr eaLnBrk="1" hangingPunct="1">
              <a:buFontTx/>
              <a:buChar char="-"/>
            </a:pPr>
            <a:r>
              <a:rPr lang="en-US" baseline="0" dirty="0" smtClean="0"/>
              <a:t> scalp EEG has poor spatial resolution</a:t>
            </a:r>
          </a:p>
          <a:p>
            <a:pPr eaLnBrk="1" hangingPunct="1">
              <a:buFontTx/>
              <a:buChar char="-"/>
            </a:pPr>
            <a:endParaRPr lang="en-US" baseline="0" dirty="0" smtClean="0"/>
          </a:p>
          <a:p>
            <a:pPr eaLnBrk="1" hangingPunct="1">
              <a:buFontTx/>
              <a:buChar char="-"/>
            </a:pPr>
            <a:r>
              <a:rPr lang="en-US" baseline="0" dirty="0" smtClean="0"/>
              <a:t>Electrodes are  3-4 mm in diameter, 1 cm apart, covering 8 cm x 8 cm</a:t>
            </a:r>
          </a:p>
          <a:p>
            <a:pPr eaLnBrk="1" hangingPunct="1">
              <a:buFontTx/>
              <a:buChar char="-"/>
            </a:pPr>
            <a:r>
              <a:rPr lang="en-US" baseline="0" dirty="0" smtClean="0"/>
              <a:t>- however, 12 M neurons!</a:t>
            </a:r>
          </a:p>
          <a:p>
            <a:pPr eaLnBrk="1" hangingPunct="1">
              <a:buFontTx/>
              <a:buChar char="-"/>
            </a:pPr>
            <a:endParaRPr lang="en-US" baseline="0" dirty="0" smtClean="0"/>
          </a:p>
          <a:p>
            <a:pPr eaLnBrk="1" hangingPunct="1">
              <a:buFontTx/>
              <a:buChar char="-"/>
            </a:pPr>
            <a:r>
              <a:rPr lang="en-US" baseline="0" dirty="0" smtClean="0"/>
              <a:t>- helicopter analogy??</a:t>
            </a:r>
          </a:p>
          <a:p>
            <a:pPr eaLnBrk="1" hangingPunct="1">
              <a:buFontTx/>
              <a:buChar char="-"/>
            </a:pPr>
            <a:endParaRPr lang="en-US" baseline="0" dirty="0" smtClean="0"/>
          </a:p>
          <a:p>
            <a:pPr eaLnBrk="1" hangingPunct="1">
              <a:buFontTx/>
              <a:buChar char="-"/>
            </a:pPr>
            <a:r>
              <a:rPr lang="en-US" baseline="0" dirty="0" smtClean="0"/>
              <a:t>Need to measure from small groups of neurons, 1000s, 10s thousands </a:t>
            </a:r>
          </a:p>
          <a:p>
            <a:pPr eaLnBrk="1" hangingPunct="1">
              <a:buFontTx/>
              <a:buChar char="-"/>
            </a:pPr>
            <a:r>
              <a:rPr lang="en-US" baseline="0" dirty="0" smtClean="0"/>
              <a:t>Transition to Utah array</a:t>
            </a:r>
          </a:p>
          <a:p>
            <a:pPr eaLnBrk="1" hangingPunct="1">
              <a:buFontTx/>
              <a:buChar char="-"/>
            </a:pPr>
            <a:r>
              <a:rPr lang="en-US" dirty="0" smtClean="0"/>
              <a:t>Wiring!!!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Want mm resolution over large areas of the brain, </a:t>
            </a:r>
            <a:r>
              <a:rPr lang="en-US" dirty="0" smtClean="0">
                <a:sym typeface="Wingdings" pitchFamily="2" charset="2"/>
              </a:rPr>
              <a:t> requiring thousands of electrodes and thousands of wires</a:t>
            </a:r>
          </a:p>
          <a:p>
            <a:r>
              <a:rPr lang="en-US" dirty="0" smtClean="0">
                <a:sym typeface="Wingdings" pitchFamily="2" charset="2"/>
              </a:rPr>
              <a:t>Very flexible sheets of electrodes, incorporating amplifiers and </a:t>
            </a:r>
            <a:r>
              <a:rPr lang="en-US" dirty="0" err="1" smtClean="0">
                <a:sym typeface="Wingdings" pitchFamily="2" charset="2"/>
              </a:rPr>
              <a:t>multplexing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Allows to pack a large number off electrodes into a small space,  720 electrodes in ~ 1 sq cm</a:t>
            </a:r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tested electrode array by </a:t>
            </a:r>
            <a:r>
              <a:rPr lang="en-US" baseline="0" dirty="0" smtClean="0"/>
              <a:t>Placed on surface of feline visual cortex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flexible enough to insert into the </a:t>
            </a:r>
            <a:r>
              <a:rPr lang="en-US" baseline="0" dirty="0" err="1" smtClean="0"/>
              <a:t>interhemispheric</a:t>
            </a:r>
            <a:r>
              <a:rPr lang="en-US" baseline="0" dirty="0" smtClean="0"/>
              <a:t> fissure </a:t>
            </a:r>
          </a:p>
          <a:p>
            <a:r>
              <a:rPr lang="en-US" baseline="0" dirty="0" smtClean="0"/>
              <a:t>	- difficult to access</a:t>
            </a:r>
          </a:p>
          <a:p>
            <a:r>
              <a:rPr lang="en-US" baseline="0" dirty="0" smtClean="0"/>
              <a:t>	- similar to </a:t>
            </a:r>
            <a:r>
              <a:rPr lang="en-US" baseline="0" dirty="0" err="1" smtClean="0"/>
              <a:t>sulci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Recording visual evoked responses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16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FAF39-378A-4F34-AD19-BD0E038AB61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4FAF39-378A-4F34-AD19-BD0E038AB61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1pPr>
            <a:lvl2pPr marL="702756" indent="-270291"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2pPr>
            <a:lvl3pPr marL="1081164" indent="-216233"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3pPr>
            <a:lvl4pPr marL="1513629" indent="-216233"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4pPr>
            <a:lvl5pPr marL="1946095" indent="-216233" eaLnBrk="0" hangingPunct="0"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defRPr>
            </a:lvl9pPr>
          </a:lstStyle>
          <a:p>
            <a:pPr eaLnBrk="1" hangingPunct="1"/>
            <a:fld id="{FEFB980E-E5A7-FA49-A626-A31B61021D51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8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1604963"/>
            <a:ext cx="2055812" cy="4522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8213" cy="4522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69225" cy="14668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861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4577CB-6B14-46ED-9FF9-F0DDF8A6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7C676F8-6269-466E-9C55-92B40761C4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8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01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467600" cy="960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2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66510"/>
            <a:ext cx="2133600" cy="365125"/>
          </a:xfrm>
        </p:spPr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" y="805768"/>
            <a:ext cx="2593975" cy="3276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57200" y="4109289"/>
            <a:ext cx="2593975" cy="1046409"/>
          </a:xfrm>
        </p:spPr>
        <p:txBody>
          <a:bodyPr>
            <a:noAutofit/>
          </a:bodyPr>
          <a:lstStyle>
            <a:lvl1pPr>
              <a:defRPr sz="1700" b="1">
                <a:latin typeface="Arial"/>
                <a:cs typeface="Arial"/>
              </a:defRPr>
            </a:lvl1pPr>
            <a:lvl2pPr>
              <a:defRPr sz="1700" b="1">
                <a:latin typeface="Arial"/>
                <a:cs typeface="Arial"/>
              </a:defRPr>
            </a:lvl2pPr>
            <a:lvl3pPr>
              <a:defRPr sz="1700" b="1">
                <a:latin typeface="Arial"/>
                <a:cs typeface="Arial"/>
              </a:defRPr>
            </a:lvl3pPr>
            <a:lvl4pPr>
              <a:defRPr sz="1700" b="1">
                <a:latin typeface="Arial"/>
                <a:cs typeface="Arial"/>
              </a:defRPr>
            </a:lvl4pPr>
            <a:lvl5pPr>
              <a:defRPr sz="1700" b="1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3069580" y="805768"/>
            <a:ext cx="5493074" cy="4349930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defRPr>
                <a:latin typeface="Arial"/>
                <a:cs typeface="Arial"/>
              </a:defRPr>
            </a:lvl1pPr>
            <a:lvl2pPr algn="just">
              <a:lnSpc>
                <a:spcPct val="110000"/>
              </a:lnSpc>
              <a:defRPr/>
            </a:lvl2pPr>
            <a:lvl3pPr algn="just">
              <a:lnSpc>
                <a:spcPct val="110000"/>
              </a:lnSpc>
              <a:defRPr/>
            </a:lvl3pPr>
            <a:lvl4pPr algn="just">
              <a:lnSpc>
                <a:spcPct val="110000"/>
              </a:lnSpc>
              <a:defRPr/>
            </a:lvl4pPr>
            <a:lvl5pPr algn="just">
              <a:lnSpc>
                <a:spcPct val="11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57200" y="5155698"/>
            <a:ext cx="8105454" cy="1039271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2000">
                <a:latin typeface="Arial"/>
                <a:cs typeface="Arial"/>
              </a:defRPr>
            </a:lvl1pPr>
            <a:lvl2pPr>
              <a:lnSpc>
                <a:spcPct val="90000"/>
              </a:lnSpc>
              <a:defRPr sz="2000">
                <a:latin typeface="Arial"/>
                <a:cs typeface="Arial"/>
              </a:defRPr>
            </a:lvl2pPr>
            <a:lvl3pPr>
              <a:lnSpc>
                <a:spcPct val="90000"/>
              </a:lnSpc>
              <a:defRPr sz="2000">
                <a:latin typeface="Arial"/>
                <a:cs typeface="Arial"/>
              </a:defRPr>
            </a:lvl3pPr>
            <a:lvl4pPr>
              <a:lnSpc>
                <a:spcPct val="90000"/>
              </a:lnSpc>
              <a:defRPr sz="2000">
                <a:latin typeface="Arial"/>
                <a:cs typeface="Arial"/>
              </a:defRPr>
            </a:lvl4pPr>
            <a:lvl5pPr>
              <a:lnSpc>
                <a:spcPct val="90000"/>
              </a:lnSpc>
              <a:defRPr sz="200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2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38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63562"/>
            <a:ext cx="7467600" cy="960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026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7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4676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894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960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8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52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05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99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6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807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24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9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8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37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47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gif"/><Relationship Id="rId17" Type="http://schemas.openxmlformats.org/officeDocument/2006/relationships/image" Target="../media/image2.emf"/><Relationship Id="rId18" Type="http://schemas.openxmlformats.org/officeDocument/2006/relationships/image" Target="../media/image3.gif"/><Relationship Id="rId19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4" Type="http://schemas.openxmlformats.org/officeDocument/2006/relationships/image" Target="../media/image1.gif"/><Relationship Id="rId15" Type="http://schemas.openxmlformats.org/officeDocument/2006/relationships/image" Target="../media/image2.emf"/><Relationship Id="rId16" Type="http://schemas.openxmlformats.org/officeDocument/2006/relationships/image" Target="../media/image3.gif"/><Relationship Id="rId17" Type="http://schemas.openxmlformats.org/officeDocument/2006/relationships/image" Target="../media/image4.emf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</a:t>
            </a:r>
            <a:r>
              <a:rPr lang="en-GB" dirty="0" smtClean="0"/>
              <a:t>edit </a:t>
            </a:r>
            <a:r>
              <a:rPr lang="en-GB" dirty="0"/>
              <a:t>the title text format</a:t>
            </a:r>
          </a:p>
        </p:txBody>
      </p:sp>
      <p:sp>
        <p:nvSpPr>
          <p:cNvPr id="1034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6425" cy="48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pic>
        <p:nvPicPr>
          <p:cNvPr id="21" name="Picture 20" descr="NYUPoly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3" y="6371635"/>
            <a:ext cx="1167876" cy="411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231" y="6371159"/>
            <a:ext cx="588380" cy="41148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76203" y="76200"/>
            <a:ext cx="8991597" cy="365760"/>
            <a:chOff x="76203" y="76200"/>
            <a:chExt cx="8991597" cy="365760"/>
          </a:xfrm>
        </p:grpSpPr>
        <p:sp>
          <p:nvSpPr>
            <p:cNvPr id="15" name="Rectangle 14"/>
            <p:cNvSpPr/>
            <p:nvPr userDrawn="1"/>
          </p:nvSpPr>
          <p:spPr bwMode="auto">
            <a:xfrm>
              <a:off x="76203" y="76200"/>
              <a:ext cx="8991597" cy="365760"/>
            </a:xfrm>
            <a:prstGeom prst="rect">
              <a:avLst/>
            </a:prstGeom>
            <a:solidFill>
              <a:srgbClr val="3F2275"/>
            </a:solidFill>
            <a:ln w="9525" cap="flat" cmpd="sng" algn="ctr">
              <a:solidFill>
                <a:srgbClr val="3F227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buFont typeface="Times New Roman" pitchFamily="16" charset="0"/>
                <a:buNone/>
              </a:pPr>
              <a:endParaRPr lang="en-US" smtClean="0">
                <a:solidFill>
                  <a:prstClr val="white"/>
                </a:solidFill>
                <a:ea typeface="Microsoft YaHei" charset="-122"/>
                <a:cs typeface="+mn-cs"/>
              </a:endParaRPr>
            </a:p>
          </p:txBody>
        </p:sp>
        <p:pic>
          <p:nvPicPr>
            <p:cNvPr id="16" name="Picture 15" descr="NYU Logo Violet.gif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181" y="76200"/>
              <a:ext cx="1845576" cy="36247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9">
            <a:alphaModFix amt="21000"/>
          </a:blip>
          <a:stretch>
            <a:fillRect/>
          </a:stretch>
        </p:blipFill>
        <p:spPr>
          <a:xfrm>
            <a:off x="2209799" y="1447800"/>
            <a:ext cx="4555957" cy="4876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  <p:sldLayoutId id="2147483994" r:id="rId12"/>
    <p:sldLayoutId id="2147484024" r:id="rId13"/>
    <p:sldLayoutId id="2147484025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600" b="1">
          <a:solidFill>
            <a:srgbClr val="000000"/>
          </a:solidFill>
          <a:latin typeface="Helvetica"/>
          <a:ea typeface="+mj-ea"/>
          <a:cs typeface="Helvetica"/>
        </a:defRPr>
      </a:lvl1pPr>
      <a:lvl2pPr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-122"/>
          <a:cs typeface="Microsoft YaHei" charset="0"/>
        </a:defRPr>
      </a:lvl2pPr>
      <a:lvl3pPr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-122"/>
          <a:cs typeface="Microsoft YaHei" charset="0"/>
        </a:defRPr>
      </a:lvl3pPr>
      <a:lvl4pPr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-122"/>
          <a:cs typeface="Microsoft YaHei" charset="0"/>
        </a:defRPr>
      </a:lvl4pPr>
      <a:lvl5pPr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Microsoft YaHei" charset="-122"/>
          <a:cs typeface="Microsoft YaHei" charset="0"/>
        </a:defRPr>
      </a:lvl5pPr>
      <a:lvl6pPr marL="2514600" indent="-228600"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6pPr>
      <a:lvl7pPr marL="2971800" indent="-228600"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7pPr>
      <a:lvl8pPr marL="3429000" indent="-228600"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8pPr>
      <a:lvl9pPr marL="3886200" indent="-228600" algn="l" defTabSz="45720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42900" indent="-342900" algn="l" defTabSz="457200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777777"/>
          </a:solidFill>
          <a:latin typeface="+mn-lt"/>
          <a:ea typeface="+mn-ea"/>
        </a:defRPr>
      </a:lvl6pPr>
      <a:lvl7pPr marL="29718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777777"/>
          </a:solidFill>
          <a:latin typeface="+mn-lt"/>
          <a:ea typeface="+mn-ea"/>
        </a:defRPr>
      </a:lvl7pPr>
      <a:lvl8pPr marL="34290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777777"/>
          </a:solidFill>
          <a:latin typeface="+mn-lt"/>
          <a:ea typeface="+mn-ea"/>
        </a:defRPr>
      </a:lvl8pPr>
      <a:lvl9pPr marL="3886200" indent="-228600" algn="l" defTabSz="457200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262EB7CB-83B2-FC47-9783-567E05C7F7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7/3/12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642E64D6-2E46-B644-B864-A9834A2874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NYUPoly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3" y="6371635"/>
            <a:ext cx="1167876" cy="411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7231" y="6371159"/>
            <a:ext cx="588380" cy="4114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467600" cy="960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76203" y="76200"/>
            <a:ext cx="7848597" cy="365760"/>
          </a:xfrm>
          <a:prstGeom prst="rect">
            <a:avLst/>
          </a:prstGeom>
          <a:solidFill>
            <a:srgbClr val="3F2275"/>
          </a:solidFill>
          <a:ln w="9525" cap="flat" cmpd="sng" algn="ctr">
            <a:solidFill>
              <a:srgbClr val="3F22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buFont typeface="Times New Roman" pitchFamily="16" charset="0"/>
              <a:buNone/>
            </a:pPr>
            <a:endParaRPr lang="en-US" smtClean="0">
              <a:solidFill>
                <a:prstClr val="white"/>
              </a:solidFill>
              <a:ea typeface="Microsoft YaHei" charset="-122"/>
              <a:cs typeface="+mn-cs"/>
            </a:endParaRPr>
          </a:p>
        </p:txBody>
      </p:sp>
      <p:pic>
        <p:nvPicPr>
          <p:cNvPr id="16" name="Picture 15" descr="NYU Logo Violet.gif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81" y="76200"/>
            <a:ext cx="1845576" cy="362475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001000" y="76200"/>
            <a:ext cx="106780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9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image" Target="../media/image43.jpeg"/><Relationship Id="rId1" Type="http://schemas.microsoft.com/office/2007/relationships/media" Target="file://localhost/Users/tmassa/Library/Mail%20Downloads/cs_mri_otazo/whole-heart-perfusion.avi" TargetMode="External"/><Relationship Id="rId2" Type="http://schemas.openxmlformats.org/officeDocument/2006/relationships/video" Target="file://localhost/Users/tmassa/Library/Mail%20Downloads/cs_mri_otazo/whole-heart-perfusion.av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image" Target="../media/image48.png"/><Relationship Id="rId1" Type="http://schemas.microsoft.com/office/2007/relationships/media" Target="file:///C:\Users\ricardo\Documents\presentations\NYU\trip_feb_27_2012\liver-perfusion.avi" TargetMode="External"/><Relationship Id="rId2" Type="http://schemas.openxmlformats.org/officeDocument/2006/relationships/video" Target="file:///C:\Users\ricardo\Documents\presentations\NYU\trip_feb_27_2012\liver-perfusion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4" Type="http://schemas.openxmlformats.org/officeDocument/2006/relationships/image" Target="../media/image49.png"/><Relationship Id="rId1" Type="http://schemas.microsoft.com/office/2007/relationships/media" Target="file://localhost/Users/tmassa/Library/Mail%20Downloads/cs_mri_otazo/whole-liver-perfusion.avi" TargetMode="External"/><Relationship Id="rId2" Type="http://schemas.openxmlformats.org/officeDocument/2006/relationships/video" Target="file://localhost/Users/tmassa/Library/Mail%20Downloads/cs_mri_otazo/whole-liver-perfusion.avi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6" Type="http://schemas.openxmlformats.org/officeDocument/2006/relationships/image" Target="../media/image59.jpe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20" Type="http://schemas.openxmlformats.org/officeDocument/2006/relationships/image" Target="../media/image23.jpeg"/><Relationship Id="rId21" Type="http://schemas.openxmlformats.org/officeDocument/2006/relationships/image" Target="../media/image24.jpeg"/><Relationship Id="rId22" Type="http://schemas.openxmlformats.org/officeDocument/2006/relationships/image" Target="../media/image25.jpeg"/><Relationship Id="rId23" Type="http://schemas.openxmlformats.org/officeDocument/2006/relationships/image" Target="../media/image26.jpg"/><Relationship Id="rId24" Type="http://schemas.openxmlformats.org/officeDocument/2006/relationships/image" Target="../media/image27.jpg"/><Relationship Id="rId25" Type="http://schemas.openxmlformats.org/officeDocument/2006/relationships/image" Target="../media/image28.jpg"/><Relationship Id="rId10" Type="http://schemas.openxmlformats.org/officeDocument/2006/relationships/image" Target="../media/image13.jpeg"/><Relationship Id="rId11" Type="http://schemas.openxmlformats.org/officeDocument/2006/relationships/image" Target="../media/image14.jpeg"/><Relationship Id="rId12" Type="http://schemas.openxmlformats.org/officeDocument/2006/relationships/image" Target="../media/image15.jpeg"/><Relationship Id="rId13" Type="http://schemas.openxmlformats.org/officeDocument/2006/relationships/image" Target="../media/image16.jpeg"/><Relationship Id="rId14" Type="http://schemas.openxmlformats.org/officeDocument/2006/relationships/image" Target="../media/image17.gif"/><Relationship Id="rId15" Type="http://schemas.openxmlformats.org/officeDocument/2006/relationships/image" Target="../media/image18.jpeg"/><Relationship Id="rId16" Type="http://schemas.openxmlformats.org/officeDocument/2006/relationships/image" Target="../media/image19.jpeg"/><Relationship Id="rId17" Type="http://schemas.openxmlformats.org/officeDocument/2006/relationships/image" Target="../media/image20.jpeg"/><Relationship Id="rId18" Type="http://schemas.openxmlformats.org/officeDocument/2006/relationships/image" Target="../media/image21.jpeg"/><Relationship Id="rId19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5.png"/><Relationship Id="rId3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NYU WIRELESS</a:t>
            </a:r>
            <a:br>
              <a:rPr lang="en-US" dirty="0" smtClean="0"/>
            </a:br>
            <a:r>
              <a:rPr lang="en-US" dirty="0" smtClean="0"/>
              <a:t>World’s First Research Center with ECE, CS, and MEDICINE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6400800"/>
            <a:ext cx="5638800" cy="381000"/>
          </a:xfrm>
        </p:spPr>
        <p:txBody>
          <a:bodyPr/>
          <a:lstStyle/>
          <a:p>
            <a:pPr algn="l"/>
            <a:r>
              <a:rPr lang="en-US" sz="1500" dirty="0" smtClean="0"/>
              <a:t>For more information c</a:t>
            </a:r>
            <a:r>
              <a:rPr lang="en-US" sz="1500" dirty="0" smtClean="0"/>
              <a:t>ontact: Prof</a:t>
            </a:r>
            <a:r>
              <a:rPr lang="en-US" sz="1500" dirty="0" smtClean="0"/>
              <a:t>. Ted </a:t>
            </a:r>
            <a:r>
              <a:rPr lang="en-US" sz="1500" dirty="0" smtClean="0"/>
              <a:t>Rappaport - </a:t>
            </a:r>
            <a:r>
              <a:rPr lang="en-US" sz="1500" dirty="0" err="1" smtClean="0"/>
              <a:t>tsr</a:t>
            </a:r>
            <a:r>
              <a:rPr lang="en-US" sz="1500" dirty="0" err="1" smtClean="0"/>
              <a:t>@nyu.edu</a:t>
            </a:r>
            <a:endParaRPr lang="en-US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-1617705" y="1526940"/>
            <a:ext cx="18466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3600" dirty="0" smtClean="0"/>
              <a:t>Implantable Devices for Medicine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Implantable devices have evolved</a:t>
            </a:r>
          </a:p>
          <a:p>
            <a:r>
              <a:rPr lang="en-US" dirty="0" smtClean="0"/>
              <a:t> Electrodes have not improved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2793102"/>
            <a:ext cx="2239962" cy="331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" y="2743200"/>
            <a:ext cx="58769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" y="5505597"/>
            <a:ext cx="5178446" cy="353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+mj-lt"/>
              </a:rPr>
              <a:t>NeuroPace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Responsive </a:t>
            </a:r>
            <a:r>
              <a:rPr lang="en-US" dirty="0" err="1" smtClean="0">
                <a:solidFill>
                  <a:srgbClr val="000000"/>
                </a:solidFill>
                <a:latin typeface="+mj-lt"/>
              </a:rPr>
              <a:t>Neurostimulator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(RNS®)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8400" y="6109536"/>
            <a:ext cx="2743200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+mj-lt"/>
              </a:rPr>
              <a:t>Vagus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 Nerve Stimulator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+mj-lt"/>
              </a:rPr>
              <a:t>Cyberonics</a:t>
            </a:r>
            <a:r>
              <a:rPr lang="en-US" dirty="0" smtClean="0">
                <a:solidFill>
                  <a:srgbClr val="000000"/>
                </a:solidFill>
                <a:latin typeface="+mj-lt"/>
              </a:rPr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350637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73914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ko-KR" sz="3600" dirty="0" smtClean="0"/>
              <a:t>“State of the Art” Clinical Electrode Arrays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4294967295"/>
          </p:nvPr>
        </p:nvSpPr>
        <p:spPr>
          <a:xfrm>
            <a:off x="4876800" y="1379538"/>
            <a:ext cx="4267200" cy="5478462"/>
          </a:xfrm>
        </p:spPr>
        <p:txBody>
          <a:bodyPr/>
          <a:lstStyle/>
          <a:p>
            <a:r>
              <a:rPr lang="en-US" sz="3000" dirty="0" smtClean="0"/>
              <a:t>Large contacts</a:t>
            </a:r>
          </a:p>
          <a:p>
            <a:r>
              <a:rPr lang="en-US" sz="3000" dirty="0" smtClean="0"/>
              <a:t>Spaced 1 cm apart</a:t>
            </a:r>
          </a:p>
          <a:p>
            <a:r>
              <a:rPr lang="en-US" sz="3000" dirty="0" smtClean="0"/>
              <a:t>1 Electrode interfaces with ~12M neurons!</a:t>
            </a:r>
          </a:p>
          <a:p>
            <a:r>
              <a:rPr lang="en-US" sz="3000" dirty="0" smtClean="0"/>
              <a:t>Very poor spatial resolution</a:t>
            </a:r>
          </a:p>
          <a:p>
            <a:r>
              <a:rPr lang="en-US" sz="3000" dirty="0" smtClean="0"/>
              <a:t>Need 1,000s of electrodes, but not 1,000s of wires</a:t>
            </a:r>
          </a:p>
        </p:txBody>
      </p:sp>
      <p:grpSp>
        <p:nvGrpSpPr>
          <p:cNvPr id="2" name="Group 10"/>
          <p:cNvGrpSpPr/>
          <p:nvPr/>
        </p:nvGrpSpPr>
        <p:grpSpPr>
          <a:xfrm>
            <a:off x="457200" y="1524000"/>
            <a:ext cx="4114800" cy="3934574"/>
            <a:chOff x="457200" y="1524000"/>
            <a:chExt cx="4114800" cy="3934574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148" t="5647" r="12434"/>
            <a:stretch>
              <a:fillRect/>
            </a:stretch>
          </p:blipFill>
          <p:spPr bwMode="auto">
            <a:xfrm>
              <a:off x="457200" y="1524000"/>
              <a:ext cx="4114800" cy="3581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pSp>
          <p:nvGrpSpPr>
            <p:cNvPr id="3" name="Group 10"/>
            <p:cNvGrpSpPr/>
            <p:nvPr/>
          </p:nvGrpSpPr>
          <p:grpSpPr>
            <a:xfrm>
              <a:off x="533400" y="4876800"/>
              <a:ext cx="1185233" cy="215444"/>
              <a:chOff x="658807" y="1581796"/>
              <a:chExt cx="1185233" cy="215444"/>
            </a:xfrm>
          </p:grpSpPr>
          <p:sp>
            <p:nvSpPr>
              <p:cNvPr id="23" name="Line 15"/>
              <p:cNvSpPr>
                <a:spLocks noChangeShapeType="1"/>
              </p:cNvSpPr>
              <p:nvPr/>
            </p:nvSpPr>
            <p:spPr bwMode="auto">
              <a:xfrm>
                <a:off x="1295400" y="1689518"/>
                <a:ext cx="548640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Text Box 16"/>
              <p:cNvSpPr txBox="1">
                <a:spLocks noChangeArrowheads="1"/>
              </p:cNvSpPr>
              <p:nvPr/>
            </p:nvSpPr>
            <p:spPr bwMode="auto">
              <a:xfrm>
                <a:off x="658807" y="1581796"/>
                <a:ext cx="485710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:r>
                  <a:rPr kumimoji="1" lang="en-US" altLang="ko-KR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굴림" pitchFamily="50" charset="-127"/>
                  </a:rPr>
                  <a:t>1 cm</a:t>
                </a:r>
                <a:endParaRPr kumimoji="1" lang="en-US" altLang="ko-KR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굴림" pitchFamily="50" charset="-127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85800" y="5105400"/>
              <a:ext cx="3733800" cy="353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+mj-lt"/>
                </a:rPr>
                <a:t>12 Million Neurons </a:t>
              </a:r>
              <a:r>
                <a:rPr lang="en-US" dirty="0" smtClean="0">
                  <a:solidFill>
                    <a:srgbClr val="000000"/>
                  </a:solidFill>
                  <a:latin typeface="+mj-lt"/>
                  <a:sym typeface="Wingdings" pitchFamily="2" charset="2"/>
                </a:rPr>
                <a:t> 1 Electrode</a:t>
              </a:r>
              <a:endParaRPr lang="en-US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5" name="Down Arrow 14"/>
            <p:cNvSpPr/>
            <p:nvPr/>
          </p:nvSpPr>
          <p:spPr>
            <a:xfrm rot="10415931">
              <a:off x="2022972" y="4358385"/>
              <a:ext cx="449856" cy="77450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1905000" y="3962400"/>
              <a:ext cx="457200" cy="457200"/>
            </a:xfrm>
            <a:prstGeom prst="rect">
              <a:avLst/>
            </a:prstGeom>
            <a:noFill/>
            <a:ln w="317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9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2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 smtClean="0"/>
              <a:t>Flexible Silicon Electronics to Improve Electrode Arrays in the Body</a:t>
            </a:r>
          </a:p>
        </p:txBody>
      </p:sp>
      <p:sp>
        <p:nvSpPr>
          <p:cNvPr id="3075" name="Text Placeholder 21"/>
          <p:cNvSpPr>
            <a:spLocks noGrp="1"/>
          </p:cNvSpPr>
          <p:nvPr>
            <p:ph type="body" sz="half" idx="4294967295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2400" dirty="0" smtClean="0"/>
              <a:t>Conformal to Brain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25 µm thickness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2.8 µm using biodegradable silk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High spatial resolution </a:t>
            </a:r>
          </a:p>
          <a:p>
            <a:pPr lvl="1" eaLnBrk="1" hangingPunct="1">
              <a:buFontTx/>
              <a:buNone/>
            </a:pPr>
            <a:r>
              <a:rPr lang="en-US" sz="1800" b="1" dirty="0" smtClean="0"/>
              <a:t>1024 </a:t>
            </a:r>
            <a:r>
              <a:rPr lang="en-US" sz="1800" b="1" u="sng" dirty="0" smtClean="0"/>
              <a:t>Active</a:t>
            </a:r>
            <a:r>
              <a:rPr lang="en-US" sz="1800" dirty="0" smtClean="0"/>
              <a:t> Electrodes 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250 µm spacing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High temporal resolution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Up to 12.5 kHz sampling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Multiplexing &amp; Amplification</a:t>
            </a:r>
          </a:p>
          <a:p>
            <a:pPr lvl="1" eaLnBrk="1" hangingPunct="1">
              <a:buFontTx/>
              <a:buNone/>
            </a:pPr>
            <a:r>
              <a:rPr lang="en-US" sz="1800" b="1" i="1" dirty="0" smtClean="0"/>
              <a:t>~40 wires</a:t>
            </a:r>
            <a:endParaRPr lang="en-US" sz="1800" i="1" dirty="0" smtClean="0"/>
          </a:p>
          <a:p>
            <a:pPr lvl="1" eaLnBrk="1" hangingPunct="1">
              <a:buFontTx/>
              <a:buNone/>
            </a:pPr>
            <a:r>
              <a:rPr lang="en-US" sz="1800" dirty="0" smtClean="0"/>
              <a:t>Amplifier at each electrode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Scalable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1000s of electrodes</a:t>
            </a:r>
          </a:p>
          <a:p>
            <a:pPr lvl="1" eaLnBrk="1" hangingPunct="1">
              <a:buFontTx/>
              <a:buNone/>
            </a:pPr>
            <a:r>
              <a:rPr lang="en-US" sz="1800" dirty="0" smtClean="0"/>
              <a:t>Fewer wires</a:t>
            </a:r>
            <a:endParaRPr lang="en-US" dirty="0" smtClean="0"/>
          </a:p>
        </p:txBody>
      </p:sp>
      <p:pic>
        <p:nvPicPr>
          <p:cNvPr id="3076" name="Content Placeholder 5" descr="active_flat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1676400"/>
            <a:ext cx="3657600" cy="2743200"/>
          </a:xfrm>
        </p:spPr>
      </p:pic>
      <p:pic>
        <p:nvPicPr>
          <p:cNvPr id="307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5813" y="4191000"/>
            <a:ext cx="3657600" cy="2166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5667375" y="1752600"/>
            <a:ext cx="2603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562600" y="1752600"/>
            <a:ext cx="6572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000" b="1" dirty="0">
                <a:solidFill>
                  <a:srgbClr val="000000"/>
                </a:solidFill>
              </a:rPr>
              <a:t>1 mm</a:t>
            </a:r>
          </a:p>
        </p:txBody>
      </p:sp>
      <p:sp>
        <p:nvSpPr>
          <p:cNvPr id="3080" name="Rectangle 14"/>
          <p:cNvSpPr>
            <a:spLocks noChangeArrowheads="1"/>
          </p:cNvSpPr>
          <p:nvPr/>
        </p:nvSpPr>
        <p:spPr bwMode="auto">
          <a:xfrm>
            <a:off x="7845425" y="1676400"/>
            <a:ext cx="1298575" cy="43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0000"/>
                </a:solidFill>
              </a:rPr>
              <a:t>288 (16</a:t>
            </a:r>
            <a:r>
              <a:rPr lang="en-US" altLang="ko-KR" sz="1200" b="1" dirty="0">
                <a:solidFill>
                  <a:srgbClr val="000000"/>
                </a:solidFill>
                <a:sym typeface="Symbol" charset="2"/>
              </a:rPr>
              <a:t>18) Sensor Array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990600" y="6400800"/>
            <a:ext cx="7696200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Viventi, J., Kim, D-H. et al. 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Science Translational Medicine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, 24ra22 (2010).</a:t>
            </a:r>
          </a:p>
        </p:txBody>
      </p:sp>
    </p:spTree>
    <p:extLst>
      <p:ext uri="{BB962C8B-B14F-4D97-AF65-F5344CB8AC3E}">
        <p14:creationId xmlns:p14="http://schemas.microsoft.com/office/powerpoint/2010/main" val="246943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487362"/>
            <a:ext cx="7772400" cy="579438"/>
          </a:xfrm>
        </p:spPr>
        <p:txBody>
          <a:bodyPr>
            <a:noAutofit/>
          </a:bodyPr>
          <a:lstStyle/>
          <a:p>
            <a:r>
              <a:rPr lang="en-US" sz="3600" dirty="0" smtClean="0"/>
              <a:t>Electrode on Brain</a:t>
            </a:r>
            <a:endParaRPr lang="en-US" sz="3600" dirty="0"/>
          </a:p>
        </p:txBody>
      </p:sp>
      <p:pic>
        <p:nvPicPr>
          <p:cNvPr id="11" name="Content Placeholder 10" descr="C:\Users\jviventi\Documents\Litt Lab\High Density Electrode Arrays\animal experiments\2010-03-17 - cat active array experiment\IMG_7200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00" y="1143000"/>
            <a:ext cx="7391400" cy="51181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oup 13"/>
          <p:cNvGrpSpPr/>
          <p:nvPr/>
        </p:nvGrpSpPr>
        <p:grpSpPr>
          <a:xfrm>
            <a:off x="6400800" y="1143000"/>
            <a:ext cx="1676400" cy="353174"/>
            <a:chOff x="6934200" y="2423032"/>
            <a:chExt cx="1676400" cy="353174"/>
          </a:xfrm>
        </p:grpSpPr>
        <p:sp>
          <p:nvSpPr>
            <p:cNvPr id="12" name="Line 74"/>
            <p:cNvSpPr>
              <a:spLocks noChangeShapeType="1"/>
            </p:cNvSpPr>
            <p:nvPr/>
          </p:nvSpPr>
          <p:spPr bwMode="auto">
            <a:xfrm>
              <a:off x="6934200" y="2590800"/>
              <a:ext cx="640080" cy="0"/>
            </a:xfrm>
            <a:prstGeom prst="line">
              <a:avLst/>
            </a:prstGeom>
            <a:noFill/>
            <a:ln w="635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ko-KR" altLang="en-US" sz="7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Text Box 75"/>
            <p:cNvSpPr txBox="1">
              <a:spLocks noChangeArrowheads="1"/>
            </p:cNvSpPr>
            <p:nvPr/>
          </p:nvSpPr>
          <p:spPr bwMode="auto">
            <a:xfrm>
              <a:off x="7580692" y="2423032"/>
              <a:ext cx="1029908" cy="353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ko-K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2 </a:t>
              </a:r>
              <a:r>
                <a:rPr lang="en-US" altLang="ko-K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mm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6400800"/>
            <a:ext cx="91440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Viventi, J., Kim, D-H. et al. </a:t>
            </a:r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Nature Neuroscience, In Press</a:t>
            </a:r>
            <a:endParaRPr 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12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 smtClean="0"/>
              <a:t>Compressed Sensing for Medicine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4294967295"/>
          </p:nvPr>
        </p:nvSpPr>
        <p:spPr>
          <a:xfrm>
            <a:off x="762000" y="1600200"/>
            <a:ext cx="83820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Exploit compressibility/sparsity of medical images to speed up MRI by pre-compressing data acquisition</a:t>
            </a:r>
          </a:p>
        </p:txBody>
      </p:sp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627437"/>
            <a:ext cx="15621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10"/>
          <p:cNvSpPr txBox="1">
            <a:spLocks noChangeArrowheads="1"/>
          </p:cNvSpPr>
          <p:nvPr/>
        </p:nvSpPr>
        <p:spPr bwMode="auto">
          <a:xfrm>
            <a:off x="1143000" y="3170237"/>
            <a:ext cx="2038201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" pitchFamily="34" charset="0"/>
              </a:rPr>
              <a:t>Undersampled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data</a:t>
            </a:r>
          </a:p>
        </p:txBody>
      </p:sp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3048000" y="2865438"/>
            <a:ext cx="5181600" cy="1477963"/>
            <a:chOff x="3048000" y="2743216"/>
            <a:chExt cx="5181600" cy="1478264"/>
          </a:xfrm>
        </p:grpSpPr>
        <p:pic>
          <p:nvPicPr>
            <p:cNvPr id="820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2743216"/>
              <a:ext cx="1554480" cy="147826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 flipV="1">
              <a:off x="3048000" y="3429155"/>
              <a:ext cx="990600" cy="762155"/>
            </a:xfrm>
            <a:prstGeom prst="straightConnector1">
              <a:avLst/>
            </a:prstGeom>
            <a:ln w="254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715000" y="3276724"/>
              <a:ext cx="2514600" cy="61090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+mn-lt"/>
                  <a:cs typeface="+mn-cs"/>
                </a:rPr>
                <a:t>Conventional reconstruction</a:t>
              </a:r>
            </a:p>
          </p:txBody>
        </p:sp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3048000" y="4541837"/>
            <a:ext cx="5130800" cy="1630363"/>
            <a:chOff x="3048000" y="4419600"/>
            <a:chExt cx="5130368" cy="1630680"/>
          </a:xfrm>
        </p:grpSpPr>
        <p:pic>
          <p:nvPicPr>
            <p:cNvPr id="820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91000" y="4495800"/>
              <a:ext cx="1554480" cy="155448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048000" y="4419600"/>
              <a:ext cx="1066710" cy="685933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03" name="TextBox 12"/>
            <p:cNvSpPr txBox="1">
              <a:spLocks noChangeArrowheads="1"/>
            </p:cNvSpPr>
            <p:nvPr/>
          </p:nvSpPr>
          <p:spPr bwMode="auto">
            <a:xfrm>
              <a:off x="5791200" y="4876800"/>
              <a:ext cx="2387168" cy="610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rgbClr val="000000"/>
                  </a:solidFill>
                  <a:latin typeface="Calibri" pitchFamily="34" charset="0"/>
                </a:rPr>
                <a:t>Compressed sensing reconstruction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04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5794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First-Pass Cardiac Perfusion MRI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066800"/>
            <a:ext cx="8763000" cy="15240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8-fold acceleration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10 slices per heartbeat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Temporal resolution = 60ms/slice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Spatial resolution (in-plane) = 1.7 mm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209800" y="6324600"/>
            <a:ext cx="5181600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  <a:cs typeface="+mn-cs"/>
              </a:rPr>
              <a:t>Otazo et al.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Magn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+mn-c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libri" pitchFamily="34" charset="0"/>
                <a:cs typeface="+mn-cs"/>
              </a:rPr>
              <a:t>Reson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  <a:cs typeface="+mn-cs"/>
              </a:rPr>
              <a:t> Med. 2010;  64:767-76</a:t>
            </a:r>
          </a:p>
        </p:txBody>
      </p:sp>
      <p:pic>
        <p:nvPicPr>
          <p:cNvPr id="8" name="whole-heart-perfusion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238" y="2590800"/>
            <a:ext cx="8391525" cy="3362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02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655638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Non-Cartesian Compressed Sensing MRI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0" y="1295400"/>
            <a:ext cx="8382000" cy="5638800"/>
          </a:xfrm>
        </p:spPr>
        <p:txBody>
          <a:bodyPr/>
          <a:lstStyle/>
          <a:p>
            <a:r>
              <a:rPr lang="en-US" sz="2800" dirty="0" smtClean="0"/>
              <a:t>Non-Cartesian acquisition </a:t>
            </a:r>
          </a:p>
          <a:p>
            <a:pPr>
              <a:buNone/>
            </a:pPr>
            <a:r>
              <a:rPr lang="en-US" sz="2800" dirty="0" smtClean="0"/>
              <a:t>	trajectories (radial, spiral) </a:t>
            </a:r>
          </a:p>
          <a:p>
            <a:pPr>
              <a:buNone/>
            </a:pPr>
            <a:r>
              <a:rPr lang="en-US" sz="2800" dirty="0" smtClean="0"/>
              <a:t>	offer inherent incoherence</a:t>
            </a:r>
          </a:p>
          <a:p>
            <a:pPr lvl="1"/>
            <a:r>
              <a:rPr lang="en-US" dirty="0" smtClean="0"/>
              <a:t>No need for random </a:t>
            </a:r>
          </a:p>
          <a:p>
            <a:pPr lvl="1">
              <a:buNone/>
            </a:pPr>
            <a:r>
              <a:rPr lang="en-US" dirty="0" smtClean="0"/>
              <a:t>	undersampling</a:t>
            </a:r>
          </a:p>
          <a:p>
            <a:r>
              <a:rPr lang="en-US" sz="2800" dirty="0" smtClean="0"/>
              <a:t>Continuous data acquisition and reconstruction with arbitrary temporal resolution (golden-angle)</a:t>
            </a:r>
          </a:p>
          <a:p>
            <a:endParaRPr lang="en-US" dirty="0" smtClean="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653779"/>
            <a:ext cx="13716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025378"/>
            <a:ext cx="1371600" cy="78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1653778"/>
            <a:ext cx="13716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3025378"/>
            <a:ext cx="1371600" cy="77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10"/>
          <p:cNvSpPr txBox="1">
            <a:spLocks noChangeArrowheads="1"/>
          </p:cNvSpPr>
          <p:nvPr/>
        </p:nvSpPr>
        <p:spPr bwMode="auto">
          <a:xfrm rot="16200000">
            <a:off x="5082626" y="2153466"/>
            <a:ext cx="894859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k-space</a:t>
            </a:r>
          </a:p>
        </p:txBody>
      </p:sp>
      <p:sp>
        <p:nvSpPr>
          <p:cNvPr id="15369" name="TextBox 11"/>
          <p:cNvSpPr txBox="1">
            <a:spLocks noChangeArrowheads="1"/>
          </p:cNvSpPr>
          <p:nvPr/>
        </p:nvSpPr>
        <p:spPr bwMode="auto">
          <a:xfrm rot="16200000">
            <a:off x="5271011" y="3182165"/>
            <a:ext cx="518091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PSF</a:t>
            </a:r>
          </a:p>
        </p:txBody>
      </p:sp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5486400" y="1348978"/>
            <a:ext cx="1828800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Cartesian</a:t>
            </a:r>
          </a:p>
        </p:txBody>
      </p:sp>
      <p:sp>
        <p:nvSpPr>
          <p:cNvPr id="15371" name="TextBox 13"/>
          <p:cNvSpPr txBox="1">
            <a:spLocks noChangeArrowheads="1"/>
          </p:cNvSpPr>
          <p:nvPr/>
        </p:nvSpPr>
        <p:spPr bwMode="auto">
          <a:xfrm>
            <a:off x="6934200" y="1348978"/>
            <a:ext cx="1828800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Radial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10835" y="5486400"/>
            <a:ext cx="6013765" cy="324191"/>
            <a:chOff x="310835" y="5791200"/>
            <a:chExt cx="6013765" cy="324191"/>
          </a:xfrm>
        </p:grpSpPr>
        <p:sp>
          <p:nvSpPr>
            <p:cNvPr id="20" name="Rectangle 19"/>
            <p:cNvSpPr/>
            <p:nvPr/>
          </p:nvSpPr>
          <p:spPr>
            <a:xfrm>
              <a:off x="1295400" y="5867400"/>
              <a:ext cx="16764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971800" y="5867400"/>
              <a:ext cx="16764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648200" y="5867400"/>
              <a:ext cx="1676400" cy="22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10835" y="5791200"/>
              <a:ext cx="982861" cy="3241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3 frames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4800" y="5909846"/>
            <a:ext cx="6019800" cy="324191"/>
            <a:chOff x="304800" y="6214646"/>
            <a:chExt cx="6019800" cy="324191"/>
          </a:xfrm>
        </p:grpSpPr>
        <p:sp>
          <p:nvSpPr>
            <p:cNvPr id="23" name="Rectangle 22"/>
            <p:cNvSpPr/>
            <p:nvPr/>
          </p:nvSpPr>
          <p:spPr>
            <a:xfrm>
              <a:off x="12954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336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718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100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482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86400" y="6248400"/>
              <a:ext cx="838200" cy="2286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04800" y="6214646"/>
              <a:ext cx="982861" cy="3241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</a:rPr>
                <a:t>6 frames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95400" y="5486400"/>
            <a:ext cx="4876800" cy="762000"/>
            <a:chOff x="1295400" y="4800600"/>
            <a:chExt cx="4876800" cy="762000"/>
          </a:xfrm>
        </p:grpSpPr>
        <p:grpSp>
          <p:nvGrpSpPr>
            <p:cNvPr id="32" name="Group 31"/>
            <p:cNvGrpSpPr/>
            <p:nvPr/>
          </p:nvGrpSpPr>
          <p:grpSpPr>
            <a:xfrm>
              <a:off x="1295400" y="4800600"/>
              <a:ext cx="4876800" cy="762000"/>
              <a:chOff x="1295400" y="4800600"/>
              <a:chExt cx="4876800" cy="83820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1295400" y="4800600"/>
                <a:ext cx="0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1676400" y="4800600"/>
                <a:ext cx="617183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2590800" y="4800600"/>
                <a:ext cx="533401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5867400" y="4800600"/>
                <a:ext cx="304800" cy="8382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Oval 32"/>
            <p:cNvSpPr/>
            <p:nvPr/>
          </p:nvSpPr>
          <p:spPr>
            <a:xfrm>
              <a:off x="4191000" y="5135880"/>
              <a:ext cx="45720" cy="457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4419600" y="5135880"/>
              <a:ext cx="45720" cy="457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4678680" y="5135880"/>
              <a:ext cx="45720" cy="4572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1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579438"/>
          </a:xfrm>
        </p:spPr>
        <p:txBody>
          <a:bodyPr>
            <a:noAutofit/>
          </a:bodyPr>
          <a:lstStyle/>
          <a:p>
            <a:r>
              <a:rPr lang="en-US" sz="3600" dirty="0" smtClean="0"/>
              <a:t>Dynamic Liver MRI</a:t>
            </a:r>
            <a:endParaRPr lang="en-US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143000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000000"/>
                </a:solidFill>
              </a:rPr>
              <a:t>13 spokes/frame to reconstruct 400 spokes/frame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1831848"/>
            <a:ext cx="3048000" cy="78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Conventional reconstruction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2055983"/>
            <a:ext cx="3048000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CS &amp; PI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1" name="liver-perfusion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00200" y="2670048"/>
            <a:ext cx="6217920" cy="312115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286000" y="6324600"/>
            <a:ext cx="3815092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Feng L et al. Accepted for ISMRM 2012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>Free-Breathing Dynamic Contrast-Enhanced Liver MRI</a:t>
            </a:r>
          </a:p>
        </p:txBody>
      </p:sp>
      <p:pic>
        <p:nvPicPr>
          <p:cNvPr id="4" name="whole-liver-perfusion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143000"/>
            <a:ext cx="6400800" cy="51085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048000" y="6400800"/>
            <a:ext cx="3815092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Feng L et al. Accepted for ISMRM 2012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8600" y="1219200"/>
            <a:ext cx="2286000" cy="5029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+mn-cs"/>
              </a:rPr>
              <a:t>20-fold acceleration</a:t>
            </a:r>
            <a:endParaRPr lang="en-US" sz="240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+mn-cs"/>
              </a:rPr>
              <a:t>Whole-liver coverage (40 slices)</a:t>
            </a:r>
            <a:endParaRPr lang="en-US" sz="240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Temporal resolution = 2.8 sec / 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cs typeface="+mn-cs"/>
              </a:rPr>
              <a:t>volume</a:t>
            </a:r>
            <a:endParaRPr lang="en-US" sz="240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Spatial resolution = 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cs typeface="+mn-cs"/>
              </a:rPr>
              <a:t>1x1x3mm</a:t>
            </a:r>
            <a:r>
              <a:rPr lang="en-US" sz="2400" baseline="30000" dirty="0" smtClean="0">
                <a:solidFill>
                  <a:srgbClr val="000000"/>
                </a:solidFill>
                <a:latin typeface="+mn-lt"/>
                <a:cs typeface="+mn-cs"/>
              </a:rPr>
              <a:t>3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+mn-lt"/>
                <a:cs typeface="+mn-cs"/>
              </a:rPr>
              <a:t>Image </a:t>
            </a:r>
            <a:r>
              <a:rPr lang="en-US" sz="2400" dirty="0">
                <a:solidFill>
                  <a:srgbClr val="000000"/>
                </a:solidFill>
                <a:latin typeface="+mn-lt"/>
                <a:cs typeface="+mn-cs"/>
              </a:rPr>
              <a:t>matrix = 256x256x40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90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5794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Free-Breathing High-Resolution Liver MRI</a:t>
            </a:r>
            <a:endParaRPr lang="en-US" sz="2800" dirty="0"/>
          </a:p>
        </p:txBody>
      </p:sp>
      <p:pic>
        <p:nvPicPr>
          <p:cNvPr id="5" name="Picture 2" descr="C:\DOCUME~1\chandh02\LOCALS~1\Temp\scl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7" y="1905000"/>
            <a:ext cx="5694363" cy="409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~1\chandh02\LOCALS~1\Temp\scl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0279" y="1905000"/>
            <a:ext cx="5613721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976859" y="1074003"/>
            <a:ext cx="4014741" cy="78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Conventional breath-held scan</a:t>
            </a:r>
          </a:p>
          <a:p>
            <a:pPr algn="r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(256x256 matrix)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52400" y="1074003"/>
            <a:ext cx="4184709" cy="78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Accelerated free-breathing scan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(384x384 matrix)</a:t>
            </a:r>
            <a:endParaRPr lang="en-US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6019800"/>
            <a:ext cx="4541966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Chandarana H et al. Accepted for ISMRM 2012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NYU WIRELESS Mission and Expertise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066800"/>
            <a:ext cx="8305800" cy="5334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EXCITING NEW START UP</a:t>
            </a:r>
            <a:r>
              <a:rPr lang="en-US" sz="1800" dirty="0" smtClean="0">
                <a:latin typeface="Arial"/>
                <a:cs typeface="Arial"/>
              </a:rPr>
              <a:t>:  </a:t>
            </a:r>
            <a:r>
              <a:rPr lang="en-US" sz="1800" dirty="0" smtClean="0">
                <a:latin typeface="Arial"/>
                <a:cs typeface="Arial"/>
              </a:rPr>
              <a:t>24 </a:t>
            </a:r>
            <a:r>
              <a:rPr lang="en-US" sz="1800" dirty="0" smtClean="0">
                <a:latin typeface="Arial"/>
                <a:cs typeface="Arial"/>
              </a:rPr>
              <a:t>faculty and 100 students across NYU solving</a:t>
            </a:r>
            <a:br>
              <a:rPr lang="en-US" sz="1800" dirty="0" smtClean="0">
                <a:latin typeface="Arial"/>
                <a:cs typeface="Arial"/>
              </a:rPr>
            </a:br>
            <a:r>
              <a:rPr lang="en-US" sz="1800" dirty="0" smtClean="0">
                <a:latin typeface="Arial"/>
                <a:cs typeface="Arial"/>
              </a:rPr>
              <a:t>problems for industry, creating research leaders, and developing fundamental knowledge and new applications using wireless technologies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NYU-Poly (Electrical and Computer engineering)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NYU </a:t>
            </a:r>
            <a:r>
              <a:rPr lang="en-US" sz="1800" dirty="0">
                <a:latin typeface="Arial"/>
                <a:cs typeface="Arial"/>
              </a:rPr>
              <a:t>Courant Institute (Computer Science</a:t>
            </a:r>
            <a:r>
              <a:rPr lang="en-US" sz="1800" dirty="0" smtClean="0">
                <a:latin typeface="Arial"/>
                <a:cs typeface="Arial"/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NYU </a:t>
            </a:r>
            <a:r>
              <a:rPr lang="en-US" sz="1800" dirty="0">
                <a:latin typeface="Arial"/>
                <a:cs typeface="Arial"/>
              </a:rPr>
              <a:t>School of Medicine (Radiology</a:t>
            </a:r>
            <a:r>
              <a:rPr lang="en-US" sz="1800" dirty="0" smtClean="0">
                <a:latin typeface="Arial"/>
                <a:cs typeface="Arial"/>
              </a:rPr>
              <a:t>)</a:t>
            </a:r>
          </a:p>
          <a:p>
            <a:pPr lvl="1"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NYU WIRELESS </a:t>
            </a:r>
            <a:r>
              <a:rPr lang="en-US" sz="1800" dirty="0">
                <a:latin typeface="Arial"/>
                <a:cs typeface="Arial"/>
              </a:rPr>
              <a:t>faculty </a:t>
            </a:r>
            <a:r>
              <a:rPr lang="en-US" sz="1800" dirty="0" smtClean="0">
                <a:latin typeface="Arial"/>
                <a:cs typeface="Arial"/>
              </a:rPr>
              <a:t>possess </a:t>
            </a:r>
            <a:r>
              <a:rPr lang="en-US" sz="1800" dirty="0">
                <a:latin typeface="Arial"/>
                <a:cs typeface="Arial"/>
              </a:rPr>
              <a:t>a diverse set of knowledge and </a:t>
            </a:r>
            <a:r>
              <a:rPr lang="en-US" sz="1800" dirty="0" smtClean="0">
                <a:latin typeface="Arial"/>
                <a:cs typeface="Arial"/>
              </a:rPr>
              <a:t>expertise:</a:t>
            </a:r>
            <a:endParaRPr lang="en-US" sz="1800" dirty="0"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Communications (DSP, Networks, RF/Microwave, Chips)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Medical applications (RF coil </a:t>
            </a:r>
            <a:r>
              <a:rPr lang="en-US" sz="1800" dirty="0">
                <a:latin typeface="Arial"/>
                <a:cs typeface="Arial"/>
              </a:rPr>
              <a:t>d</a:t>
            </a:r>
            <a:r>
              <a:rPr lang="en-US" sz="1800" dirty="0" smtClean="0">
                <a:latin typeface="Arial"/>
                <a:cs typeface="Arial"/>
              </a:rPr>
              <a:t>esign, MRI, Compressed sensing)</a:t>
            </a:r>
            <a:endParaRPr lang="en-US" sz="1800" dirty="0">
              <a:latin typeface="Arial"/>
              <a:cs typeface="Arial"/>
            </a:endParaRPr>
          </a:p>
          <a:p>
            <a:pPr lvl="1">
              <a:buFont typeface="Arial"/>
              <a:buChar char="•"/>
            </a:pPr>
            <a:r>
              <a:rPr lang="en-US" sz="1800" dirty="0">
                <a:latin typeface="Arial"/>
                <a:cs typeface="Arial"/>
              </a:rPr>
              <a:t>Computing </a:t>
            </a:r>
            <a:r>
              <a:rPr lang="en-US" sz="1800" dirty="0" smtClean="0">
                <a:latin typeface="Arial"/>
                <a:cs typeface="Arial"/>
              </a:rPr>
              <a:t>(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Graphics, 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Data 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mining, 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Algorithms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Scientific </a:t>
            </a:r>
            <a:r>
              <a:rPr lang="en-US" sz="1800" dirty="0">
                <a:solidFill>
                  <a:prstClr val="black"/>
                </a:solidFill>
                <a:latin typeface="Arial"/>
                <a:cs typeface="Arial"/>
              </a:rPr>
              <a:t>computing</a:t>
            </a:r>
            <a:r>
              <a:rPr lang="en-US" sz="1800" dirty="0" smtClean="0">
                <a:latin typeface="Arial"/>
                <a:cs typeface="Arial"/>
              </a:rPr>
              <a:t>)</a:t>
            </a:r>
          </a:p>
          <a:p>
            <a:pPr lvl="1">
              <a:buFont typeface="Arial"/>
              <a:buChar char="•"/>
            </a:pPr>
            <a:endParaRPr lang="en-US" sz="1800" dirty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Current in-force funding:</a:t>
            </a:r>
          </a:p>
          <a:p>
            <a:pPr lvl="1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~ $9 Million/annually  from  NSF,  NIH, and Companies</a:t>
            </a:r>
          </a:p>
        </p:txBody>
      </p:sp>
    </p:spTree>
    <p:extLst>
      <p:ext uri="{BB962C8B-B14F-4D97-AF65-F5344CB8AC3E}">
        <p14:creationId xmlns:p14="http://schemas.microsoft.com/office/powerpoint/2010/main" val="10743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609600"/>
            <a:ext cx="7696200" cy="8382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rial (Headings)"/>
                <a:ea typeface="MS PGothic" charset="0"/>
                <a:cs typeface="Arial (Headings)"/>
              </a:rPr>
              <a:t>Cooperative MIMO for Het Nets</a:t>
            </a:r>
            <a:r>
              <a:rPr lang="en-US" altLang="zh-CN" sz="3600" b="1" dirty="0">
                <a:latin typeface="Arial (Headings)"/>
                <a:ea typeface="ヒラギノ角ゴ Pro W3" charset="0"/>
                <a:cs typeface="Arial (Headings)"/>
              </a:rPr>
              <a:t/>
            </a:r>
            <a:br>
              <a:rPr lang="en-US" altLang="zh-CN" sz="3600" b="1" dirty="0">
                <a:latin typeface="Arial (Headings)"/>
                <a:ea typeface="ヒラギノ角ゴ Pro W3" charset="0"/>
                <a:cs typeface="Arial (Headings)"/>
              </a:rPr>
            </a:br>
            <a:endParaRPr lang="en-US" sz="3600" dirty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Arial" charset="0"/>
                <a:ea typeface="MS PGothic" charset="0"/>
                <a:cs typeface="MS PGothic" charset="0"/>
              </a:rPr>
              <a:t>For high mobility 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MSs </a:t>
            </a:r>
            <a:r>
              <a:rPr lang="en-US" sz="2000" dirty="0">
                <a:latin typeface="Arial" charset="0"/>
                <a:ea typeface="MS PGothic" charset="0"/>
                <a:cs typeface="MS PGothic" charset="0"/>
              </a:rPr>
              <a:t>or 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MSs </a:t>
            </a:r>
            <a:r>
              <a:rPr lang="en-US" sz="2000" dirty="0">
                <a:latin typeface="Arial" charset="0"/>
                <a:ea typeface="MS PGothic" charset="0"/>
                <a:cs typeface="MS PGothic" charset="0"/>
              </a:rPr>
              <a:t>that 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have not been covered </a:t>
            </a:r>
            <a:r>
              <a:rPr lang="en-US" sz="2000" dirty="0">
                <a:latin typeface="Arial" charset="0"/>
                <a:ea typeface="MS PGothic" charset="0"/>
                <a:cs typeface="MS PGothic" charset="0"/>
              </a:rPr>
              <a:t>by 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any </a:t>
            </a:r>
            <a:r>
              <a:rPr lang="en-US" sz="2000" dirty="0" err="1" smtClean="0">
                <a:latin typeface="Arial" charset="0"/>
                <a:ea typeface="MS PGothic" charset="0"/>
                <a:cs typeface="MS PGothic" charset="0"/>
              </a:rPr>
              <a:t>femtocell</a:t>
            </a:r>
            <a:r>
              <a:rPr lang="en-US" sz="2000" dirty="0" smtClean="0">
                <a:latin typeface="Arial" charset="0"/>
                <a:ea typeface="MS PGothic" charset="0"/>
                <a:cs typeface="MS PGothic" charset="0"/>
              </a:rPr>
              <a:t>, cooperative MIMO </a:t>
            </a:r>
          </a:p>
          <a:p>
            <a:pPr lvl="1"/>
            <a:r>
              <a:rPr lang="en-US" sz="1800" dirty="0" smtClean="0">
                <a:latin typeface="Arial" charset="0"/>
                <a:ea typeface="MS PGothic" charset="0"/>
                <a:cs typeface="MS PGothic" charset="0"/>
              </a:rPr>
              <a:t>enables </a:t>
            </a:r>
            <a:r>
              <a:rPr lang="en-US" sz="1800" dirty="0">
                <a:latin typeface="Arial" charset="0"/>
                <a:ea typeface="MS PGothic" charset="0"/>
                <a:cs typeface="MS PGothic" charset="0"/>
              </a:rPr>
              <a:t>fully </a:t>
            </a:r>
            <a:r>
              <a:rPr lang="en-US" sz="1800" i="1" dirty="0">
                <a:latin typeface="Arial" charset="0"/>
                <a:ea typeface="MS PGothic" charset="0"/>
                <a:cs typeface="MS PGothic" charset="0"/>
              </a:rPr>
              <a:t>opportunistic</a:t>
            </a:r>
            <a:r>
              <a:rPr lang="en-US" sz="1800" dirty="0">
                <a:latin typeface="Arial" charset="0"/>
                <a:ea typeface="MS PGothic" charset="0"/>
                <a:cs typeface="MS PGothic" charset="0"/>
              </a:rPr>
              <a:t> use of all available </a:t>
            </a:r>
            <a:r>
              <a:rPr lang="en-US" sz="1800" dirty="0" smtClean="0">
                <a:latin typeface="Arial" charset="0"/>
                <a:ea typeface="MS PGothic" charset="0"/>
                <a:cs typeface="MS PGothic" charset="0"/>
              </a:rPr>
              <a:t>surrounding radios.</a:t>
            </a:r>
          </a:p>
          <a:p>
            <a:pPr lvl="1"/>
            <a:r>
              <a:rPr lang="en-US" sz="1800" dirty="0" smtClean="0">
                <a:latin typeface="Arial" charset="0"/>
                <a:ea typeface="MS PGothic" charset="0"/>
                <a:cs typeface="MS PGothic" charset="0"/>
              </a:rPr>
              <a:t>increases network capacity and helps to reduce coverage holes.</a:t>
            </a:r>
            <a:endParaRPr lang="en-US" sz="1800" dirty="0"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4301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5281902" cy="347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4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Fast Handover </a:t>
            </a:r>
            <a:r>
              <a:rPr lang="en-US" dirty="0"/>
              <a:t>with </a:t>
            </a:r>
            <a:r>
              <a:rPr lang="en-US" dirty="0" err="1"/>
              <a:t>Femtocells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447800"/>
            <a:ext cx="8226425" cy="4876800"/>
          </a:xfrm>
        </p:spPr>
        <p:txBody>
          <a:bodyPr>
            <a:normAutofit/>
          </a:bodyPr>
          <a:lstStyle/>
          <a:p>
            <a:r>
              <a:rPr lang="en-US" sz="2000" dirty="0"/>
              <a:t>Legacy Handover in </a:t>
            </a:r>
            <a:r>
              <a:rPr lang="en-US" sz="2000" dirty="0" err="1"/>
              <a:t>Femtocells</a:t>
            </a:r>
            <a:r>
              <a:rPr lang="en-US" sz="2000" dirty="0"/>
              <a:t> for Mobile Users:</a:t>
            </a:r>
          </a:p>
          <a:p>
            <a:pPr lvl="1"/>
            <a:r>
              <a:rPr lang="en-US" sz="1800" dirty="0"/>
              <a:t>Smaller cell size – More Frequent Handover.</a:t>
            </a:r>
          </a:p>
          <a:p>
            <a:pPr lvl="1"/>
            <a:r>
              <a:rPr lang="en-US" sz="1800" dirty="0"/>
              <a:t>Higher latency backhaul – Slower Handover.</a:t>
            </a:r>
          </a:p>
          <a:p>
            <a:pPr lvl="1"/>
            <a:r>
              <a:rPr lang="en-US" sz="1800" dirty="0"/>
              <a:t>Longer and more frequent interruptions on App layer.</a:t>
            </a:r>
          </a:p>
          <a:p>
            <a:pPr lvl="1"/>
            <a:r>
              <a:rPr lang="en-US" sz="1800" dirty="0"/>
              <a:t>Missed handover opportunities into passing </a:t>
            </a:r>
            <a:r>
              <a:rPr lang="en-US" sz="1800" dirty="0" err="1"/>
              <a:t>Femtocells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609600" y="3398837"/>
            <a:ext cx="4419600" cy="2773363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marL="342900" indent="-342900">
              <a:buChar char="•"/>
              <a:defRPr sz="2800">
                <a:latin typeface="+mn-lt"/>
              </a:defRPr>
            </a:lvl1pPr>
            <a:lvl2pPr marL="742950" indent="-285750">
              <a:buChar char="–"/>
              <a:defRPr sz="2400">
                <a:latin typeface="+mn-lt"/>
              </a:defRPr>
            </a:lvl2pPr>
            <a:lvl3pPr marL="1143000" indent="-228600">
              <a:buChar char="•"/>
              <a:defRPr sz="2400">
                <a:latin typeface="+mn-lt"/>
              </a:defRPr>
            </a:lvl3pPr>
            <a:lvl4pPr marL="1600200" indent="-228600">
              <a:buChar char="–"/>
              <a:defRPr sz="2000">
                <a:latin typeface="+mn-lt"/>
              </a:defRPr>
            </a:lvl4pPr>
            <a:lvl5pPr marL="2057400" indent="-228600">
              <a:buChar char="»"/>
              <a:defRPr sz="2000">
                <a:latin typeface="+mn-lt"/>
              </a:defRPr>
            </a:lvl5pPr>
            <a:lvl6pPr marL="2514600" indent="-228600">
              <a:buChar char="•"/>
              <a:defRPr sz="2000"/>
            </a:lvl6pPr>
            <a:lvl7pPr marL="2971800" indent="-228600">
              <a:buChar char="•"/>
              <a:defRPr sz="2000"/>
            </a:lvl7pPr>
            <a:lvl8pPr marL="3429000" indent="-228600">
              <a:buChar char="•"/>
              <a:defRPr sz="2000"/>
            </a:lvl8pPr>
            <a:lvl9pPr marL="3886200" indent="-228600">
              <a:buChar char="•"/>
              <a:defRPr sz="2000"/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Issues with Legacy Handover procedure: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Preparation for Handoff, the Handoff and Post-Handoff processes are tightly coupled.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Long time gap between Handover Decision and actual Handoff.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Forwarding of data over the internet from source to target </a:t>
            </a:r>
            <a:r>
              <a:rPr lang="en-US" sz="1800" dirty="0" err="1">
                <a:solidFill>
                  <a:srgbClr val="000000"/>
                </a:solidFill>
              </a:rPr>
              <a:t>Femtocell</a:t>
            </a:r>
            <a:r>
              <a:rPr lang="en-US" sz="1800" dirty="0">
                <a:solidFill>
                  <a:srgbClr val="000000"/>
                </a:solidFill>
              </a:rPr>
              <a:t> during Handover.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671" y="3186983"/>
            <a:ext cx="3961853" cy="3213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00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623310"/>
            <a:ext cx="6400800" cy="258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848600" cy="960438"/>
          </a:xfrm>
        </p:spPr>
        <p:txBody>
          <a:bodyPr>
            <a:noAutofit/>
          </a:bodyPr>
          <a:lstStyle/>
          <a:p>
            <a:r>
              <a:rPr lang="en-US" sz="3600" dirty="0" smtClean="0"/>
              <a:t>Current National Instruments Projects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0" y="1447800"/>
            <a:ext cx="8226425" cy="4876800"/>
          </a:xfrm>
        </p:spPr>
        <p:txBody>
          <a:bodyPr/>
          <a:lstStyle/>
          <a:p>
            <a:r>
              <a:rPr lang="en-US" sz="2400" dirty="0" smtClean="0"/>
              <a:t>Upper-layer algorithm experimentation for LTE-Advanced</a:t>
            </a:r>
          </a:p>
          <a:p>
            <a:pPr lvl="1"/>
            <a:r>
              <a:rPr lang="en-US" sz="1800" dirty="0" err="1" smtClean="0"/>
              <a:t>Intercell</a:t>
            </a:r>
            <a:r>
              <a:rPr lang="en-US" sz="1800" dirty="0" smtClean="0"/>
              <a:t> interference coordination, cell selection, </a:t>
            </a:r>
            <a:r>
              <a:rPr lang="en-US" sz="1800" dirty="0" err="1" smtClean="0"/>
              <a:t>multiflow</a:t>
            </a:r>
            <a:r>
              <a:rPr lang="en-US" sz="1800" dirty="0" smtClean="0"/>
              <a:t>, …</a:t>
            </a:r>
          </a:p>
          <a:p>
            <a:r>
              <a:rPr lang="en-US" sz="2400" dirty="0" smtClean="0"/>
              <a:t>Benefits to NI:</a:t>
            </a:r>
          </a:p>
          <a:p>
            <a:pPr lvl="1"/>
            <a:r>
              <a:rPr lang="en-US" sz="1800" dirty="0" smtClean="0"/>
              <a:t>Validate NI platform for high-throughput cellular systems</a:t>
            </a:r>
          </a:p>
          <a:p>
            <a:pPr lvl="1"/>
            <a:r>
              <a:rPr lang="en-US" sz="1800" dirty="0" smtClean="0"/>
              <a:t>Develop complete LTE stack that can be given to customers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566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655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Partitioning on NI Platform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219200"/>
            <a:ext cx="1606295" cy="112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Host PC with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LabView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GUI</a:t>
            </a: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(logging?, scripting?)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27" name="laptop"/>
          <p:cNvSpPr>
            <a:spLocks noEditPoints="1" noChangeArrowheads="1"/>
          </p:cNvSpPr>
          <p:nvPr/>
        </p:nvSpPr>
        <p:spPr bwMode="auto">
          <a:xfrm>
            <a:off x="406145" y="2428398"/>
            <a:ext cx="1117855" cy="8286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5067300"/>
            <a:ext cx="1295400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IP test endpoint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laptop"/>
          <p:cNvSpPr>
            <a:spLocks noEditPoints="1" noChangeArrowheads="1"/>
          </p:cNvSpPr>
          <p:nvPr/>
        </p:nvSpPr>
        <p:spPr bwMode="auto">
          <a:xfrm>
            <a:off x="406146" y="3971925"/>
            <a:ext cx="1117855" cy="828675"/>
          </a:xfrm>
          <a:custGeom>
            <a:avLst/>
            <a:gdLst>
              <a:gd name="T0" fmla="*/ 3362 w 21600"/>
              <a:gd name="T1" fmla="*/ 0 h 21600"/>
              <a:gd name="T2" fmla="*/ 3362 w 21600"/>
              <a:gd name="T3" fmla="*/ 7173 h 21600"/>
              <a:gd name="T4" fmla="*/ 18327 w 21600"/>
              <a:gd name="T5" fmla="*/ 0 h 21600"/>
              <a:gd name="T6" fmla="*/ 18327 w 21600"/>
              <a:gd name="T7" fmla="*/ 7173 h 21600"/>
              <a:gd name="T8" fmla="*/ 10800 w 21600"/>
              <a:gd name="T9" fmla="*/ 0 h 21600"/>
              <a:gd name="T10" fmla="*/ 10800 w 21600"/>
              <a:gd name="T11" fmla="*/ 21600 h 21600"/>
              <a:gd name="T12" fmla="*/ 0 w 21600"/>
              <a:gd name="T13" fmla="*/ 21600 h 21600"/>
              <a:gd name="T14" fmla="*/ 21600 w 21600"/>
              <a:gd name="T15" fmla="*/ 21600 h 21600"/>
              <a:gd name="T16" fmla="*/ 4445 w 21600"/>
              <a:gd name="T17" fmla="*/ 1858 h 21600"/>
              <a:gd name="T18" fmla="*/ 17311 w 21600"/>
              <a:gd name="T19" fmla="*/ 1232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8999" y="2362200"/>
            <a:ext cx="1301495" cy="1351002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8999" y="2590800"/>
            <a:ext cx="1453896" cy="112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IP stack, GTP, PDCP, RLC, MAC, PHY control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00" y="1676400"/>
            <a:ext cx="1606295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Corei7 with RT-Linux (?)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04685" y="1547336"/>
            <a:ext cx="1383790" cy="1380530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2495" y="1642407"/>
            <a:ext cx="1383790" cy="112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PHY  HW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i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/f, front-end, channel emulation?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04105" y="3048000"/>
            <a:ext cx="1606295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Xilinx IP blocks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4790" y="1178004"/>
            <a:ext cx="1136905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+mn-lt"/>
              </a:rPr>
              <a:t>FPGAs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92495" y="3429000"/>
            <a:ext cx="1389885" cy="1371600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22970" y="3587969"/>
            <a:ext cx="1371600" cy="112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FFT, TDEC,  </a:t>
            </a:r>
            <a:r>
              <a:rPr lang="en-US" dirty="0" err="1" smtClean="0">
                <a:solidFill>
                  <a:srgbClr val="000000"/>
                </a:solidFill>
                <a:latin typeface="+mn-lt"/>
              </a:rPr>
              <a:t>Convolutional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65704" y="5067300"/>
            <a:ext cx="1301495" cy="9144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1904" y="5221069"/>
            <a:ext cx="1453896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IP packet memory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04685" y="5067300"/>
            <a:ext cx="1301495" cy="13335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6400" y="5143500"/>
            <a:ext cx="1453896" cy="1383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Symbol, LLR memory, coding memory 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03010" y="2590800"/>
            <a:ext cx="926590" cy="826532"/>
          </a:xfrm>
          <a:prstGeom prst="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90820" y="2685871"/>
            <a:ext cx="138379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RF unit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19400" y="1178004"/>
            <a:ext cx="5855210" cy="52989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267199" y="5562600"/>
            <a:ext cx="121920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67200" y="4916269"/>
            <a:ext cx="1453896" cy="610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Scatter-</a:t>
            </a:r>
          </a:p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gather DMA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377695" y="4267200"/>
            <a:ext cx="144170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594104" y="4343400"/>
            <a:ext cx="920496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+mn-lt"/>
              </a:rPr>
              <a:t>GigE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371600" y="2667000"/>
            <a:ext cx="144170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588009" y="2743200"/>
            <a:ext cx="920496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USB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65704" y="1273075"/>
            <a:ext cx="2965705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+mn-lt"/>
              </a:rPr>
              <a:t>NI PXI chassis</a:t>
            </a:r>
            <a:endParaRPr lang="en-US" sz="20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922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949273" y="4628605"/>
            <a:ext cx="6127928" cy="135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  <a:latin typeface="Swis721 BT"/>
              </a:rPr>
              <a:t> Theoretically achieve 2x system capacity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  <a:latin typeface="Swis721 BT"/>
              </a:rPr>
              <a:t> Eliminate hidden terminal problem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  <a:latin typeface="Swis721 BT"/>
              </a:rPr>
              <a:t> Low Latency and Fairness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i="1" dirty="0" smtClean="0">
                <a:solidFill>
                  <a:srgbClr val="000000"/>
                </a:solidFill>
                <a:latin typeface="Swis721 BT"/>
              </a:rPr>
              <a:t> More efficient MAC designs</a:t>
            </a:r>
          </a:p>
        </p:txBody>
      </p:sp>
      <p:grpSp>
        <p:nvGrpSpPr>
          <p:cNvPr id="2" name="Group 31"/>
          <p:cNvGrpSpPr/>
          <p:nvPr/>
        </p:nvGrpSpPr>
        <p:grpSpPr>
          <a:xfrm>
            <a:off x="1182695" y="1282889"/>
            <a:ext cx="6924074" cy="3111690"/>
            <a:chOff x="570818" y="1372241"/>
            <a:chExt cx="8293189" cy="3684616"/>
          </a:xfrm>
        </p:grpSpPr>
        <p:pic>
          <p:nvPicPr>
            <p:cNvPr id="33" name="Picture 32" descr="FDCC Duplex System Basic Configuration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0190" y="1540989"/>
              <a:ext cx="6396228" cy="351586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007003" y="2168213"/>
              <a:ext cx="1136766" cy="38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Antenna</a:t>
              </a:r>
              <a:endPara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43"/>
            <p:cNvGrpSpPr/>
            <p:nvPr/>
          </p:nvGrpSpPr>
          <p:grpSpPr>
            <a:xfrm>
              <a:off x="6322791" y="2281241"/>
              <a:ext cx="1194428" cy="1455550"/>
              <a:chOff x="6322791" y="2281241"/>
              <a:chExt cx="1194428" cy="1455550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>
                <a:off x="7041072" y="3120659"/>
                <a:ext cx="476147" cy="531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Arc 40"/>
              <p:cNvSpPr/>
              <p:nvPr/>
            </p:nvSpPr>
            <p:spPr>
              <a:xfrm>
                <a:off x="6322791" y="2849626"/>
                <a:ext cx="757164" cy="887165"/>
              </a:xfrm>
              <a:prstGeom prst="arc">
                <a:avLst>
                  <a:gd name="adj1" fmla="val 16316620"/>
                  <a:gd name="adj2" fmla="val 20020912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rot="16200000" flipH="1">
                <a:off x="6441392" y="2565570"/>
                <a:ext cx="571828" cy="317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4"/>
            <p:cNvGrpSpPr/>
            <p:nvPr/>
          </p:nvGrpSpPr>
          <p:grpSpPr>
            <a:xfrm rot="5400000">
              <a:off x="6230642" y="2869576"/>
              <a:ext cx="1194428" cy="1455550"/>
              <a:chOff x="6322791" y="2281241"/>
              <a:chExt cx="1194428" cy="1455550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>
                <a:off x="7041072" y="3120659"/>
                <a:ext cx="476147" cy="531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Arc 46"/>
              <p:cNvSpPr/>
              <p:nvPr/>
            </p:nvSpPr>
            <p:spPr>
              <a:xfrm>
                <a:off x="6322791" y="2849626"/>
                <a:ext cx="757164" cy="887165"/>
              </a:xfrm>
              <a:prstGeom prst="arc">
                <a:avLst>
                  <a:gd name="adj1" fmla="val 16316620"/>
                  <a:gd name="adj2" fmla="val 20020912"/>
                </a:avLst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 rot="16200000" flipH="1">
                <a:off x="6441392" y="2565570"/>
                <a:ext cx="571828" cy="317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Box 48"/>
            <p:cNvSpPr txBox="1"/>
            <p:nvPr/>
          </p:nvSpPr>
          <p:spPr>
            <a:xfrm>
              <a:off x="6678547" y="2464786"/>
              <a:ext cx="543735" cy="38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TX</a:t>
              </a:r>
              <a:endPara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11043" y="3771031"/>
              <a:ext cx="574454" cy="38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RX</a:t>
              </a:r>
              <a:endPara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82297" y="2972321"/>
              <a:ext cx="1272963" cy="6550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Duplexer/</a:t>
              </a:r>
            </a:p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Circulator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07463" y="2346265"/>
              <a:ext cx="451757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wis721 Ex BT" pitchFamily="34" charset="0"/>
                </a:rPr>
                <a:t>f</a:t>
              </a:r>
              <a:r>
                <a:rPr lang="en-US" sz="1800" dirty="0" smtClean="0">
                  <a:solidFill>
                    <a:srgbClr val="000000"/>
                  </a:solidFill>
                  <a:latin typeface="Swis721 Ex BT" pitchFamily="34" charset="0"/>
                </a:rPr>
                <a:t>1</a:t>
              </a:r>
              <a:endParaRPr lang="en-US" sz="1800" dirty="0">
                <a:solidFill>
                  <a:srgbClr val="000000"/>
                </a:solidFill>
                <a:latin typeface="Swis721 Ex BT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07463" y="3668246"/>
              <a:ext cx="451757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wis721 Ex BT" pitchFamily="34" charset="0"/>
                </a:rPr>
                <a:t>f</a:t>
              </a:r>
              <a:r>
                <a:rPr lang="en-US" sz="1800" dirty="0" smtClean="0">
                  <a:solidFill>
                    <a:srgbClr val="000000"/>
                  </a:solidFill>
                  <a:latin typeface="Swis721 Ex BT" pitchFamily="34" charset="0"/>
                </a:rPr>
                <a:t>1</a:t>
              </a:r>
              <a:endParaRPr lang="en-US" sz="1800" dirty="0">
                <a:solidFill>
                  <a:srgbClr val="000000"/>
                </a:solidFill>
                <a:latin typeface="Swis721 Ex BT" pitchFamily="34" charset="0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8045297" y="3381152"/>
              <a:ext cx="818710" cy="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>
              <a:off x="8045297" y="3172045"/>
              <a:ext cx="818710" cy="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8234880" y="2615623"/>
              <a:ext cx="451757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wis721 Ex BT" pitchFamily="34" charset="0"/>
                </a:rPr>
                <a:t>f</a:t>
              </a:r>
              <a:r>
                <a:rPr lang="en-US" sz="1800" dirty="0" smtClean="0">
                  <a:solidFill>
                    <a:srgbClr val="000000"/>
                  </a:solidFill>
                  <a:latin typeface="Swis721 Ex BT" pitchFamily="34" charset="0"/>
                </a:rPr>
                <a:t>1</a:t>
              </a:r>
              <a:endParaRPr lang="en-US" sz="1800" dirty="0">
                <a:solidFill>
                  <a:srgbClr val="000000"/>
                </a:solidFill>
                <a:latin typeface="Swis721 Ex BT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234880" y="3459140"/>
              <a:ext cx="451757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wis721 Ex BT" pitchFamily="34" charset="0"/>
                </a:rPr>
                <a:t>f</a:t>
              </a:r>
              <a:r>
                <a:rPr lang="en-US" sz="1800" dirty="0" smtClean="0">
                  <a:solidFill>
                    <a:srgbClr val="000000"/>
                  </a:solidFill>
                  <a:latin typeface="Swis721 Ex BT" pitchFamily="34" charset="0"/>
                </a:rPr>
                <a:t>1</a:t>
              </a:r>
              <a:endParaRPr lang="en-US" sz="1800" dirty="0">
                <a:solidFill>
                  <a:srgbClr val="000000"/>
                </a:solidFill>
                <a:latin typeface="Swis721 Ex BT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70818" y="1372241"/>
              <a:ext cx="1235284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TX Data</a:t>
              </a:r>
              <a:endPara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74338" y="4223819"/>
              <a:ext cx="1266063" cy="418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RX Data</a:t>
              </a:r>
              <a:endPara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910900" y="1885950"/>
              <a:ext cx="51435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910900" y="4724400"/>
              <a:ext cx="514350" cy="15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533400"/>
            <a:ext cx="7772400" cy="762000"/>
          </a:xfrm>
        </p:spPr>
        <p:txBody>
          <a:bodyPr>
            <a:normAutofit/>
          </a:bodyPr>
          <a:lstStyle/>
          <a:p>
            <a:r>
              <a:rPr lang="en-US" sz="3200" dirty="0"/>
              <a:t>Full Duplex using Common </a:t>
            </a:r>
            <a:r>
              <a:rPr lang="en-US" sz="3200" dirty="0" smtClean="0"/>
              <a:t>Carrier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465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28097"/>
            <a:ext cx="4572873" cy="259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Patch antenna assembl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3742" y="4640093"/>
            <a:ext cx="3653028" cy="914400"/>
          </a:xfrm>
          <a:prstGeom prst="rect">
            <a:avLst/>
          </a:prstGeom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647685" y="853523"/>
            <a:ext cx="2505075" cy="2581275"/>
            <a:chOff x="3883" y="464"/>
            <a:chExt cx="1578" cy="1626"/>
          </a:xfrm>
        </p:grpSpPr>
        <p:pic>
          <p:nvPicPr>
            <p:cNvPr id="277513" name="Picture 9" descr="Phot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3" y="493"/>
              <a:ext cx="1564" cy="1597"/>
            </a:xfrm>
            <a:prstGeom prst="rect">
              <a:avLst/>
            </a:prstGeom>
            <a:noFill/>
          </p:spPr>
        </p:pic>
        <p:sp>
          <p:nvSpPr>
            <p:cNvPr id="277514" name="Text Box 10"/>
            <p:cNvSpPr txBox="1">
              <a:spLocks noChangeArrowheads="1"/>
            </p:cNvSpPr>
            <p:nvPr/>
          </p:nvSpPr>
          <p:spPr bwMode="auto">
            <a:xfrm>
              <a:off x="3891" y="464"/>
              <a:ext cx="1570" cy="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Arial" charset="0"/>
                </a:rPr>
                <a:t>Photo of complete antenna</a:t>
              </a:r>
            </a:p>
          </p:txBody>
        </p:sp>
      </p:grpSp>
      <p:sp>
        <p:nvSpPr>
          <p:cNvPr id="277530" name="Text Box 26"/>
          <p:cNvSpPr txBox="1">
            <a:spLocks noChangeArrowheads="1"/>
          </p:cNvSpPr>
          <p:nvPr/>
        </p:nvSpPr>
        <p:spPr bwMode="auto">
          <a:xfrm>
            <a:off x="5652801" y="3860712"/>
            <a:ext cx="2648381" cy="29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Photo of Cancellation Circuit</a:t>
            </a:r>
          </a:p>
        </p:txBody>
      </p:sp>
      <p:sp>
        <p:nvSpPr>
          <p:cNvPr id="277531" name="Text Box 27"/>
          <p:cNvSpPr txBox="1">
            <a:spLocks noChangeArrowheads="1"/>
          </p:cNvSpPr>
          <p:nvPr/>
        </p:nvSpPr>
        <p:spPr bwMode="auto">
          <a:xfrm>
            <a:off x="5614204" y="6286009"/>
            <a:ext cx="1258114" cy="26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Patent pending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02841" y="525780"/>
            <a:ext cx="8363969" cy="708616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Single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Antenna Prototype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803722" y="4324027"/>
            <a:ext cx="1686317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Patch Antenna 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12" descr="Cancellor with Dim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94379" y="4149090"/>
            <a:ext cx="2467730" cy="21831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98580" y="3832699"/>
            <a:ext cx="2349647" cy="382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Swis721 BT" pitchFamily="34" charset="0"/>
              </a:rPr>
              <a:t>Assembly Diagram</a:t>
            </a:r>
            <a:endParaRPr lang="en-US" sz="2000" dirty="0">
              <a:solidFill>
                <a:srgbClr val="000000"/>
              </a:solidFill>
              <a:latin typeface="Swis721 BT" pitchFamily="34" charset="0"/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524061" y="5488102"/>
            <a:ext cx="2173229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Cancellation Circuit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763330" y="1577585"/>
            <a:ext cx="2451538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Patch Antenna (CP) 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4436488" y="2657354"/>
            <a:ext cx="1040144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Ground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Arc 23"/>
          <p:cNvSpPr/>
          <p:nvPr/>
        </p:nvSpPr>
        <p:spPr>
          <a:xfrm flipV="1">
            <a:off x="3719209" y="4844374"/>
            <a:ext cx="2879387" cy="1147864"/>
          </a:xfrm>
          <a:prstGeom prst="arc">
            <a:avLst>
              <a:gd name="adj1" fmla="val 11075348"/>
              <a:gd name="adj2" fmla="val 19567286"/>
            </a:avLst>
          </a:prstGeom>
          <a:ln w="28575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596667" y="4823380"/>
            <a:ext cx="954596" cy="3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Ground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rot="10800000" flipV="1">
            <a:off x="2960452" y="1926076"/>
            <a:ext cx="642026" cy="486383"/>
          </a:xfrm>
          <a:prstGeom prst="straightConnector1">
            <a:avLst/>
          </a:prstGeom>
          <a:ln w="19050">
            <a:solidFill>
              <a:srgbClr val="33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>
            <a:off x="4176409" y="2577830"/>
            <a:ext cx="739303" cy="379379"/>
          </a:xfrm>
          <a:prstGeom prst="arc">
            <a:avLst>
              <a:gd name="adj1" fmla="val 11153585"/>
              <a:gd name="adj2" fmla="val 0"/>
            </a:avLst>
          </a:prstGeom>
          <a:ln w="19050">
            <a:solidFill>
              <a:srgbClr val="3366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WiMAX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Testbed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Deployment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70" name="Rectangle 5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/>
            <a:r>
              <a:rPr lang="en-US" sz="2100" dirty="0">
                <a:latin typeface="Arial" charset="0"/>
                <a:ea typeface="ＭＳ Ｐゴシック" charset="0"/>
                <a:cs typeface="ＭＳ Ｐゴシック" charset="0"/>
              </a:rPr>
              <a:t>Overview</a:t>
            </a:r>
            <a:endParaRPr lang="en-US" sz="2100" dirty="0" smtClean="0">
              <a:latin typeface="Arial" charset="0"/>
              <a:ea typeface="Kozuka Gothic Pro L" charset="0"/>
              <a:cs typeface="Kozuka Gothic Pro L" charset="0"/>
            </a:endParaRPr>
          </a:p>
          <a:p>
            <a:pPr>
              <a:buFont typeface="Arial"/>
              <a:buChar char="•"/>
            </a:pPr>
            <a:r>
              <a:rPr lang="en-US" sz="2100" dirty="0" err="1" smtClean="0">
                <a:latin typeface="Arial" charset="0"/>
                <a:ea typeface="Kozuka Gothic Pro L" charset="0"/>
                <a:cs typeface="Kozuka Gothic Pro L" charset="0"/>
              </a:rPr>
              <a:t>WiMAX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 Large-Scale </a:t>
            </a: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Deployment Integration</a:t>
            </a:r>
          </a:p>
          <a:p>
            <a:pPr>
              <a:buFont typeface="Arial"/>
              <a:buChar char="•"/>
            </a:pP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6 Universities</a:t>
            </a:r>
            <a:endParaRPr lang="en-US" sz="2100" dirty="0">
              <a:latin typeface="Arial" charset="0"/>
              <a:ea typeface="Kozuka Gothic Pro L" charset="0"/>
              <a:cs typeface="Kozuka Gothic Pro L" charset="0"/>
            </a:endParaRPr>
          </a:p>
          <a:p>
            <a:pPr lvl="1"/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Polytechnic Institute of NYU 	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		Columbia </a:t>
            </a: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University</a:t>
            </a:r>
          </a:p>
          <a:p>
            <a:pPr lvl="1"/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UCLA 								University </a:t>
            </a: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of Colorado at Boulder</a:t>
            </a:r>
          </a:p>
          <a:p>
            <a:pPr lvl="1"/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UMass Amherst 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						University </a:t>
            </a: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of Wisconsin </a:t>
            </a:r>
          </a:p>
          <a:p>
            <a:pPr lvl="1"/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						BBN </a:t>
            </a:r>
            <a:r>
              <a:rPr lang="en-US" sz="2100" dirty="0">
                <a:latin typeface="Arial" charset="0"/>
                <a:ea typeface="Kozuka Gothic Pro L" charset="0"/>
                <a:cs typeface="Kozuka Gothic Pro L" charset="0"/>
              </a:rPr>
              <a:t>Technologies </a:t>
            </a:r>
            <a:endParaRPr lang="en-US" sz="2100" dirty="0" smtClean="0">
              <a:latin typeface="Arial" charset="0"/>
              <a:ea typeface="Kozuka Gothic Pro L" charset="0"/>
              <a:cs typeface="Kozuka Gothic Pro L" charset="0"/>
            </a:endParaRPr>
          </a:p>
          <a:p>
            <a:pPr>
              <a:buFont typeface="Arial"/>
              <a:buChar char="•"/>
            </a:pP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Developing </a:t>
            </a:r>
            <a:r>
              <a:rPr lang="en-US" sz="2100" dirty="0" err="1" smtClean="0">
                <a:latin typeface="Arial" charset="0"/>
                <a:ea typeface="Kozuka Gothic Pro L" charset="0"/>
                <a:cs typeface="Kozuka Gothic Pro L" charset="0"/>
              </a:rPr>
              <a:t>WiMAX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 </a:t>
            </a:r>
            <a:r>
              <a:rPr lang="en-US" sz="2100" dirty="0" err="1" smtClean="0">
                <a:latin typeface="Arial" charset="0"/>
                <a:ea typeface="Kozuka Gothic Pro L" charset="0"/>
                <a:cs typeface="Kozuka Gothic Pro L" charset="0"/>
              </a:rPr>
              <a:t>testbeds</a:t>
            </a: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 on several campuses </a:t>
            </a:r>
            <a:endParaRPr lang="en-US" sz="2100" dirty="0">
              <a:latin typeface="Arial" charset="0"/>
              <a:ea typeface="Kozuka Gothic Pro L" charset="0"/>
              <a:cs typeface="Kozuka Gothic Pro L" charset="0"/>
            </a:endParaRPr>
          </a:p>
          <a:p>
            <a:pPr>
              <a:buFont typeface="Arial"/>
              <a:buChar char="•"/>
            </a:pPr>
            <a:r>
              <a:rPr lang="en-US" sz="2100" dirty="0" smtClean="0">
                <a:latin typeface="Arial" charset="0"/>
                <a:ea typeface="Kozuka Gothic Pro L" charset="0"/>
                <a:cs typeface="Kozuka Gothic Pro L" charset="0"/>
              </a:rPr>
              <a:t>Created open-source management software to </a:t>
            </a:r>
            <a:r>
              <a:rPr lang="en-US" sz="2100" dirty="0" smtClean="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rPr>
              <a:t>remotely </a:t>
            </a:r>
            <a:r>
              <a:rPr lang="en-US" sz="2100" dirty="0">
                <a:solidFill>
                  <a:schemeClr val="tx1"/>
                </a:solidFill>
                <a:latin typeface="Arial" charset="0"/>
                <a:ea typeface="Kozuka Gothic Pro L" charset="0"/>
                <a:cs typeface="Kozuka Gothic Pro L" charset="0"/>
              </a:rPr>
              <a:t>use the infrastructure and run experiments</a:t>
            </a:r>
          </a:p>
          <a:p>
            <a:pPr lvl="1"/>
            <a:endParaRPr lang="en-US" dirty="0">
              <a:latin typeface="Arial" charset="0"/>
              <a:ea typeface="Kozuka Gothic Pro L" charset="0"/>
              <a:cs typeface="Kozuka Gothic Pro L" charset="0"/>
            </a:endParaRPr>
          </a:p>
          <a:p>
            <a:pPr eaLnBrk="1" hangingPunct="1"/>
            <a:endParaRPr lang="en-US" dirty="0">
              <a:latin typeface="Arial" charset="0"/>
              <a:ea typeface="Kozuka Gothic Pro L" charset="0"/>
              <a:cs typeface="Kozuka Gothic Pro L" charset="0"/>
            </a:endParaRPr>
          </a:p>
          <a:p>
            <a:pPr lvl="1" eaLnBrk="1" hangingPunct="1"/>
            <a:endParaRPr lang="en-US" dirty="0">
              <a:solidFill>
                <a:schemeClr val="tx1"/>
              </a:solidFill>
              <a:latin typeface="Arial" charset="0"/>
              <a:ea typeface="Kozuka Gothic Pro L" charset="0"/>
              <a:cs typeface="Kozuka Gothic Pro 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3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80803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Base Station Installation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304800" y="1447800"/>
            <a:ext cx="4040188" cy="639762"/>
          </a:xfrm>
        </p:spPr>
        <p:txBody>
          <a:bodyPr>
            <a:normAutofit fontScale="70000" lnSpcReduction="20000"/>
          </a:bodyPr>
          <a:lstStyle/>
          <a:p>
            <a:r>
              <a:rPr lang="en-US" b="0" dirty="0">
                <a:latin typeface="Arial" charset="0"/>
                <a:ea typeface="Kozuka Gothic Pro L" charset="0"/>
                <a:cs typeface="Kozuka Gothic Pro L" charset="0"/>
              </a:rPr>
              <a:t>Sector antenna and GPS antenna </a:t>
            </a:r>
            <a:r>
              <a:rPr lang="en-US" b="0" dirty="0" smtClean="0">
                <a:latin typeface="Arial" charset="0"/>
                <a:ea typeface="Kozuka Gothic Pro L" charset="0"/>
                <a:cs typeface="Kozuka Gothic Pro L" charset="0"/>
              </a:rPr>
              <a:t>installation</a:t>
            </a:r>
            <a:endParaRPr lang="en-US" b="0" dirty="0">
              <a:latin typeface="Arial" charset="0"/>
              <a:ea typeface="Kozuka Gothic Pro L" charset="0"/>
              <a:cs typeface="Kozuka Gothic Pro 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4572000" y="1447800"/>
            <a:ext cx="4041775" cy="639762"/>
          </a:xfrm>
        </p:spPr>
        <p:txBody>
          <a:bodyPr>
            <a:normAutofit/>
          </a:bodyPr>
          <a:lstStyle/>
          <a:p>
            <a:r>
              <a:rPr lang="en-US" sz="2200" b="0" dirty="0">
                <a:latin typeface="Arial" charset="0"/>
                <a:ea typeface="Kozuka Gothic Pro L" charset="0"/>
                <a:cs typeface="Kozuka Gothic Pro L" charset="0"/>
              </a:rPr>
              <a:t>ODU </a:t>
            </a:r>
            <a:r>
              <a:rPr lang="en-US" sz="2200" b="0" dirty="0" smtClean="0">
                <a:latin typeface="Arial" charset="0"/>
                <a:ea typeface="Kozuka Gothic Pro L" charset="0"/>
                <a:cs typeface="Kozuka Gothic Pro L" charset="0"/>
              </a:rPr>
              <a:t>installation</a:t>
            </a:r>
            <a:endParaRPr lang="en-US" sz="2200" b="0" dirty="0">
              <a:latin typeface="Arial" charset="0"/>
              <a:ea typeface="Kozuka Gothic Pro L" charset="0"/>
              <a:cs typeface="Kozuka Gothic Pro L" charset="0"/>
            </a:endParaRPr>
          </a:p>
        </p:txBody>
      </p:sp>
      <p:pic>
        <p:nvPicPr>
          <p:cNvPr id="16" name="Picture 5" descr="2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4040188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3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041775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13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57943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Base Station Installation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4294967295"/>
          </p:nvPr>
        </p:nvSpPr>
        <p:spPr>
          <a:xfrm>
            <a:off x="685800" y="1035050"/>
            <a:ext cx="8458200" cy="3765550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Kozuka Gothic Pro L" charset="0"/>
                <a:cs typeface="Kozuka Gothic Pro L" charset="0"/>
              </a:rPr>
              <a:t>Poly</a:t>
            </a:r>
            <a:r>
              <a:rPr lang="ja-JP" altLang="en-US" sz="2400" dirty="0">
                <a:latin typeface="Arial" charset="0"/>
                <a:ea typeface="Kozuka Gothic Pro L" charset="0"/>
                <a:cs typeface="Kozuka Gothic Pro L" charset="0"/>
              </a:rPr>
              <a:t>’</a:t>
            </a:r>
            <a:r>
              <a:rPr lang="en-US" altLang="ja-JP" sz="2400" dirty="0">
                <a:latin typeface="Arial" charset="0"/>
                <a:ea typeface="Kozuka Gothic Pro L" charset="0"/>
                <a:cs typeface="Kozuka Gothic Pro L" charset="0"/>
              </a:rPr>
              <a:t>s location (Downtown Brooklyn)</a:t>
            </a:r>
          </a:p>
          <a:p>
            <a:endParaRPr lang="en-US" dirty="0">
              <a:latin typeface="Arial" charset="0"/>
              <a:ea typeface="Kozuka Gothic Pro L" charset="0"/>
              <a:cs typeface="Kozuka Gothic Pro L" charset="0"/>
            </a:endParaRPr>
          </a:p>
        </p:txBody>
      </p:sp>
      <p:pic>
        <p:nvPicPr>
          <p:cNvPr id="27651" name="Picture 5" descr="Pol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6050" y="1476375"/>
            <a:ext cx="6130925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5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92" r="1892"/>
          <a:stretch>
            <a:fillRect/>
          </a:stretch>
        </p:blipFill>
        <p:spPr bwMode="auto">
          <a:xfrm>
            <a:off x="304800" y="830263"/>
            <a:ext cx="7848600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943600" y="6172200"/>
            <a:ext cx="13716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6172200"/>
            <a:ext cx="16002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972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81000" y="1311979"/>
            <a:ext cx="996696" cy="1613628"/>
            <a:chOff x="832163" y="2447282"/>
            <a:chExt cx="978408" cy="1613628"/>
          </a:xfrm>
        </p:grpSpPr>
        <p:pic>
          <p:nvPicPr>
            <p:cNvPr id="4" name="Picture Placeholder 5" descr="Henry_Berton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2163" y="2447282"/>
              <a:ext cx="978408" cy="123588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2163" y="3686449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Henry Bertoni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Radio Channels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48200" y="1311979"/>
            <a:ext cx="996696" cy="1610179"/>
            <a:chOff x="1832240" y="2447282"/>
            <a:chExt cx="978276" cy="1610179"/>
          </a:xfrm>
        </p:grpSpPr>
        <p:pic>
          <p:nvPicPr>
            <p:cNvPr id="5" name="Picture Placeholder 5" descr="Elza_Erkip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32240" y="2447282"/>
              <a:ext cx="965199" cy="1219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832240" y="3683000"/>
              <a:ext cx="978276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Elza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Erkip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Communications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715000" y="1311979"/>
            <a:ext cx="996696" cy="1613628"/>
            <a:chOff x="2862219" y="2692816"/>
            <a:chExt cx="978408" cy="1613628"/>
          </a:xfrm>
        </p:grpSpPr>
        <p:pic>
          <p:nvPicPr>
            <p:cNvPr id="6" name="Picture Placeholder 5" descr="David_Goodman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66653" y="2692816"/>
              <a:ext cx="967930" cy="122264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62219" y="3931983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David Goodman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Communications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781800" y="1311979"/>
            <a:ext cx="996696" cy="1613794"/>
            <a:chOff x="3754284" y="1304116"/>
            <a:chExt cx="985068" cy="1613794"/>
          </a:xfrm>
        </p:grpSpPr>
        <p:pic>
          <p:nvPicPr>
            <p:cNvPr id="7" name="Picture Placeholder 5" descr="Mike_Knox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754284" y="1304116"/>
              <a:ext cx="978408" cy="123588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760944" y="2543449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Mike Knox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RF/Microwaves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48200" y="2971800"/>
            <a:ext cx="996696" cy="1610345"/>
            <a:chOff x="4689579" y="1307565"/>
            <a:chExt cx="993201" cy="1610345"/>
          </a:xfrm>
        </p:grpSpPr>
        <p:pic>
          <p:nvPicPr>
            <p:cNvPr id="8" name="Picture Placeholder 6" descr="Yong_Liu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89579" y="1307565"/>
              <a:ext cx="978408" cy="123588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04372" y="2543449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Yong Liu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Networks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781800" y="2971800"/>
            <a:ext cx="996696" cy="1612910"/>
            <a:chOff x="8028255" y="3085616"/>
            <a:chExt cx="978408" cy="1612910"/>
          </a:xfrm>
        </p:grpSpPr>
        <p:pic>
          <p:nvPicPr>
            <p:cNvPr id="9" name="Picture Placeholder 5" descr="Ricardo_Otazo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028255" y="3085616"/>
              <a:ext cx="978408" cy="1235884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028255" y="4324065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Ricardo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Otazo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MRI Imaging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48600" y="2971800"/>
            <a:ext cx="996696" cy="1607366"/>
            <a:chOff x="832162" y="4115224"/>
            <a:chExt cx="978408" cy="1607366"/>
          </a:xfrm>
        </p:grpSpPr>
        <p:pic>
          <p:nvPicPr>
            <p:cNvPr id="10" name="Picture Placeholder 5" descr="Shiv_Panwar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2162" y="4115224"/>
              <a:ext cx="978408" cy="12358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832162" y="5348129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Shivendra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Panwar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Cross-layer Design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447800" y="4724400"/>
            <a:ext cx="996696" cy="1610345"/>
            <a:chOff x="2566286" y="3085616"/>
            <a:chExt cx="978408" cy="1610345"/>
          </a:xfrm>
        </p:grpSpPr>
        <p:pic>
          <p:nvPicPr>
            <p:cNvPr id="11" name="Picture Placeholder 5" descr="Ted_Rappaport.jpg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66286" y="3085616"/>
              <a:ext cx="978408" cy="123588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566286" y="4321500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Ted Rappaport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Communications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581400" y="4724400"/>
            <a:ext cx="996696" cy="1588545"/>
            <a:chOff x="3629089" y="3085616"/>
            <a:chExt cx="978408" cy="1588545"/>
          </a:xfrm>
        </p:grpSpPr>
        <p:pic>
          <p:nvPicPr>
            <p:cNvPr id="12" name="Picture Placeholder 4" descr="Dennis_Shasha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29089" y="3085616"/>
              <a:ext cx="978408" cy="123588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629089" y="4321500"/>
              <a:ext cx="978408" cy="3526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Dennis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Shasha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Algorithms/Data</a:t>
              </a:r>
            </a:p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COURANT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715000" y="4724400"/>
            <a:ext cx="996696" cy="1610345"/>
            <a:chOff x="4698046" y="3085616"/>
            <a:chExt cx="978408" cy="1610345"/>
          </a:xfrm>
        </p:grpSpPr>
        <p:pic>
          <p:nvPicPr>
            <p:cNvPr id="13" name="Picture Placeholder 5" descr="Jonathan_Viventi.JPG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98046" y="3085616"/>
              <a:ext cx="978408" cy="123588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698046" y="4321500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Jonathan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Viventi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Medical Electronic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48600" y="4724400"/>
            <a:ext cx="996696" cy="1609118"/>
            <a:chOff x="6883218" y="3079311"/>
            <a:chExt cx="978408" cy="1609118"/>
          </a:xfrm>
        </p:grpSpPr>
        <p:pic>
          <p:nvPicPr>
            <p:cNvPr id="15" name="Picture Placeholder 5" descr="Yao_Wang.jpg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3218" y="3079311"/>
              <a:ext cx="978408" cy="123588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883218" y="4313968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Yao Wang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Image/Video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9" name="Title 48"/>
          <p:cNvSpPr>
            <a:spLocks noGrp="1"/>
          </p:cNvSpPr>
          <p:nvPr>
            <p:ph type="title"/>
          </p:nvPr>
        </p:nvSpPr>
        <p:spPr>
          <a:xfrm>
            <a:off x="457200" y="352210"/>
            <a:ext cx="8229600" cy="78232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NYU WIRELESS Faculty</a:t>
            </a:r>
            <a:endParaRPr lang="en-US" sz="3200" dirty="0">
              <a:latin typeface="Arial"/>
              <a:cs typeface="Arial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781800" y="4724400"/>
            <a:ext cx="996696" cy="1596532"/>
            <a:chOff x="5784697" y="3085616"/>
            <a:chExt cx="978408" cy="1596532"/>
          </a:xfrm>
        </p:grpSpPr>
        <p:sp>
          <p:nvSpPr>
            <p:cNvPr id="33" name="TextBox 32"/>
            <p:cNvSpPr txBox="1"/>
            <p:nvPr/>
          </p:nvSpPr>
          <p:spPr>
            <a:xfrm>
              <a:off x="5784697" y="4329487"/>
              <a:ext cx="978408" cy="35266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noAutofit/>
            </a:bodyPr>
            <a:lstStyle/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Peter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Voltz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DSP/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Comms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.</a:t>
              </a:r>
            </a:p>
            <a:p>
              <a:pPr algn="ctr" fontAlgn="auto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</a:p>
          </p:txBody>
        </p:sp>
        <p:pic>
          <p:nvPicPr>
            <p:cNvPr id="58" name="Picture Placeholder 7" descr="Peter_Voltz.jpg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4697" y="3085616"/>
              <a:ext cx="978408" cy="123588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715000" y="2971800"/>
            <a:ext cx="996696" cy="1620294"/>
            <a:chOff x="5784697" y="1304282"/>
            <a:chExt cx="978408" cy="1620294"/>
          </a:xfrm>
        </p:grpSpPr>
        <p:sp>
          <p:nvSpPr>
            <p:cNvPr id="54" name="TextBox 53"/>
            <p:cNvSpPr txBox="1"/>
            <p:nvPr/>
          </p:nvSpPr>
          <p:spPr>
            <a:xfrm>
              <a:off x="5784697" y="2550115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I-Tai Lu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Electromagnetics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</a:p>
          </p:txBody>
        </p:sp>
        <p:pic>
          <p:nvPicPr>
            <p:cNvPr id="61" name="Picture Placeholder 8" descr="I-Tai Lu.gif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52"/>
            <a:stretch/>
          </p:blipFill>
          <p:spPr>
            <a:xfrm>
              <a:off x="5784697" y="1304282"/>
              <a:ext cx="978408" cy="1235884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381000" y="4724400"/>
            <a:ext cx="996696" cy="1613671"/>
            <a:chOff x="1510374" y="3082290"/>
            <a:chExt cx="978540" cy="1613671"/>
          </a:xfrm>
        </p:grpSpPr>
        <p:pic>
          <p:nvPicPr>
            <p:cNvPr id="47" name="Picture Placeholder 6" descr="Sundeep_Rangan.jp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0506" y="3082290"/>
              <a:ext cx="978408" cy="123588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510374" y="4321500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Sundeep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Rangan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Communications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81000" y="2988379"/>
            <a:ext cx="996696" cy="1610179"/>
            <a:chOff x="6883218" y="1304282"/>
            <a:chExt cx="978408" cy="1610179"/>
          </a:xfrm>
        </p:grpSpPr>
        <p:pic>
          <p:nvPicPr>
            <p:cNvPr id="51" name="Picture Placeholder 9" descr="Riccardo_Lattanzi_picture.jpg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883218" y="1304282"/>
              <a:ext cx="978408" cy="1235884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883218" y="2540000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Ricardo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Lattanzi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MRI  Optimization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648200" y="4724400"/>
            <a:ext cx="996696" cy="1736021"/>
            <a:chOff x="1510374" y="4846683"/>
            <a:chExt cx="978540" cy="1736021"/>
          </a:xfrm>
        </p:grpSpPr>
        <p:pic>
          <p:nvPicPr>
            <p:cNvPr id="65" name="Picture Placeholder 6" descr="lakshmi_subra.jpg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0374" y="4846683"/>
              <a:ext cx="978408" cy="123588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510506" y="6085132"/>
              <a:ext cx="978408" cy="49757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Lakshmi Subramanian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Computing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COURANT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3575304" y="1311979"/>
            <a:ext cx="996696" cy="1627844"/>
            <a:chOff x="2561852" y="4846683"/>
            <a:chExt cx="996696" cy="1612910"/>
          </a:xfrm>
        </p:grpSpPr>
        <p:pic>
          <p:nvPicPr>
            <p:cNvPr id="68" name="Picture Placeholder 6" descr="Collins_Christopher.jpg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66286" y="4846683"/>
              <a:ext cx="965201" cy="1219200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2561852" y="6085132"/>
              <a:ext cx="996696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Christopher Collins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MRI Imaging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2514600" y="2988379"/>
            <a:ext cx="996696" cy="1612910"/>
            <a:chOff x="3629089" y="4846683"/>
            <a:chExt cx="978408" cy="1612910"/>
          </a:xfrm>
        </p:grpSpPr>
        <p:pic>
          <p:nvPicPr>
            <p:cNvPr id="71" name="Picture Placeholder 5" descr="Jinyang_Li.jpg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9089" y="4846683"/>
              <a:ext cx="971748" cy="1227471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3629089" y="6085132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Jinyang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Li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Networks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COURANT</a:t>
              </a: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848600" y="1311979"/>
            <a:ext cx="996696" cy="1615293"/>
            <a:chOff x="5091728" y="4730172"/>
            <a:chExt cx="1000488" cy="1621439"/>
          </a:xfrm>
        </p:grpSpPr>
        <p:pic>
          <p:nvPicPr>
            <p:cNvPr id="62" name="Picture Placeholder 8" descr="Screen Shot 2012-03-04 at 9.24.38 P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1746" y="4730172"/>
              <a:ext cx="978408" cy="123588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5091728" y="5977150"/>
              <a:ext cx="100048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Thanasis</a:t>
              </a: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Korakis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Wireless Networks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14600" y="4724400"/>
            <a:ext cx="996696" cy="1619287"/>
            <a:chOff x="1295400" y="4724400"/>
            <a:chExt cx="978409" cy="1619287"/>
          </a:xfrm>
        </p:grpSpPr>
        <p:sp>
          <p:nvSpPr>
            <p:cNvPr id="76" name="TextBox 75"/>
            <p:cNvSpPr txBox="1"/>
            <p:nvPr/>
          </p:nvSpPr>
          <p:spPr>
            <a:xfrm>
              <a:off x="1295400" y="5969226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Dan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Sodickson</a:t>
              </a:r>
              <a:endParaRPr lang="en-US" sz="1000" b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RF/ MRI Design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</a:p>
          </p:txBody>
        </p:sp>
        <p:pic>
          <p:nvPicPr>
            <p:cNvPr id="77" name="Picture Placeholder 7" descr="Sodickson_2006_color_300dpi.jpg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95401" y="4724400"/>
              <a:ext cx="978408" cy="123588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447800" y="1311979"/>
            <a:ext cx="996696" cy="1617209"/>
            <a:chOff x="7236969" y="4758329"/>
            <a:chExt cx="978409" cy="1617209"/>
          </a:xfrm>
        </p:grpSpPr>
        <p:pic>
          <p:nvPicPr>
            <p:cNvPr id="78" name="Picture Placeholder 7" descr="rjb.png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36970" y="4758329"/>
              <a:ext cx="978408" cy="1235884"/>
            </a:xfrm>
            <a:prstGeom prst="rect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7236969" y="6001077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Ryan Brown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RF Coils/Imaging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NYUMC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14600" y="1311979"/>
            <a:ext cx="996696" cy="1612910"/>
            <a:chOff x="2362200" y="1295400"/>
            <a:chExt cx="996696" cy="1612910"/>
          </a:xfrm>
        </p:grpSpPr>
        <p:sp>
          <p:nvSpPr>
            <p:cNvPr id="81" name="TextBox 80"/>
            <p:cNvSpPr txBox="1"/>
            <p:nvPr/>
          </p:nvSpPr>
          <p:spPr>
            <a:xfrm>
              <a:off x="2362200" y="2533849"/>
              <a:ext cx="996696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Justin </a:t>
              </a:r>
              <a:r>
                <a:rPr lang="en-US" sz="1000" b="1" dirty="0" err="1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Cappos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Systems Security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</a:p>
          </p:txBody>
        </p:sp>
        <p:pic>
          <p:nvPicPr>
            <p:cNvPr id="82" name="Picture Placeholder 7" descr="Justin Cappos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13" r="20313"/>
            <a:stretch>
              <a:fillRect/>
            </a:stretch>
          </p:blipFill>
          <p:spPr>
            <a:xfrm>
              <a:off x="2362200" y="1295400"/>
              <a:ext cx="965200" cy="121920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447800" y="2988379"/>
            <a:ext cx="996696" cy="1612910"/>
            <a:chOff x="1295400" y="3048000"/>
            <a:chExt cx="978408" cy="1612910"/>
          </a:xfrm>
        </p:grpSpPr>
        <p:sp>
          <p:nvSpPr>
            <p:cNvPr id="85" name="TextBox 84"/>
            <p:cNvSpPr txBox="1"/>
            <p:nvPr/>
          </p:nvSpPr>
          <p:spPr>
            <a:xfrm>
              <a:off x="1295400" y="4286449"/>
              <a:ext cx="978408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Helen Li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Circuit Design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</a:p>
          </p:txBody>
        </p:sp>
        <p:pic>
          <p:nvPicPr>
            <p:cNvPr id="86" name="Picture Placeholder 6" descr="Helen_Li.jp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76" t="21" r="10790" b="-21"/>
            <a:stretch/>
          </p:blipFill>
          <p:spPr>
            <a:xfrm>
              <a:off x="1295400" y="3048000"/>
              <a:ext cx="978408" cy="1235885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520045" y="2971800"/>
            <a:ext cx="1051955" cy="1610345"/>
            <a:chOff x="3520045" y="2971800"/>
            <a:chExt cx="1051955" cy="1610345"/>
          </a:xfrm>
        </p:grpSpPr>
        <p:pic>
          <p:nvPicPr>
            <p:cNvPr id="75" name="Picture Placeholder 5" descr="2by2.jpg"/>
            <p:cNvPicPr>
              <a:picLocks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7" r="10417"/>
            <a:stretch>
              <a:fillRect/>
            </a:stretch>
          </p:blipFill>
          <p:spPr>
            <a:xfrm>
              <a:off x="3581400" y="2971800"/>
              <a:ext cx="981456" cy="1242140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3520045" y="4207684"/>
              <a:ext cx="1051955" cy="374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Pei Liu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Wireless Networks</a:t>
              </a:r>
            </a:p>
            <a:p>
              <a:pPr algn="ctr" fontAlgn="auto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sz="1000" b="1" dirty="0" smtClean="0">
                  <a:solidFill>
                    <a:prstClr val="black"/>
                  </a:solidFill>
                  <a:latin typeface="Calibri"/>
                  <a:ea typeface="+mn-ea"/>
                  <a:cs typeface="+mn-cs"/>
                </a:rPr>
                <a:t>POLY</a:t>
              </a:r>
              <a:endParaRPr lang="en-US" sz="1000" b="1" dirty="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3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2072834" y="1366233"/>
            <a:ext cx="4915205" cy="4915205"/>
            <a:chOff x="3009595" y="1561795"/>
            <a:chExt cx="3368650" cy="3368650"/>
          </a:xfrm>
        </p:grpSpPr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3009595" y="1561795"/>
              <a:ext cx="3368650" cy="336865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3875989" y="2428189"/>
              <a:ext cx="1635862" cy="16358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4381195" y="2933395"/>
              <a:ext cx="625450" cy="6254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48200" y="3200400"/>
              <a:ext cx="91440" cy="914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hangingPunct="1">
                <a:lnSpc>
                  <a:spcPct val="100000"/>
                </a:lnSpc>
                <a:buClrTx/>
                <a:buSzTx/>
                <a:buFontTx/>
                <a:buNone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55635" y="4653315"/>
            <a:ext cx="3186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prstClr val="black"/>
                </a:solidFill>
                <a:ea typeface="+mn-ea"/>
                <a:cs typeface="Arial" charset="0"/>
              </a:rPr>
              <a:t>30/40 GHz bands – 3.4GHz</a:t>
            </a:r>
            <a:endParaRPr lang="en-US" b="1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04" y="3916169"/>
            <a:ext cx="193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prstClr val="black"/>
                </a:solidFill>
                <a:ea typeface="+mn-ea"/>
                <a:cs typeface="Arial" charset="0"/>
              </a:rPr>
              <a:t>LMDS – 1.3GHz</a:t>
            </a:r>
            <a:endParaRPr lang="en-US" b="1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6600" y="336217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prstClr val="black"/>
                </a:solidFill>
                <a:ea typeface="+mn-ea"/>
                <a:cs typeface="Arial" charset="0"/>
              </a:rPr>
              <a:t>Current Cellular Bands ~200 MHz</a:t>
            </a:r>
            <a:endParaRPr lang="en-US" b="1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0" y="434975"/>
            <a:ext cx="9188450" cy="936625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400" fontAlgn="auto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rPr>
              <a:t>Spectrum Allocations</a:t>
            </a:r>
          </a:p>
          <a:p>
            <a:pPr algn="ctr" defTabSz="914400" fontAlgn="auto" hangingPunct="1">
              <a:lnSpc>
                <a:spcPct val="95000"/>
              </a:lnSpc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ea typeface="+mn-ea"/>
                <a:cs typeface="Arial" charset="0"/>
              </a:rPr>
              <a:t>The case for higher carrier frequencies</a:t>
            </a:r>
          </a:p>
        </p:txBody>
      </p:sp>
      <p:cxnSp>
        <p:nvCxnSpPr>
          <p:cNvPr id="16" name="Straight Arrow Connector 15"/>
          <p:cNvCxnSpPr>
            <a:stCxn id="8" idx="1"/>
            <a:endCxn id="14" idx="3"/>
          </p:cNvCxnSpPr>
          <p:nvPr/>
        </p:nvCxnSpPr>
        <p:spPr>
          <a:xfrm flipH="1">
            <a:off x="4597146" y="3685337"/>
            <a:ext cx="2489454" cy="13849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71800" y="5917473"/>
            <a:ext cx="317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 smtClean="0">
                <a:solidFill>
                  <a:prstClr val="black"/>
                </a:solidFill>
                <a:ea typeface="+mn-ea"/>
                <a:cs typeface="Arial" charset="0"/>
              </a:rPr>
              <a:t>60 GHz unlicensed – 7GHz</a:t>
            </a:r>
            <a:endParaRPr lang="en-US" b="1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9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6030913" y="1163638"/>
            <a:ext cx="31115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/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00B050"/>
                </a:solidFill>
              </a:rPr>
              <a:t>Close relationship</a:t>
            </a:r>
            <a:r>
              <a:rPr lang="en-US" sz="2000">
                <a:solidFill>
                  <a:srgbClr val="777777"/>
                </a:solidFill>
              </a:rPr>
              <a:t> with fabrication company (TSMC CMOS)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777777"/>
                </a:solidFill>
              </a:rPr>
              <a:t>Several chips fabricated in ’08-’11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00B050"/>
                </a:solidFill>
              </a:rPr>
              <a:t>Collaborative die </a:t>
            </a:r>
            <a:r>
              <a:rPr lang="en-US" sz="2000">
                <a:solidFill>
                  <a:srgbClr val="777777"/>
                </a:solidFill>
              </a:rPr>
              <a:t>among several UT-ECE faculty/students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808080"/>
                </a:solidFill>
              </a:rPr>
              <a:t>mmWave </a:t>
            </a:r>
            <a:r>
              <a:rPr lang="en-US" sz="2000">
                <a:solidFill>
                  <a:srgbClr val="00B050"/>
                </a:solidFill>
              </a:rPr>
              <a:t>on-chip antennas</a:t>
            </a:r>
          </a:p>
          <a:p>
            <a:pPr marL="687388" lvl="3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>
                <a:solidFill>
                  <a:srgbClr val="00B050"/>
                </a:solidFill>
              </a:rPr>
              <a:t>Yagi</a:t>
            </a:r>
          </a:p>
          <a:p>
            <a:pPr marL="687388" lvl="3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>
                <a:solidFill>
                  <a:srgbClr val="00B050"/>
                </a:solidFill>
              </a:rPr>
              <a:t>Dipole 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808080"/>
                </a:solidFill>
              </a:rPr>
              <a:t>mmWave</a:t>
            </a:r>
            <a:r>
              <a:rPr lang="en-US" sz="2000">
                <a:solidFill>
                  <a:srgbClr val="00B050"/>
                </a:solidFill>
              </a:rPr>
              <a:t> transmission lines/ inductors</a:t>
            </a:r>
          </a:p>
          <a:p>
            <a:pPr marL="230188" lvl="2" indent="-230188">
              <a:lnSpc>
                <a:spcPct val="95000"/>
              </a:lnSpc>
              <a:spcBef>
                <a:spcPts val="363"/>
              </a:spcBef>
              <a:buClr>
                <a:srgbClr val="ED7800"/>
              </a:buClr>
              <a:buFont typeface="Wingdings" charset="0"/>
              <a:buChar char=""/>
              <a:tabLst>
                <a:tab pos="230188" algn="l"/>
                <a:tab pos="687388" algn="l"/>
                <a:tab pos="1144588" algn="l"/>
                <a:tab pos="1601788" algn="l"/>
                <a:tab pos="2058988" algn="l"/>
                <a:tab pos="2516188" algn="l"/>
                <a:tab pos="2973388" algn="l"/>
                <a:tab pos="3430588" algn="l"/>
                <a:tab pos="3887788" algn="l"/>
                <a:tab pos="4344988" algn="l"/>
                <a:tab pos="4802188" algn="l"/>
                <a:tab pos="5259388" algn="l"/>
                <a:tab pos="5716588" algn="l"/>
                <a:tab pos="6173788" algn="l"/>
                <a:tab pos="6630988" algn="l"/>
                <a:tab pos="7088188" algn="l"/>
                <a:tab pos="7545388" algn="l"/>
                <a:tab pos="8002588" algn="l"/>
                <a:tab pos="8459788" algn="l"/>
                <a:tab pos="8916988" algn="l"/>
                <a:tab pos="9374188" algn="l"/>
              </a:tabLst>
            </a:pPr>
            <a:r>
              <a:rPr lang="en-US" sz="2000">
                <a:solidFill>
                  <a:srgbClr val="808080"/>
                </a:solidFill>
              </a:rPr>
              <a:t>PN Correlators for </a:t>
            </a:r>
            <a:r>
              <a:rPr lang="en-US" sz="2000">
                <a:solidFill>
                  <a:srgbClr val="00B050"/>
                </a:solidFill>
              </a:rPr>
              <a:t>channel sounding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3" y="960438"/>
            <a:ext cx="594360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772400" cy="533400"/>
          </a:xfrm>
        </p:spPr>
        <p:txBody>
          <a:bodyPr>
            <a:noAutofit/>
          </a:bodyPr>
          <a:lstStyle/>
          <a:p>
            <a:r>
              <a:rPr lang="en-US" sz="3600" dirty="0" err="1">
                <a:solidFill>
                  <a:srgbClr val="000000"/>
                </a:solidFill>
              </a:rPr>
              <a:t>mmWave</a:t>
            </a:r>
            <a:r>
              <a:rPr lang="en-US" sz="3600" dirty="0">
                <a:solidFill>
                  <a:srgbClr val="000000"/>
                </a:solidFill>
              </a:rPr>
              <a:t> On-Chip Die </a:t>
            </a:r>
            <a:r>
              <a:rPr lang="en-US" sz="3600" dirty="0" smtClean="0">
                <a:solidFill>
                  <a:srgbClr val="000000"/>
                </a:solidFill>
              </a:rPr>
              <a:t>Photos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526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808038"/>
          </a:xfrm>
        </p:spPr>
        <p:txBody>
          <a:bodyPr/>
          <a:lstStyle/>
          <a:p>
            <a:pPr algn="ctr" eaLnBrk="1" hangingPunct="1"/>
            <a:r>
              <a:rPr lang="en-US" dirty="0">
                <a:latin typeface="Arial" charset="0"/>
                <a:ea typeface="Microsoft YaHei" charset="0"/>
              </a:rPr>
              <a:t>Office of the future</a:t>
            </a:r>
          </a:p>
        </p:txBody>
      </p:sp>
      <p:sp>
        <p:nvSpPr>
          <p:cNvPr id="15363" name="Rectangle 7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5364" name="Picture 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63" y="1185863"/>
            <a:ext cx="912495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0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3" y="2644458"/>
            <a:ext cx="7033260" cy="3680460"/>
          </a:xfrm>
          <a:prstGeom prst="rect">
            <a:avLst/>
          </a:prstGeom>
        </p:spPr>
      </p:pic>
      <p:sp>
        <p:nvSpPr>
          <p:cNvPr id="8196" name="TextBox 114"/>
          <p:cNvSpPr txBox="1">
            <a:spLocks noChangeArrowheads="1"/>
          </p:cNvSpPr>
          <p:nvPr/>
        </p:nvSpPr>
        <p:spPr bwMode="auto">
          <a:xfrm>
            <a:off x="2884714" y="3521747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Base station to base station Link</a:t>
            </a:r>
          </a:p>
        </p:txBody>
      </p:sp>
      <p:sp>
        <p:nvSpPr>
          <p:cNvPr id="8197" name="TextBox 115"/>
          <p:cNvSpPr txBox="1">
            <a:spLocks noChangeArrowheads="1"/>
          </p:cNvSpPr>
          <p:nvPr/>
        </p:nvSpPr>
        <p:spPr bwMode="auto">
          <a:xfrm>
            <a:off x="1970314" y="5677218"/>
            <a:ext cx="1828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Base station to mobile link</a:t>
            </a:r>
          </a:p>
        </p:txBody>
      </p:sp>
      <p:sp>
        <p:nvSpPr>
          <p:cNvPr id="8198" name="TextBox 118"/>
          <p:cNvSpPr txBox="1">
            <a:spLocks noChangeArrowheads="1"/>
          </p:cNvSpPr>
          <p:nvPr/>
        </p:nvSpPr>
        <p:spPr bwMode="auto">
          <a:xfrm>
            <a:off x="76200" y="1066800"/>
            <a:ext cx="830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914400" hangingPunct="1">
              <a:lnSpc>
                <a:spcPct val="100000"/>
              </a:lnSpc>
              <a:buClrTx/>
              <a:buSzTx/>
              <a:buFont typeface="Arial" charset="0"/>
              <a:buChar char="•"/>
            </a:pPr>
            <a:endParaRPr lang="en-US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04800" y="1066800"/>
            <a:ext cx="495300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b="1" dirty="0">
                <a:solidFill>
                  <a:prstClr val="black"/>
                </a:solidFill>
                <a:ea typeface="+mn-ea"/>
                <a:cs typeface="Arial" charset="0"/>
              </a:rPr>
              <a:t>Trends: 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Higher data usage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Increase in base station density </a:t>
            </a:r>
          </a:p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    (</a:t>
            </a:r>
            <a:r>
              <a:rPr lang="en-US" dirty="0" err="1">
                <a:solidFill>
                  <a:prstClr val="black"/>
                </a:solidFill>
                <a:ea typeface="+mn-ea"/>
                <a:cs typeface="Arial" charset="0"/>
              </a:rPr>
              <a:t>femto</a:t>
            </a: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/</a:t>
            </a:r>
            <a:r>
              <a:rPr lang="en-US" dirty="0" err="1">
                <a:solidFill>
                  <a:prstClr val="black"/>
                </a:solidFill>
                <a:ea typeface="+mn-ea"/>
                <a:cs typeface="Arial" charset="0"/>
              </a:rPr>
              <a:t>pico</a:t>
            </a: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 cells)</a:t>
            </a:r>
          </a:p>
          <a:p>
            <a:pPr marL="285750" indent="-285750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Greater frequency reuse</a:t>
            </a:r>
          </a:p>
        </p:txBody>
      </p:sp>
      <p:sp>
        <p:nvSpPr>
          <p:cNvPr id="8200" name="TextBox 120"/>
          <p:cNvSpPr txBox="1">
            <a:spLocks noChangeArrowheads="1"/>
          </p:cNvSpPr>
          <p:nvPr/>
        </p:nvSpPr>
        <p:spPr bwMode="auto">
          <a:xfrm>
            <a:off x="4572000" y="9906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>
                <a:solidFill>
                  <a:srgbClr val="FF0000"/>
                </a:solidFill>
                <a:ea typeface="+mn-ea"/>
                <a:cs typeface="Arial" charset="0"/>
              </a:rPr>
              <a:t>Problem</a:t>
            </a:r>
            <a:r>
              <a:rPr lang="en-US" b="1" dirty="0">
                <a:solidFill>
                  <a:prstClr val="black"/>
                </a:solidFill>
                <a:ea typeface="+mn-ea"/>
                <a:cs typeface="Arial" charset="0"/>
              </a:rPr>
              <a:t>:</a:t>
            </a: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 fiber optic backhaul is expensive and difficult to install. </a:t>
            </a:r>
          </a:p>
        </p:txBody>
      </p:sp>
      <p:sp>
        <p:nvSpPr>
          <p:cNvPr id="8201" name="TextBox 121"/>
          <p:cNvSpPr txBox="1">
            <a:spLocks noChangeArrowheads="1"/>
          </p:cNvSpPr>
          <p:nvPr/>
        </p:nvSpPr>
        <p:spPr bwMode="auto">
          <a:xfrm>
            <a:off x="4572000" y="1676400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b="1" dirty="0">
                <a:solidFill>
                  <a:srgbClr val="00B050"/>
                </a:solidFill>
                <a:ea typeface="+mn-ea"/>
                <a:cs typeface="Arial" charset="0"/>
              </a:rPr>
              <a:t>Solution</a:t>
            </a:r>
            <a:r>
              <a:rPr lang="en-US" b="1" dirty="0">
                <a:solidFill>
                  <a:prstClr val="black"/>
                </a:solidFill>
                <a:ea typeface="+mn-ea"/>
                <a:cs typeface="Arial" charset="0"/>
              </a:rPr>
              <a:t>:</a:t>
            </a:r>
            <a:r>
              <a:rPr lang="en-US" dirty="0">
                <a:solidFill>
                  <a:prstClr val="black"/>
                </a:solidFill>
                <a:ea typeface="+mn-ea"/>
                <a:cs typeface="Arial" charset="0"/>
              </a:rPr>
              <a:t> Cheap CMOS-based wireless backhaul with beam steering capability.</a:t>
            </a:r>
          </a:p>
        </p:txBody>
      </p:sp>
      <p:sp>
        <p:nvSpPr>
          <p:cNvPr id="123" name="Oval 122"/>
          <p:cNvSpPr/>
          <p:nvPr/>
        </p:nvSpPr>
        <p:spPr>
          <a:xfrm>
            <a:off x="5812978" y="3135082"/>
            <a:ext cx="457200" cy="457200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27" name="Straight Arrow Connector 126"/>
          <p:cNvCxnSpPr>
            <a:endCxn id="123" idx="5"/>
          </p:cNvCxnSpPr>
          <p:nvPr/>
        </p:nvCxnSpPr>
        <p:spPr>
          <a:xfrm flipH="1" flipV="1">
            <a:off x="6203503" y="3525607"/>
            <a:ext cx="1020763" cy="676275"/>
          </a:xfrm>
          <a:prstGeom prst="straightConnector1">
            <a:avLst/>
          </a:prstGeom>
          <a:ln w="31750">
            <a:solidFill>
              <a:srgbClr val="FF99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4" name="TextBox 128"/>
          <p:cNvSpPr txBox="1">
            <a:spLocks noChangeArrowheads="1"/>
          </p:cNvSpPr>
          <p:nvPr/>
        </p:nvSpPr>
        <p:spPr bwMode="auto">
          <a:xfrm>
            <a:off x="7224266" y="4049482"/>
            <a:ext cx="1789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>
                <a:solidFill>
                  <a:prstClr val="black"/>
                </a:solidFill>
                <a:ea typeface="+mn-ea"/>
                <a:cs typeface="Arial" charset="0"/>
              </a:rPr>
              <a:t>Antenna array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57200"/>
            <a:ext cx="7772400" cy="609600"/>
          </a:xfrm>
        </p:spPr>
        <p:txBody>
          <a:bodyPr>
            <a:noAutofit/>
          </a:bodyPr>
          <a:lstStyle/>
          <a:p>
            <a:pPr defTabSz="914400" eaLnBrk="0">
              <a:lnSpc>
                <a:spcPct val="100000"/>
              </a:lnSpc>
              <a:defRPr/>
            </a:pPr>
            <a:r>
              <a:rPr lang="en-US" sz="3600" kern="0" dirty="0">
                <a:solidFill>
                  <a:prstClr val="black"/>
                </a:solidFill>
                <a:latin typeface="Calibri"/>
                <a:cs typeface="Arial" charset="0"/>
              </a:rPr>
              <a:t>Cellular and Wireless Backhaul</a:t>
            </a:r>
          </a:p>
        </p:txBody>
      </p:sp>
    </p:spTree>
    <p:extLst>
      <p:ext uri="{BB962C8B-B14F-4D97-AF65-F5344CB8AC3E}">
        <p14:creationId xmlns:p14="http://schemas.microsoft.com/office/powerpoint/2010/main" val="257920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>
                <a:latin typeface="Arial" charset="0"/>
                <a:ea typeface="Microsoft YaHei" charset="0"/>
              </a:rPr>
              <a:t>5G Cellular Measurements</a:t>
            </a:r>
            <a:br>
              <a:rPr lang="en-US" sz="3600" b="1" dirty="0">
                <a:latin typeface="Arial" charset="0"/>
                <a:ea typeface="Microsoft YaHei" charset="0"/>
              </a:rPr>
            </a:br>
            <a:r>
              <a:rPr lang="en-US" sz="3600" b="1" dirty="0">
                <a:latin typeface="Arial" charset="0"/>
                <a:ea typeface="Microsoft YaHei" charset="0"/>
              </a:rPr>
              <a:t> 38 GHz and 60 </a:t>
            </a:r>
            <a:r>
              <a:rPr lang="en-US" sz="3600" b="1" dirty="0" smtClean="0">
                <a:latin typeface="Arial" charset="0"/>
                <a:ea typeface="Microsoft YaHei" charset="0"/>
              </a:rPr>
              <a:t>GHz</a:t>
            </a:r>
            <a:endParaRPr lang="en-US" sz="3600" b="1" dirty="0">
              <a:latin typeface="Arial" charset="0"/>
              <a:ea typeface="Microsoft YaHei" charset="0"/>
            </a:endParaRP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5025" y="1600200"/>
            <a:ext cx="57689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28600" y="1524000"/>
            <a:ext cx="3200400" cy="460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341313" indent="-339725"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1pPr>
            <a:lvl2pPr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2pPr>
            <a:lvl3pPr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3pPr>
            <a:lvl4pPr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4pPr>
            <a:lvl5pPr eaLnBrk="0"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1313" algn="l"/>
                <a:tab pos="798513" algn="l"/>
                <a:tab pos="1255713" algn="l"/>
                <a:tab pos="1712913" algn="l"/>
                <a:tab pos="2170113" algn="l"/>
                <a:tab pos="2627313" algn="l"/>
                <a:tab pos="3084513" algn="l"/>
                <a:tab pos="3541713" algn="l"/>
                <a:tab pos="3998913" algn="l"/>
                <a:tab pos="4456113" algn="l"/>
                <a:tab pos="4913313" algn="l"/>
                <a:tab pos="5370513" algn="l"/>
                <a:tab pos="5827713" algn="l"/>
                <a:tab pos="6284913" algn="l"/>
                <a:tab pos="6742113" algn="l"/>
                <a:tab pos="7199313" algn="l"/>
                <a:tab pos="7656513" algn="l"/>
                <a:tab pos="8113713" algn="l"/>
                <a:tab pos="8570913" algn="l"/>
                <a:tab pos="9028113" algn="l"/>
                <a:tab pos="94853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0"/>
                <a:cs typeface="Microsoft YaHei" charset="0"/>
              </a:defRPr>
            </a:lvl9pPr>
          </a:lstStyle>
          <a:p>
            <a:pPr marL="344488" indent="-342900" eaLnBrk="1">
              <a:lnSpc>
                <a:spcPct val="100000"/>
              </a:lnSpc>
              <a:spcBef>
                <a:spcPts val="638"/>
              </a:spcBef>
              <a:buClrTx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Move the transmitter to various building rooftop locations (e.g. TX1 and TX2)</a:t>
            </a:r>
          </a:p>
          <a:p>
            <a:pPr marL="344488" indent="-342900" eaLnBrk="1">
              <a:lnSpc>
                <a:spcPct val="100000"/>
              </a:lnSpc>
              <a:spcBef>
                <a:spcPts val="638"/>
              </a:spcBef>
              <a:buClrTx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For each transmitter location, move the receiver to various locations, (e.g. RX 1 – 10) and measure the channel w/varying antenna angles.  </a:t>
            </a:r>
          </a:p>
          <a:p>
            <a:pPr marL="344488" indent="-342900" eaLnBrk="1">
              <a:lnSpc>
                <a:spcPct val="100000"/>
              </a:lnSpc>
              <a:spcBef>
                <a:spcPts val="638"/>
              </a:spcBef>
              <a:buClrTx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Use the collected results to generate statistical channel models</a:t>
            </a:r>
          </a:p>
        </p:txBody>
      </p:sp>
    </p:spTree>
    <p:extLst>
      <p:ext uri="{BB962C8B-B14F-4D97-AF65-F5344CB8AC3E}">
        <p14:creationId xmlns:p14="http://schemas.microsoft.com/office/powerpoint/2010/main" val="101635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517" y="1152525"/>
            <a:ext cx="5943600" cy="501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1066804"/>
            <a:ext cx="4038600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" name="TextBox 97"/>
          <p:cNvSpPr txBox="1"/>
          <p:nvPr/>
        </p:nvSpPr>
        <p:spPr>
          <a:xfrm>
            <a:off x="76199" y="3516086"/>
            <a:ext cx="3418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r>
              <a:rPr lang="en-US" b="1" dirty="0" smtClean="0">
                <a:solidFill>
                  <a:prstClr val="black"/>
                </a:solidFill>
                <a:ea typeface="+mn-ea"/>
                <a:cs typeface="Arial" charset="0"/>
              </a:rPr>
              <a:t>Observation</a:t>
            </a:r>
            <a:r>
              <a:rPr lang="en-US" dirty="0" smtClean="0">
                <a:solidFill>
                  <a:prstClr val="black"/>
                </a:solidFill>
                <a:ea typeface="+mn-ea"/>
                <a:cs typeface="Arial" charset="0"/>
              </a:rPr>
              <a:t>: Links exist at only few angles</a:t>
            </a:r>
          </a:p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  <a:ea typeface="+mn-ea"/>
              <a:cs typeface="Arial" charset="0"/>
            </a:endParaRPr>
          </a:p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+mn-ea"/>
                <a:cs typeface="Arial" charset="0"/>
              </a:rPr>
              <a:t>Thus, full AOA is not needed to characterize channel</a:t>
            </a:r>
          </a:p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endParaRPr lang="en-US" dirty="0">
              <a:solidFill>
                <a:prstClr val="black"/>
              </a:solidFill>
              <a:ea typeface="+mn-ea"/>
              <a:cs typeface="Arial" charset="0"/>
            </a:endParaRPr>
          </a:p>
          <a:p>
            <a:pPr marL="174625" indent="-163513" defTabSz="914400" hangingPunct="1">
              <a:lnSpc>
                <a:spcPct val="100000"/>
              </a:lnSpc>
              <a:buClrTx/>
              <a:buSzTx/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ea typeface="+mn-ea"/>
                <a:cs typeface="Arial" charset="0"/>
              </a:rPr>
              <a:t>Only angles that have a signal are measured</a:t>
            </a:r>
            <a:endParaRPr lang="en-US" dirty="0">
              <a:solidFill>
                <a:prstClr val="black"/>
              </a:solidFill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7848600" cy="6096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Initial 60 GHz AOA P2P </a:t>
            </a:r>
            <a:r>
              <a:rPr lang="en-US" sz="3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Measurements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839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Millimeter Wave Channel Sparsity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4294967295"/>
              </p:nvPr>
            </p:nvSpPr>
            <p:spPr>
              <a:xfrm>
                <a:off x="0" y="1600200"/>
                <a:ext cx="8229600" cy="1600200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Nyquist-rate sampling 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Compressed sampling 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1600199"/>
              </a:xfrm>
              <a:blipFill rotWithShape="1">
                <a:blip r:embed="rId2" cstate="print"/>
                <a:stretch>
                  <a:fillRect l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98" r="6407"/>
          <a:stretch>
            <a:fillRect/>
          </a:stretch>
        </p:blipFill>
        <p:spPr bwMode="auto">
          <a:xfrm>
            <a:off x="3886200" y="2743200"/>
            <a:ext cx="5138156" cy="355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0020" y="3356336"/>
            <a:ext cx="3505200" cy="2672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CDFs of (a) channel </a:t>
            </a:r>
            <a:r>
              <a:rPr lang="en-US" sz="2000" dirty="0" err="1" smtClean="0">
                <a:solidFill>
                  <a:srgbClr val="000000"/>
                </a:solidFill>
              </a:rPr>
              <a:t>sparsity</a:t>
            </a:r>
            <a:r>
              <a:rPr lang="en-US" sz="2000" dirty="0" smtClean="0">
                <a:solidFill>
                  <a:srgbClr val="000000"/>
                </a:solidFill>
              </a:rPr>
              <a:t> and (b) RMS delay spread for 60 GHz outdoor peer-to-peer measurements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95% signal power in first  peaks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Future Work using Compressed Sensing for Channel Sounding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47800"/>
            <a:ext cx="8226425" cy="48768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Incorporate </a:t>
            </a:r>
            <a:r>
              <a:rPr lang="en-US" sz="2600" i="1" dirty="0" smtClean="0"/>
              <a:t>angle of arrival </a:t>
            </a:r>
            <a:r>
              <a:rPr lang="en-US" sz="2600" dirty="0" smtClean="0"/>
              <a:t>(adaptive beam forming)</a:t>
            </a:r>
          </a:p>
          <a:p>
            <a:r>
              <a:rPr lang="en-US" sz="2600" dirty="0" smtClean="0"/>
              <a:t>Build </a:t>
            </a:r>
            <a:r>
              <a:rPr lang="en-US" sz="2600" b="1" i="1" dirty="0" smtClean="0"/>
              <a:t>Massively Broadband Channel Sounding Xampler</a:t>
            </a:r>
            <a:endParaRPr lang="en-US" sz="2600" dirty="0"/>
          </a:p>
        </p:txBody>
      </p:sp>
      <p:pic>
        <p:nvPicPr>
          <p:cNvPr id="4" name="Picture 3" descr="system_diagra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3048000"/>
            <a:ext cx="5498138" cy="33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52463" y="501650"/>
            <a:ext cx="7837487" cy="1144588"/>
          </a:xfrm>
          <a:ln/>
        </p:spPr>
        <p:txBody>
          <a:bodyPr/>
          <a:lstStyle/>
          <a:p>
            <a:pPr algn="l">
              <a:lnSpc>
                <a:spcPct val="112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Ubuntu" charset="0"/>
              </a:rPr>
              <a:t>Shims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12813" y="1646238"/>
            <a:ext cx="7050087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8138"/>
            <a:ext cx="5692775" cy="4506912"/>
          </a:xfrm>
          <a:ln/>
        </p:spPr>
        <p:txBody>
          <a:bodyPr tIns="21168">
            <a:normAutofit lnSpcReduction="10000"/>
          </a:bodyPr>
          <a:lstStyle/>
          <a:p>
            <a:pPr marL="431800" indent="-323850">
              <a:buClr>
                <a:srgbClr val="FF3366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/>
              <a:t>Semantically consistent method for adding network functionality</a:t>
            </a:r>
          </a:p>
          <a:p>
            <a:pPr marL="1646238" lvl="1" indent="-546100">
              <a:buClr>
                <a:srgbClr val="FF3366"/>
              </a:buClr>
              <a:buSzPct val="75000"/>
              <a:buFont typeface="Symbol" charset="0"/>
              <a:buChar char="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/>
              <a:t>Works with legacy applications!</a:t>
            </a:r>
          </a:p>
          <a:p>
            <a:pPr marL="431800" indent="-323850">
              <a:buClr>
                <a:srgbClr val="FF3366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400"/>
          </a:p>
          <a:p>
            <a:pPr marL="431800" indent="-323850">
              <a:buClr>
                <a:srgbClr val="FF3366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/>
              <a:t>Often improve latency, bandwidth, loss rate, etc. by a factor of two!</a:t>
            </a:r>
          </a:p>
          <a:p>
            <a:pPr marL="431800" indent="-323850">
              <a:buClr>
                <a:srgbClr val="FF3366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400"/>
          </a:p>
          <a:p>
            <a:pPr marL="431800" indent="-323850">
              <a:buClr>
                <a:srgbClr val="FF3366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/>
              <a:t>Easy to code</a:t>
            </a:r>
          </a:p>
          <a:p>
            <a:pPr marL="431800" indent="-323850">
              <a:buClr>
                <a:srgbClr val="FF3366"/>
              </a:buClr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400"/>
          </a:p>
          <a:p>
            <a:pPr marL="431800" indent="-323850">
              <a:buClr>
                <a:srgbClr val="FF3366"/>
              </a:buClr>
              <a:buSzPct val="45000"/>
              <a:buFont typeface="Wingdings" charset="0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400"/>
              <a:t>Low overhead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171950" y="3429000"/>
            <a:ext cx="451485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4613275"/>
            <a:ext cx="1982788" cy="148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4602163"/>
            <a:ext cx="1982788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540250" y="6096000"/>
            <a:ext cx="1752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600"/>
              <a:t>Without FEC 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762750" y="6096000"/>
            <a:ext cx="17002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59112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en-US" sz="1600"/>
              <a:t>With FEC shim</a:t>
            </a: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2286000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5824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29997" r="5057" b="29088"/>
          <a:stretch>
            <a:fillRect/>
          </a:stretch>
        </p:blipFill>
        <p:spPr bwMode="auto">
          <a:xfrm>
            <a:off x="4222750" y="2971800"/>
            <a:ext cx="44640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114" t="29997" r="5057" b="2908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52400" y="609600"/>
            <a:ext cx="7772400" cy="52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2800" b="1" dirty="0">
                <a:solidFill>
                  <a:schemeClr val="tx1"/>
                </a:solidFill>
              </a:rPr>
              <a:t>Seattle </a:t>
            </a:r>
            <a:r>
              <a:rPr lang="en-US" sz="2800" b="1" dirty="0" err="1">
                <a:solidFill>
                  <a:schemeClr val="tx1"/>
                </a:solidFill>
              </a:rPr>
              <a:t>Testbed</a:t>
            </a:r>
            <a:r>
              <a:rPr lang="en-US" sz="2800" b="1" dirty="0">
                <a:solidFill>
                  <a:schemeClr val="tx1"/>
                </a:solidFill>
              </a:rPr>
              <a:t> summary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81000" y="1187450"/>
            <a:ext cx="8382000" cy="54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31775" indent="-23018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 marL="17272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00000"/>
              </a:lnSpc>
              <a:spcBef>
                <a:spcPts val="438"/>
              </a:spcBef>
            </a:pPr>
            <a:r>
              <a:rPr lang="en-US" sz="2800" b="1" dirty="0">
                <a:solidFill>
                  <a:srgbClr val="92D050"/>
                </a:solidFill>
                <a:ea typeface="ヒラギノ角ゴ Pro W3" charset="0"/>
                <a:cs typeface="ヒラギノ角ゴ Pro W3" charset="0"/>
              </a:rPr>
              <a:t>Seattle </a:t>
            </a:r>
            <a:r>
              <a:rPr lang="en-US" sz="2800" b="1" dirty="0" err="1">
                <a:solidFill>
                  <a:srgbClr val="92D050"/>
                </a:solidFill>
                <a:ea typeface="ヒラギノ角ゴ Pro W3" charset="0"/>
                <a:cs typeface="ヒラギノ角ゴ Pro W3" charset="0"/>
              </a:rPr>
              <a:t>testbed</a:t>
            </a:r>
            <a:endParaRPr lang="en-US" sz="2800" b="1" dirty="0">
              <a:solidFill>
                <a:srgbClr val="92D050"/>
              </a:solidFill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100000"/>
              </a:lnSpc>
              <a:spcBef>
                <a:spcPts val="438"/>
              </a:spcBef>
              <a:buClr>
                <a:srgbClr val="7030A0"/>
              </a:buClr>
              <a:buSzPct val="110000"/>
              <a:buFont typeface="Wingdings 2" charset="0"/>
              <a:buChar char="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Real system deployed on about 10K computers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45000"/>
              <a:buFont typeface="Wingdings" charset="0"/>
              <a:buChar char="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Geographic diversity, network diversity, device diversity...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45000"/>
              <a:buFont typeface="Wingdings" charset="0"/>
              <a:buChar char="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Laptops, desktops, tablets, phones</a:t>
            </a:r>
          </a:p>
          <a:p>
            <a:pPr>
              <a:lnSpc>
                <a:spcPct val="100000"/>
              </a:lnSpc>
              <a:spcBef>
                <a:spcPts val="438"/>
              </a:spcBef>
              <a:buClr>
                <a:srgbClr val="7030A0"/>
              </a:buClr>
              <a:buSzPct val="110000"/>
              <a:buFont typeface="Wingdings 2" charset="0"/>
              <a:buChar char="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Battle tested educational platform!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45000"/>
              <a:buFont typeface="Wingdings" charset="0"/>
              <a:buChar char="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Used in 24 classes</a:t>
            </a:r>
          </a:p>
          <a:p>
            <a:pPr lvl="1">
              <a:lnSpc>
                <a:spcPct val="100000"/>
              </a:lnSpc>
              <a:spcAft>
                <a:spcPts val="1138"/>
              </a:spcAft>
              <a:buSzPct val="45000"/>
              <a:buFont typeface="Wingdings" charset="0"/>
              <a:buChar char="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Networking, security, OS</a:t>
            </a:r>
          </a:p>
          <a:p>
            <a:pPr>
              <a:lnSpc>
                <a:spcPct val="100000"/>
              </a:lnSpc>
              <a:spcBef>
                <a:spcPts val="438"/>
              </a:spcBef>
              <a:buClr>
                <a:srgbClr val="7030A0"/>
              </a:buClr>
              <a:buSzPct val="110000"/>
              <a:buFont typeface="Wingdings 2" charset="0"/>
              <a:buChar char="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Interesting research problems</a:t>
            </a:r>
          </a:p>
          <a:p>
            <a:pPr lvl="1">
              <a:lnSpc>
                <a:spcPct val="100000"/>
              </a:lnSpc>
              <a:spcAft>
                <a:spcPts val="725"/>
              </a:spcAft>
              <a:buSzPct val="45000"/>
              <a:buFont typeface="Wingdings" charset="0"/>
              <a:buChar char="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Write-Once Run Anywhere</a:t>
            </a:r>
          </a:p>
          <a:p>
            <a:pPr lvl="1">
              <a:lnSpc>
                <a:spcPct val="100000"/>
              </a:lnSpc>
              <a:spcAft>
                <a:spcPts val="725"/>
              </a:spcAft>
              <a:buSzPct val="45000"/>
              <a:buFont typeface="Wingdings" charset="0"/>
              <a:buChar char="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Network Heterogeneity</a:t>
            </a:r>
          </a:p>
          <a:p>
            <a:pPr lvl="1">
              <a:lnSpc>
                <a:spcPct val="100000"/>
              </a:lnSpc>
              <a:spcAft>
                <a:spcPts val="725"/>
              </a:spcAft>
              <a:buSzPct val="45000"/>
              <a:buFont typeface="Wingdings" charset="0"/>
              <a:buChar char=""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Legacy cloud containers (SFI meets Seattle VM)</a:t>
            </a:r>
          </a:p>
          <a:p>
            <a:pPr>
              <a:lnSpc>
                <a:spcPct val="100000"/>
              </a:lnSpc>
              <a:spcAft>
                <a:spcPts val="1425"/>
              </a:spcAft>
              <a:buClrTx/>
              <a:buSzPct val="110000"/>
              <a:buFontTx/>
              <a:buNone/>
            </a:pPr>
            <a:r>
              <a:rPr lang="en-US" sz="2000" b="1" dirty="0">
                <a:solidFill>
                  <a:srgbClr val="333399"/>
                </a:solidFill>
                <a:ea typeface="ヒラギノ角ゴ Pro W3" charset="0"/>
                <a:cs typeface="ヒラギノ角ゴ Pro W3" charset="0"/>
              </a:rPr>
              <a:t>Open for public use</a:t>
            </a:r>
          </a:p>
          <a:p>
            <a:pPr lvl="3">
              <a:lnSpc>
                <a:spcPct val="100000"/>
              </a:lnSpc>
              <a:spcAft>
                <a:spcPts val="575"/>
              </a:spcAft>
              <a:buSzPct val="45000"/>
              <a:buFont typeface="Wingdings" charset="0"/>
              <a:buNone/>
            </a:pPr>
            <a:r>
              <a:rPr lang="en-US" sz="2000" b="1" dirty="0">
                <a:solidFill>
                  <a:srgbClr val="FF0000"/>
                </a:solidFill>
                <a:ea typeface="ヒラギノ角ゴ Pro W3" charset="0"/>
                <a:cs typeface="ヒラギノ角ゴ Pro W3" charset="0"/>
              </a:rPr>
              <a:t>https://</a:t>
            </a:r>
            <a:r>
              <a:rPr lang="en-US" sz="2000" b="1" dirty="0" err="1">
                <a:solidFill>
                  <a:srgbClr val="FF0000"/>
                </a:solidFill>
                <a:ea typeface="ヒラギノ角ゴ Pro W3" charset="0"/>
                <a:cs typeface="ヒラギノ角ゴ Pro W3" charset="0"/>
              </a:rPr>
              <a:t>seattle.cs.washington.edu</a:t>
            </a:r>
            <a:r>
              <a:rPr lang="en-US" sz="2000" b="1" dirty="0">
                <a:solidFill>
                  <a:srgbClr val="FF0000"/>
                </a:solidFill>
                <a:ea typeface="ヒラギノ角ゴ Pro W3" charset="0"/>
                <a:cs typeface="ヒラギノ角ゴ Pro W3" charset="0"/>
              </a:rPr>
              <a:t>/</a:t>
            </a:r>
          </a:p>
          <a:p>
            <a:pPr>
              <a:lnSpc>
                <a:spcPct val="100000"/>
              </a:lnSpc>
              <a:spcBef>
                <a:spcPts val="438"/>
              </a:spcBef>
              <a:buClrTx/>
              <a:buSzTx/>
              <a:buFontTx/>
              <a:buNone/>
            </a:pPr>
            <a:endParaRPr lang="en-US" sz="2000" b="1" dirty="0">
              <a:solidFill>
                <a:srgbClr val="333399"/>
              </a:solidFill>
              <a:ea typeface="ヒラギノ角ゴ Pro W3" charset="0"/>
              <a:cs typeface="ヒラギノ角ゴ Pro W3" charset="0"/>
            </a:endParaRPr>
          </a:p>
          <a:p>
            <a:pPr>
              <a:lnSpc>
                <a:spcPct val="100000"/>
              </a:lnSpc>
              <a:spcBef>
                <a:spcPts val="438"/>
              </a:spcBef>
              <a:buClrTx/>
              <a:buSzTx/>
              <a:buFontTx/>
              <a:buNone/>
            </a:pPr>
            <a:endParaRPr lang="en-US" sz="2800" b="1" dirty="0">
              <a:solidFill>
                <a:srgbClr val="92D050"/>
              </a:solidFill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544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487362"/>
            <a:ext cx="7772400" cy="7318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NYU </a:t>
            </a:r>
            <a:r>
              <a:rPr lang="en-US" sz="3600" dirty="0" smtClean="0"/>
              <a:t>WIRELESS </a:t>
            </a:r>
            <a:r>
              <a:rPr lang="en-US" sz="3600" dirty="0" smtClean="0"/>
              <a:t>Industry Affiliates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99" y="4237348"/>
            <a:ext cx="3040737" cy="563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1" y="4114800"/>
            <a:ext cx="1523999" cy="844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181600"/>
            <a:ext cx="1623022" cy="10670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2400" y="5329984"/>
            <a:ext cx="146777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34000"/>
            <a:ext cx="1791677" cy="1035191"/>
          </a:xfrm>
          <a:prstGeom prst="rect">
            <a:avLst/>
          </a:prstGeom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228600" y="3429000"/>
            <a:ext cx="7772400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3000" dirty="0" smtClean="0"/>
              <a:t>Legacy WICAT Industry Sponsors: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8033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WHAT WE ASK FROM YOU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305800" cy="5638800"/>
          </a:xfrm>
        </p:spPr>
        <p:txBody>
          <a:bodyPr>
            <a:noAutofit/>
          </a:bodyPr>
          <a:lstStyle/>
          <a:p>
            <a:endParaRPr lang="en-US" sz="1800" b="1" dirty="0" smtClean="0">
              <a:latin typeface="Arial"/>
              <a:cs typeface="Arial"/>
            </a:endParaRPr>
          </a:p>
          <a:p>
            <a:r>
              <a:rPr lang="en-US" sz="2400" b="1" dirty="0" smtClean="0">
                <a:latin typeface="Arial"/>
                <a:cs typeface="Arial"/>
              </a:rPr>
              <a:t>Join the NYU WIRELESS Industrial Affiliates Program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Gain Access to World-Class Faculty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cs typeface="Arial"/>
              </a:rPr>
              <a:t>Hire World-Class students (full-time, interns)	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Gain private/advanced access to all of our publications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Visit and Interact with our center, on-site at NYU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Gain Access to Medical Device and Equipment vendors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Gain insights from Doctors, Bio-Engineers, </a:t>
            </a:r>
            <a:r>
              <a:rPr lang="en-US" sz="1800" b="1" dirty="0" err="1" smtClean="0">
                <a:latin typeface="Arial"/>
                <a:cs typeface="Arial"/>
              </a:rPr>
              <a:t>Nueroscience</a:t>
            </a:r>
            <a:endParaRPr lang="en-US" sz="1800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Gain insights into Wireless Systems and Devices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Introduce your  company to NYU’s Global Network University</a:t>
            </a:r>
          </a:p>
          <a:p>
            <a:pPr marL="285750" indent="-285750">
              <a:buFont typeface="Arial"/>
              <a:buChar char="•"/>
            </a:pPr>
            <a:r>
              <a:rPr lang="en-US" sz="1800" b="1" dirty="0" smtClean="0">
                <a:latin typeface="Arial"/>
                <a:cs typeface="Arial"/>
              </a:rPr>
              <a:t>Introduce your executives to the New York media engine</a:t>
            </a:r>
          </a:p>
          <a:p>
            <a:pPr marL="0" indent="0"/>
            <a:r>
              <a:rPr lang="en-US" sz="1800" b="1" dirty="0" smtClean="0">
                <a:latin typeface="Arial"/>
                <a:cs typeface="Arial"/>
              </a:rPr>
              <a:t>Please commit $100K/yr. for 3 year commitment</a:t>
            </a:r>
          </a:p>
          <a:p>
            <a:r>
              <a:rPr lang="en-US" sz="2400" b="1" dirty="0" smtClean="0">
                <a:latin typeface="Arial"/>
                <a:cs typeface="Arial"/>
              </a:rPr>
              <a:t>Join the most exciting research movement in the USA</a:t>
            </a:r>
          </a:p>
          <a:p>
            <a:endParaRPr lang="en-US" sz="1800" b="1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30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7467600" cy="960438"/>
          </a:xfrm>
        </p:spPr>
        <p:txBody>
          <a:bodyPr>
            <a:noAutofit/>
          </a:bodyPr>
          <a:lstStyle/>
          <a:p>
            <a:r>
              <a:rPr lang="en-US" sz="3000" dirty="0" smtClean="0"/>
              <a:t>World-Class Research Space - </a:t>
            </a:r>
            <a:br>
              <a:rPr lang="en-US" sz="3000" dirty="0" smtClean="0"/>
            </a:br>
            <a:r>
              <a:rPr lang="en-US" sz="3000" dirty="0" smtClean="0"/>
              <a:t>coming December 2012</a:t>
            </a:r>
            <a:endParaRPr lang="en-US" sz="3000" dirty="0"/>
          </a:p>
        </p:txBody>
      </p:sp>
      <p:pic>
        <p:nvPicPr>
          <p:cNvPr id="4" name="Content Placeholder 3" descr="20120330_MetroTech2_9th Floor_Presentation 2 Update 1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" t="2123" r="-205" b="12865"/>
          <a:stretch/>
        </p:blipFill>
        <p:spPr>
          <a:xfrm>
            <a:off x="152400" y="1397000"/>
            <a:ext cx="8839200" cy="4862286"/>
          </a:xfrm>
        </p:spPr>
      </p:pic>
    </p:spTree>
    <p:extLst>
      <p:ext uri="{BB962C8B-B14F-4D97-AF65-F5344CB8AC3E}">
        <p14:creationId xmlns:p14="http://schemas.microsoft.com/office/powerpoint/2010/main" val="1817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About NYU 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New York University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One of the largest  and oldest private universities in the USA (1831)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Origins in Telecom: Samuel Morse (Morse Code) first faculty member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Pioneering the Global Network University w/campuses in Abu Dhabi, Shanghai, Toronto, Buenos Aires, and 18 other countries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Faculty have received 34 Nobel Prizes, 16 Pulitzer Prizes,  21 Academy Awards, 10 National of Science Medals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New focus in Engineering for the Urban, Telecom, Bio-Med future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NYU is ranked #33 in 2012 USNWR National University Ranking </a:t>
            </a:r>
          </a:p>
          <a:p>
            <a:pPr lvl="2"/>
            <a:r>
              <a:rPr lang="en-US" dirty="0" smtClean="0"/>
              <a:t>(GA Tech is 36, UT Austin is 45)</a:t>
            </a:r>
          </a:p>
        </p:txBody>
      </p:sp>
    </p:spTree>
    <p:extLst>
      <p:ext uri="{BB962C8B-B14F-4D97-AF65-F5344CB8AC3E}">
        <p14:creationId xmlns:p14="http://schemas.microsoft.com/office/powerpoint/2010/main" val="557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About NYU Poly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/>
            <a:r>
              <a:rPr lang="en-US" dirty="0" smtClean="0"/>
              <a:t>Polytechnic Institute of NYU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oldest private engineering university in the USA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Lead Institution for NSF I/UCRC </a:t>
            </a:r>
            <a:r>
              <a:rPr lang="en-US" dirty="0"/>
              <a:t>Wireless Internet Center for Advanced Technology </a:t>
            </a:r>
            <a:r>
              <a:rPr lang="en-US" dirty="0" smtClean="0"/>
              <a:t>(WICAT)</a:t>
            </a:r>
            <a:endParaRPr lang="en-US" dirty="0"/>
          </a:p>
          <a:p>
            <a:pPr marL="1257300" lvl="2" indent="-457200">
              <a:buFont typeface="Arial"/>
              <a:buChar char="•"/>
            </a:pPr>
            <a:r>
              <a:rPr lang="en-US" dirty="0" smtClean="0"/>
              <a:t>Top-ranked I/UCRC  center within NSF </a:t>
            </a:r>
          </a:p>
          <a:p>
            <a:pPr marL="1257300" lvl="2" indent="-457200">
              <a:buFont typeface="Arial"/>
              <a:buChar char="•"/>
            </a:pPr>
            <a:r>
              <a:rPr lang="en-US" dirty="0" smtClean="0"/>
              <a:t>Other universities include UT Austin, VA Tech, UVA, Auburn </a:t>
            </a:r>
          </a:p>
          <a:p>
            <a:pPr marL="1257300" lvl="2" indent="-457200">
              <a:buFont typeface="Arial"/>
              <a:buChar char="•"/>
            </a:pPr>
            <a:r>
              <a:rPr lang="en-US" dirty="0" smtClean="0"/>
              <a:t>Strong wireless faculty base:  14 faculty in ECE and CSE focusing on wireless and wireless applications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NYU’s Electrical Engineering is moving up quickly in the ranks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 smtClean="0"/>
              <a:t>Students are hungry to work with industry, prove their worth</a:t>
            </a:r>
          </a:p>
        </p:txBody>
      </p:sp>
    </p:spTree>
    <p:extLst>
      <p:ext uri="{BB962C8B-B14F-4D97-AF65-F5344CB8AC3E}">
        <p14:creationId xmlns:p14="http://schemas.microsoft.com/office/powerpoint/2010/main" val="557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About NYU School of Medicine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876801"/>
          </a:xfrm>
        </p:spPr>
        <p:txBody>
          <a:bodyPr>
            <a:normAutofit lnSpcReduction="10000"/>
          </a:bodyPr>
          <a:lstStyle/>
          <a:p>
            <a:r>
              <a:rPr lang="en-US" sz="2900" dirty="0" smtClean="0"/>
              <a:t>NYU School of Medicine / NYU </a:t>
            </a:r>
            <a:r>
              <a:rPr lang="en-US" sz="2900" dirty="0" err="1" smtClean="0"/>
              <a:t>Langone</a:t>
            </a:r>
            <a:r>
              <a:rPr lang="en-US" sz="2900" dirty="0" smtClean="0"/>
              <a:t> Medical Center</a:t>
            </a:r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dirty="0" smtClean="0"/>
              <a:t>Top 10 in the US and #1 in New York for clinical research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World-class patient-centered integrated academic medical center in Healthcare, biomedical research (http://www.med.nyu.edu/about-us)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Approximately $250,000,000 /yr. in research grants (mainly NIH)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Department of Radiology  is global leader in RF engineering and technology development for biomedical imaging, MRI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Department of Surgery desires wireless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7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About NYU Courant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NYU </a:t>
            </a:r>
            <a:r>
              <a:rPr lang="en-US" dirty="0"/>
              <a:t>Courant Institute of Mathematical </a:t>
            </a:r>
            <a:r>
              <a:rPr lang="en-US" dirty="0" smtClean="0"/>
              <a:t>Sciences</a:t>
            </a:r>
          </a:p>
          <a:p>
            <a:pPr lvl="1">
              <a:buFont typeface="Arial"/>
              <a:buChar char="•"/>
            </a:pPr>
            <a:r>
              <a:rPr lang="en-US" dirty="0"/>
              <a:t>The Courant Institute of Mathematical Sciences is ranked #1 in applied mathematical research</a:t>
            </a:r>
            <a:r>
              <a:rPr lang="en-US" dirty="0" smtClean="0"/>
              <a:t>, </a:t>
            </a:r>
            <a:r>
              <a:rPr lang="en-US" dirty="0"/>
              <a:t>#5 in citation impact worldwide, and #12 in citation </a:t>
            </a:r>
            <a:r>
              <a:rPr lang="en-US" dirty="0" smtClean="0"/>
              <a:t>worldwide.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Computer Science program has top-ranked computer graphics rendering, game development, video recognition programs. </a:t>
            </a:r>
          </a:p>
          <a:p>
            <a:pPr lvl="1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1" y="1066800"/>
            <a:ext cx="8108950" cy="51054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Arial"/>
              </a:rPr>
              <a:t>SAMPLE RESEARCH PROJECTS AT NYU WIRELESS</a:t>
            </a:r>
            <a:br>
              <a:rPr lang="en-US" sz="3200" dirty="0" smtClean="0">
                <a:solidFill>
                  <a:schemeClr val="tx1"/>
                </a:solidFill>
                <a:latin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</a:rPr>
              <a:t>Interdisciplinary across NYU</a:t>
            </a:r>
            <a:br>
              <a:rPr lang="en-US" sz="3200" dirty="0" smtClean="0">
                <a:solidFill>
                  <a:schemeClr val="tx1"/>
                </a:solidFill>
                <a:latin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</a:rPr>
              <a:t>Creating a new kind of student</a:t>
            </a:r>
            <a:br>
              <a:rPr lang="en-US" sz="3200" dirty="0" smtClean="0">
                <a:solidFill>
                  <a:schemeClr val="tx1"/>
                </a:solidFill>
                <a:latin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</a:rPr>
              <a:t>Vast opportunities for Industry</a:t>
            </a:r>
            <a:br>
              <a:rPr lang="en-US" sz="3200" dirty="0" smtClean="0">
                <a:solidFill>
                  <a:schemeClr val="tx1"/>
                </a:solidFill>
                <a:latin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Arial"/>
              </a:rPr>
            </a:br>
            <a:r>
              <a:rPr lang="en-US" sz="3200" dirty="0" smtClean="0">
                <a:solidFill>
                  <a:schemeClr val="tx1"/>
                </a:solidFill>
                <a:latin typeface="Arial"/>
              </a:rPr>
              <a:t>NYU is uniquely positioned to change the world – and we are!</a:t>
            </a:r>
            <a:br>
              <a:rPr lang="en-US" sz="3200" dirty="0" smtClean="0">
                <a:solidFill>
                  <a:schemeClr val="tx1"/>
                </a:solidFill>
                <a:latin typeface="Arial"/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6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 - NYU Wirele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11221</TotalTime>
  <Words>1929</Words>
  <Application>Microsoft Macintosh PowerPoint</Application>
  <PresentationFormat>On-screen Show (4:3)</PresentationFormat>
  <Paragraphs>406</Paragraphs>
  <Slides>41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Template - NYU Wireless</vt:lpstr>
      <vt:lpstr>1_Office Theme</vt:lpstr>
      <vt:lpstr>NYU WIRELESS World’s First Research Center with ECE, CS, and MEDICINE</vt:lpstr>
      <vt:lpstr>NYU WIRELESS Mission and Expertise</vt:lpstr>
      <vt:lpstr>NYU WIRELESS Faculty</vt:lpstr>
      <vt:lpstr>NYU WIRELESS Industry Affiliates</vt:lpstr>
      <vt:lpstr>About NYU </vt:lpstr>
      <vt:lpstr>About NYU Poly</vt:lpstr>
      <vt:lpstr>About NYU School of Medicine</vt:lpstr>
      <vt:lpstr>About NYU Courant</vt:lpstr>
      <vt:lpstr>SAMPLE RESEARCH PROJECTS AT NYU WIRELESS  Interdisciplinary across NYU  Creating a new kind of student  Vast opportunities for Industry  NYU is uniquely positioned to change the world – and we are! </vt:lpstr>
      <vt:lpstr>Implantable Devices for Medicine</vt:lpstr>
      <vt:lpstr>“State of the Art” Clinical Electrode Arrays</vt:lpstr>
      <vt:lpstr>Flexible Silicon Electronics to Improve Electrode Arrays in the Body</vt:lpstr>
      <vt:lpstr>Electrode on Brain</vt:lpstr>
      <vt:lpstr>Compressed Sensing for Medicine</vt:lpstr>
      <vt:lpstr>First-Pass Cardiac Perfusion MRI</vt:lpstr>
      <vt:lpstr>Non-Cartesian Compressed Sensing MRI</vt:lpstr>
      <vt:lpstr>Dynamic Liver MRI</vt:lpstr>
      <vt:lpstr>Free-Breathing Dynamic Contrast-Enhanced Liver MRI</vt:lpstr>
      <vt:lpstr>Free-Breathing High-Resolution Liver MRI</vt:lpstr>
      <vt:lpstr>Cooperative MIMO for Het Nets </vt:lpstr>
      <vt:lpstr>Fast Handover with Femtocells</vt:lpstr>
      <vt:lpstr>Current National Instruments Projects</vt:lpstr>
      <vt:lpstr>Partitioning on NI Platform</vt:lpstr>
      <vt:lpstr>Full Duplex using Common Carrier</vt:lpstr>
      <vt:lpstr>PowerPoint Presentation</vt:lpstr>
      <vt:lpstr>WiMAX Testbed Deployment </vt:lpstr>
      <vt:lpstr>Base Station Installation</vt:lpstr>
      <vt:lpstr>Base Station Installation</vt:lpstr>
      <vt:lpstr>PowerPoint Presentation</vt:lpstr>
      <vt:lpstr>PowerPoint Presentation</vt:lpstr>
      <vt:lpstr>mmWave On-Chip Die Photos</vt:lpstr>
      <vt:lpstr>Office of the future</vt:lpstr>
      <vt:lpstr>Cellular and Wireless Backhaul</vt:lpstr>
      <vt:lpstr>5G Cellular Measurements  38 GHz and 60 GHz</vt:lpstr>
      <vt:lpstr>Initial 60 GHz AOA P2P Measurements</vt:lpstr>
      <vt:lpstr>Millimeter Wave Channel Sparsity</vt:lpstr>
      <vt:lpstr>Future Work using Compressed Sensing for Channel Sounding</vt:lpstr>
      <vt:lpstr>Shims</vt:lpstr>
      <vt:lpstr>PowerPoint Presentation</vt:lpstr>
      <vt:lpstr>WHAT WE ASK FROM YOU</vt:lpstr>
      <vt:lpstr>World-Class Research Space -  coming December 2012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for Samsung Multi-Gbps 60 GHz Wireless RFIC  Circuits and Antennas</dc:title>
  <dc:creator>Rappaport, Theodore S</dc:creator>
  <cp:lastModifiedBy>Toros Massarlian</cp:lastModifiedBy>
  <cp:revision>171</cp:revision>
  <cp:lastPrinted>2012-03-07T20:34:33Z</cp:lastPrinted>
  <dcterms:created xsi:type="dcterms:W3CDTF">1601-01-01T00:00:00Z</dcterms:created>
  <dcterms:modified xsi:type="dcterms:W3CDTF">2012-07-03T15:58:31Z</dcterms:modified>
</cp:coreProperties>
</file>