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2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56" r:id="rId41"/>
  </p:sldIdLst>
  <p:sldSz cx="9144000" cy="6858000" type="letter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7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1pPr>
    <a:lvl2pPr marL="129022" algn="l" rtl="0" eaLnBrk="0" fontAlgn="base" hangingPunct="0">
      <a:spcBef>
        <a:spcPct val="0"/>
      </a:spcBef>
      <a:spcAft>
        <a:spcPct val="0"/>
      </a:spcAft>
      <a:defRPr sz="7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2pPr>
    <a:lvl3pPr marL="258044" algn="l" rtl="0" eaLnBrk="0" fontAlgn="base" hangingPunct="0">
      <a:spcBef>
        <a:spcPct val="0"/>
      </a:spcBef>
      <a:spcAft>
        <a:spcPct val="0"/>
      </a:spcAft>
      <a:defRPr sz="7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3pPr>
    <a:lvl4pPr marL="387066" algn="l" rtl="0" eaLnBrk="0" fontAlgn="base" hangingPunct="0">
      <a:spcBef>
        <a:spcPct val="0"/>
      </a:spcBef>
      <a:spcAft>
        <a:spcPct val="0"/>
      </a:spcAft>
      <a:defRPr sz="7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4pPr>
    <a:lvl5pPr marL="516087" algn="l" rtl="0" eaLnBrk="0" fontAlgn="base" hangingPunct="0">
      <a:spcBef>
        <a:spcPct val="0"/>
      </a:spcBef>
      <a:spcAft>
        <a:spcPct val="0"/>
      </a:spcAft>
      <a:defRPr sz="7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5pPr>
    <a:lvl6pPr marL="645109" algn="l" defTabSz="129022" rtl="0" eaLnBrk="1" latinLnBrk="0" hangingPunct="1">
      <a:defRPr sz="7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6pPr>
    <a:lvl7pPr marL="774131" algn="l" defTabSz="129022" rtl="0" eaLnBrk="1" latinLnBrk="0" hangingPunct="1">
      <a:defRPr sz="7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7pPr>
    <a:lvl8pPr marL="903153" algn="l" defTabSz="129022" rtl="0" eaLnBrk="1" latinLnBrk="0" hangingPunct="1">
      <a:defRPr sz="7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8pPr>
    <a:lvl9pPr marL="1032175" algn="l" defTabSz="129022" rtl="0" eaLnBrk="1" latinLnBrk="0" hangingPunct="1">
      <a:defRPr sz="7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331B66"/>
    <a:srgbClr val="342082"/>
    <a:srgbClr val="009EEE"/>
    <a:srgbClr val="1F13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1239" autoAdjust="0"/>
    <p:restoredTop sz="90929"/>
  </p:normalViewPr>
  <p:slideViewPr>
    <p:cSldViewPr>
      <p:cViewPr>
        <p:scale>
          <a:sx n="150" d="100"/>
          <a:sy n="150" d="100"/>
        </p:scale>
        <p:origin x="-3256" y="-4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532B63-A4E6-D04B-AC29-7CAE91DEE9FD}" type="datetimeFigureOut">
              <a:rPr lang="en-US" smtClean="0"/>
              <a:t>3/24/12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8E0FFC-5552-A746-97D0-AA8927567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54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4FAF39-378A-4F34-AD19-BD0E038AB612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1pPr>
            <a:lvl2pPr marL="702756" indent="-270291" eaLnBrk="0" hangingPunct="0">
              <a:defRPr sz="23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2pPr>
            <a:lvl3pPr marL="1081164" indent="-216233" eaLnBrk="0" hangingPunct="0">
              <a:defRPr sz="23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3pPr>
            <a:lvl4pPr marL="1513629" indent="-216233" eaLnBrk="0" hangingPunct="0">
              <a:defRPr sz="23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4pPr>
            <a:lvl5pPr marL="1946095" indent="-216233" eaLnBrk="0" hangingPunct="0">
              <a:defRPr sz="23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9pPr>
          </a:lstStyle>
          <a:p>
            <a:pPr eaLnBrk="1" hangingPunct="1"/>
            <a:fld id="{FEFB980E-E5A7-FA49-A626-A31B61021D51}" type="slidenum">
              <a:rPr lang="en-US" sz="1200"/>
              <a:pPr eaLnBrk="1" hangingPunct="1"/>
              <a:t>27</a:t>
            </a:fld>
            <a:endParaRPr lang="en-US" sz="1200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Challenge </a:t>
            </a:r>
          </a:p>
          <a:p>
            <a:r>
              <a:rPr lang="en-US" dirty="0" smtClean="0"/>
              <a:t> - more intelligent implantable devices,</a:t>
            </a:r>
          </a:p>
          <a:p>
            <a:pPr>
              <a:buFontTx/>
              <a:buChar char="-"/>
            </a:pPr>
            <a:r>
              <a:rPr lang="en-US" dirty="0" smtClean="0"/>
              <a:t>better processors, </a:t>
            </a:r>
          </a:p>
          <a:p>
            <a:pPr>
              <a:buFontTx/>
              <a:buChar char="-"/>
            </a:pPr>
            <a:r>
              <a:rPr lang="en-US" dirty="0" smtClean="0"/>
              <a:t>longer battery life, </a:t>
            </a:r>
          </a:p>
          <a:p>
            <a:pPr>
              <a:buFontTx/>
              <a:buChar char="-"/>
            </a:pPr>
            <a:r>
              <a:rPr lang="en-US" dirty="0" smtClean="0"/>
              <a:t>better wireless</a:t>
            </a:r>
          </a:p>
          <a:p>
            <a:pPr>
              <a:buFontTx/>
              <a:buChar char="-"/>
            </a:pPr>
            <a:r>
              <a:rPr lang="en-US" dirty="0" smtClean="0"/>
              <a:t>More storage</a:t>
            </a:r>
          </a:p>
          <a:p>
            <a:pPr>
              <a:buFontTx/>
              <a:buChar char="-"/>
            </a:pPr>
            <a:r>
              <a:rPr lang="en-US" dirty="0" smtClean="0"/>
              <a:t>-</a:t>
            </a:r>
            <a:r>
              <a:rPr lang="en-US" baseline="0" dirty="0" smtClean="0"/>
              <a:t> algorithmic improvement</a:t>
            </a:r>
          </a:p>
          <a:p>
            <a:pPr>
              <a:buFontTx/>
              <a:buChar char="-"/>
            </a:pPr>
            <a:endParaRPr lang="en-US" baseline="0" dirty="0" smtClean="0"/>
          </a:p>
          <a:p>
            <a:pPr>
              <a:buFontTx/>
              <a:buChar char="-"/>
            </a:pPr>
            <a:r>
              <a:rPr lang="en-US" baseline="0" dirty="0" smtClean="0"/>
              <a:t>What hasn’t changed?</a:t>
            </a:r>
          </a:p>
          <a:p>
            <a:pPr lvl="1">
              <a:buFontTx/>
              <a:buChar char="-"/>
            </a:pPr>
            <a:r>
              <a:rPr lang="en-US" baseline="0" dirty="0" smtClean="0"/>
              <a:t>- electrode tissue interface</a:t>
            </a:r>
          </a:p>
          <a:p>
            <a:pPr lvl="1">
              <a:buFontTx/>
              <a:buChar char="-"/>
            </a:pPr>
            <a:r>
              <a:rPr lang="en-US" baseline="0" dirty="0" smtClean="0"/>
              <a:t>Despite developments in basic science that illustrate how flawed these interface devices are</a:t>
            </a:r>
          </a:p>
          <a:p>
            <a:pPr lvl="1">
              <a:buFontTx/>
              <a:buChar char="-"/>
            </a:pPr>
            <a:endParaRPr lang="en-US" baseline="0" dirty="0" smtClean="0"/>
          </a:p>
          <a:p>
            <a:pPr lvl="0">
              <a:buFontTx/>
              <a:buChar char="-"/>
            </a:pPr>
            <a:r>
              <a:rPr lang="en-US" baseline="0" dirty="0" smtClean="0"/>
              <a:t>Set out to develop a new generation of electrode tissue interface devices</a:t>
            </a:r>
          </a:p>
          <a:p>
            <a:pPr lvl="1">
              <a:buFontTx/>
              <a:buChar char="-"/>
            </a:pPr>
            <a:r>
              <a:rPr lang="en-US" baseline="0" dirty="0" smtClean="0"/>
              <a:t>Though about what kind of devices we need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One example, </a:t>
            </a:r>
          </a:p>
          <a:p>
            <a:pPr eaLnBrk="1" hangingPunct="1">
              <a:buFontTx/>
              <a:buChar char="-"/>
            </a:pPr>
            <a:r>
              <a:rPr lang="en-US" baseline="0" dirty="0" smtClean="0"/>
              <a:t>- technology used for Evaluating patients prior to Epilepsy surgery</a:t>
            </a:r>
          </a:p>
          <a:p>
            <a:pPr eaLnBrk="1" hangingPunct="1">
              <a:buFontTx/>
              <a:buChar char="-"/>
            </a:pPr>
            <a:r>
              <a:rPr lang="en-US" baseline="0" dirty="0" smtClean="0"/>
              <a:t> scalp EEG has poor spatial resolution</a:t>
            </a:r>
          </a:p>
          <a:p>
            <a:pPr eaLnBrk="1" hangingPunct="1">
              <a:buFontTx/>
              <a:buChar char="-"/>
            </a:pPr>
            <a:endParaRPr lang="en-US" baseline="0" dirty="0" smtClean="0"/>
          </a:p>
          <a:p>
            <a:pPr eaLnBrk="1" hangingPunct="1">
              <a:buFontTx/>
              <a:buChar char="-"/>
            </a:pPr>
            <a:r>
              <a:rPr lang="en-US" baseline="0" dirty="0" smtClean="0"/>
              <a:t>Electrodes are  3-4 mm in diameter, 1 cm apart, covering 8 cm x 8 cm</a:t>
            </a:r>
          </a:p>
          <a:p>
            <a:pPr eaLnBrk="1" hangingPunct="1">
              <a:buFontTx/>
              <a:buChar char="-"/>
            </a:pPr>
            <a:r>
              <a:rPr lang="en-US" baseline="0" dirty="0" smtClean="0"/>
              <a:t>- however, 12 M neurons!</a:t>
            </a:r>
          </a:p>
          <a:p>
            <a:pPr eaLnBrk="1" hangingPunct="1">
              <a:buFontTx/>
              <a:buChar char="-"/>
            </a:pPr>
            <a:endParaRPr lang="en-US" baseline="0" dirty="0" smtClean="0"/>
          </a:p>
          <a:p>
            <a:pPr eaLnBrk="1" hangingPunct="1">
              <a:buFontTx/>
              <a:buChar char="-"/>
            </a:pPr>
            <a:r>
              <a:rPr lang="en-US" baseline="0" dirty="0" smtClean="0"/>
              <a:t>- helicopter analogy??</a:t>
            </a:r>
          </a:p>
          <a:p>
            <a:pPr eaLnBrk="1" hangingPunct="1">
              <a:buFontTx/>
              <a:buChar char="-"/>
            </a:pPr>
            <a:endParaRPr lang="en-US" baseline="0" dirty="0" smtClean="0"/>
          </a:p>
          <a:p>
            <a:pPr eaLnBrk="1" hangingPunct="1">
              <a:buFontTx/>
              <a:buChar char="-"/>
            </a:pPr>
            <a:r>
              <a:rPr lang="en-US" baseline="0" dirty="0" smtClean="0"/>
              <a:t>Need to measure from small groups of neurons, 1000s, 10s thousands </a:t>
            </a:r>
          </a:p>
          <a:p>
            <a:pPr eaLnBrk="1" hangingPunct="1">
              <a:buFontTx/>
              <a:buChar char="-"/>
            </a:pPr>
            <a:r>
              <a:rPr lang="en-US" baseline="0" dirty="0" smtClean="0"/>
              <a:t>Transition to Utah array</a:t>
            </a:r>
          </a:p>
          <a:p>
            <a:pPr eaLnBrk="1" hangingPunct="1">
              <a:buFontTx/>
              <a:buChar char="-"/>
            </a:pPr>
            <a:r>
              <a:rPr lang="en-US" dirty="0" smtClean="0"/>
              <a:t>Wiring!!!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Want mm resolution over large areas of the brain, </a:t>
            </a:r>
            <a:r>
              <a:rPr lang="en-US" dirty="0" smtClean="0">
                <a:sym typeface="Wingdings" pitchFamily="2" charset="2"/>
              </a:rPr>
              <a:t> requiring thousands of electrodes and thousands of wires</a:t>
            </a:r>
          </a:p>
          <a:p>
            <a:r>
              <a:rPr lang="en-US" dirty="0" smtClean="0">
                <a:sym typeface="Wingdings" pitchFamily="2" charset="2"/>
              </a:rPr>
              <a:t>Very flexible sheets of electrodes, incorporating amplifiers and </a:t>
            </a:r>
            <a:r>
              <a:rPr lang="en-US" dirty="0" err="1" smtClean="0">
                <a:sym typeface="Wingdings" pitchFamily="2" charset="2"/>
              </a:rPr>
              <a:t>multplexing</a:t>
            </a:r>
            <a:endParaRPr lang="en-US" dirty="0" smtClean="0">
              <a:sym typeface="Wingdings" pitchFamily="2" charset="2"/>
            </a:endParaRPr>
          </a:p>
          <a:p>
            <a:r>
              <a:rPr lang="en-US" dirty="0" smtClean="0">
                <a:sym typeface="Wingdings" pitchFamily="2" charset="2"/>
              </a:rPr>
              <a:t>Allows to pack a large number off electrodes into a small space,  720 electrodes in ~ 1 sq cm</a:t>
            </a:r>
          </a:p>
          <a:p>
            <a:endParaRPr 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Final device</a:t>
            </a:r>
          </a:p>
          <a:p>
            <a:r>
              <a:rPr lang="en-US" dirty="0" smtClean="0"/>
              <a:t>Inset shows details of the unit cell</a:t>
            </a:r>
          </a:p>
          <a:p>
            <a:endParaRPr lang="en-US" dirty="0" smtClean="0"/>
          </a:p>
          <a:p>
            <a:r>
              <a:rPr lang="en-US" dirty="0" smtClean="0"/>
              <a:t>Increased Number of electrodes</a:t>
            </a:r>
          </a:p>
          <a:p>
            <a:r>
              <a:rPr lang="en-US" dirty="0" smtClean="0"/>
              <a:t>360</a:t>
            </a:r>
            <a:r>
              <a:rPr lang="en-US" baseline="0" dirty="0" smtClean="0"/>
              <a:t> electrodes in &lt; 1 sq cm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Spacing smaller</a:t>
            </a:r>
          </a:p>
          <a:p>
            <a:r>
              <a:rPr lang="en-US" dirty="0" smtClean="0"/>
              <a:t>Still small number of wires</a:t>
            </a:r>
          </a:p>
          <a:p>
            <a:endParaRPr lang="en-US" dirty="0" smtClean="0"/>
          </a:p>
          <a:p>
            <a:r>
              <a:rPr lang="en-US" dirty="0" smtClean="0"/>
              <a:t>Pt electrodes </a:t>
            </a:r>
            <a:r>
              <a:rPr lang="en-US" dirty="0" smtClean="0">
                <a:sym typeface="Wingdings" pitchFamily="2" charset="2"/>
              </a:rPr>
              <a:t> reduced</a:t>
            </a:r>
            <a:r>
              <a:rPr lang="en-US" baseline="0" dirty="0" smtClean="0">
                <a:sym typeface="Wingdings" pitchFamily="2" charset="2"/>
              </a:rPr>
              <a:t> impedance</a:t>
            </a:r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tested electrode array by </a:t>
            </a:r>
            <a:r>
              <a:rPr lang="en-US" baseline="0" dirty="0" smtClean="0"/>
              <a:t>Placed on surface of feline visual cortex</a:t>
            </a:r>
          </a:p>
          <a:p>
            <a:endParaRPr lang="en-US" baseline="0" dirty="0" smtClean="0"/>
          </a:p>
          <a:p>
            <a:r>
              <a:rPr lang="en-US" baseline="0" dirty="0" smtClean="0"/>
              <a:t>Also flexible enough to insert into the </a:t>
            </a:r>
            <a:r>
              <a:rPr lang="en-US" baseline="0" dirty="0" err="1" smtClean="0"/>
              <a:t>interhemispheric</a:t>
            </a:r>
            <a:r>
              <a:rPr lang="en-US" baseline="0" dirty="0" smtClean="0"/>
              <a:t> fissure </a:t>
            </a:r>
          </a:p>
          <a:p>
            <a:r>
              <a:rPr lang="en-US" baseline="0" dirty="0" smtClean="0"/>
              <a:t>	- difficult to access</a:t>
            </a:r>
          </a:p>
          <a:p>
            <a:r>
              <a:rPr lang="en-US" baseline="0" dirty="0" smtClean="0"/>
              <a:t>	- similar to </a:t>
            </a:r>
            <a:r>
              <a:rPr lang="en-US" baseline="0" dirty="0" err="1" smtClean="0"/>
              <a:t>sulci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Recording visual evoked responses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8169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4FAF39-378A-4F34-AD19-BD0E038AB612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4FAF39-378A-4F34-AD19-BD0E038AB612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712" y="2130303"/>
            <a:ext cx="7772576" cy="14699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424" y="3886017"/>
            <a:ext cx="6401153" cy="1752966"/>
          </a:xfrm>
        </p:spPr>
        <p:txBody>
          <a:bodyPr/>
          <a:lstStyle>
            <a:lvl1pPr marL="0" indent="0" algn="ctr">
              <a:buNone/>
              <a:defRPr/>
            </a:lvl1pPr>
            <a:lvl2pPr marL="129022" indent="0" algn="ctr">
              <a:buNone/>
              <a:defRPr/>
            </a:lvl2pPr>
            <a:lvl3pPr marL="258044" indent="0" algn="ctr">
              <a:buNone/>
              <a:defRPr/>
            </a:lvl3pPr>
            <a:lvl4pPr marL="387066" indent="0" algn="ctr">
              <a:buNone/>
              <a:defRPr/>
            </a:lvl4pPr>
            <a:lvl5pPr marL="516087" indent="0" algn="ctr">
              <a:buNone/>
              <a:defRPr/>
            </a:lvl5pPr>
            <a:lvl6pPr marL="645109" indent="0" algn="ctr">
              <a:buNone/>
              <a:defRPr/>
            </a:lvl6pPr>
            <a:lvl7pPr marL="774131" indent="0" algn="ctr">
              <a:buNone/>
              <a:defRPr/>
            </a:lvl7pPr>
            <a:lvl8pPr marL="903153" indent="0" algn="ctr">
              <a:buNone/>
              <a:defRPr/>
            </a:lvl8pPr>
            <a:lvl9pPr marL="1032175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85C713D1-45A7-FC49-8FEB-BB750C8C689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B54B333D-9009-5E4A-AE6C-B833725644D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25066" y="747346"/>
            <a:ext cx="1946010" cy="534865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712" y="747346"/>
            <a:ext cx="5797021" cy="534865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BD965A0E-41EE-944D-A99F-F80118C6AD1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4478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7C676F8-6269-466E-9C55-92B40761C43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8164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4478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4478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7861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A4577CB-6B14-46ED-9FF9-F0DDF8A60D3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584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334B9C2D-6068-B045-8607-19AEA6F40DE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686"/>
            <a:ext cx="7772576" cy="1362350"/>
          </a:xfrm>
        </p:spPr>
        <p:txBody>
          <a:bodyPr anchor="t"/>
          <a:lstStyle>
            <a:lvl1pPr algn="l">
              <a:defRPr sz="1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499"/>
            <a:ext cx="7772576" cy="1500188"/>
          </a:xfrm>
        </p:spPr>
        <p:txBody>
          <a:bodyPr anchor="b"/>
          <a:lstStyle>
            <a:lvl1pPr marL="0" indent="0">
              <a:buNone/>
              <a:defRPr sz="600"/>
            </a:lvl1pPr>
            <a:lvl2pPr marL="129022" indent="0">
              <a:buNone/>
              <a:defRPr sz="500"/>
            </a:lvl2pPr>
            <a:lvl3pPr marL="258044" indent="0">
              <a:buNone/>
              <a:defRPr sz="500"/>
            </a:lvl3pPr>
            <a:lvl4pPr marL="387066" indent="0">
              <a:buNone/>
              <a:defRPr sz="400"/>
            </a:lvl4pPr>
            <a:lvl5pPr marL="516087" indent="0">
              <a:buNone/>
              <a:defRPr sz="400"/>
            </a:lvl5pPr>
            <a:lvl6pPr marL="645109" indent="0">
              <a:buNone/>
              <a:defRPr sz="400"/>
            </a:lvl6pPr>
            <a:lvl7pPr marL="774131" indent="0">
              <a:buNone/>
              <a:defRPr sz="400"/>
            </a:lvl7pPr>
            <a:lvl8pPr marL="903153" indent="0">
              <a:buNone/>
              <a:defRPr sz="400"/>
            </a:lvl8pPr>
            <a:lvl9pPr marL="1032175" indent="0">
              <a:buNone/>
              <a:defRPr sz="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4E2F8DA8-B268-CF45-8512-7AF122D2650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712" y="1981017"/>
            <a:ext cx="3865121" cy="4114983"/>
          </a:xfrm>
        </p:spPr>
        <p:txBody>
          <a:bodyPr/>
          <a:lstStyle>
            <a:lvl1pPr>
              <a:defRPr sz="800"/>
            </a:lvl1pPr>
            <a:lvl2pPr>
              <a:defRPr sz="700"/>
            </a:lvl2pPr>
            <a:lvl3pPr>
              <a:defRPr sz="600"/>
            </a:lvl3pPr>
            <a:lvl4pPr>
              <a:defRPr sz="500"/>
            </a:lvl4pPr>
            <a:lvl5pPr>
              <a:defRPr sz="500"/>
            </a:lvl5pPr>
            <a:lvl6pPr>
              <a:defRPr sz="500"/>
            </a:lvl6pPr>
            <a:lvl7pPr>
              <a:defRPr sz="500"/>
            </a:lvl7pPr>
            <a:lvl8pPr>
              <a:defRPr sz="500"/>
            </a:lvl8pPr>
            <a:lvl9pPr>
              <a:defRPr sz="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3167" y="1981017"/>
            <a:ext cx="3865122" cy="4114983"/>
          </a:xfrm>
        </p:spPr>
        <p:txBody>
          <a:bodyPr/>
          <a:lstStyle>
            <a:lvl1pPr>
              <a:defRPr sz="800"/>
            </a:lvl1pPr>
            <a:lvl2pPr>
              <a:defRPr sz="700"/>
            </a:lvl2pPr>
            <a:lvl3pPr>
              <a:defRPr sz="600"/>
            </a:lvl3pPr>
            <a:lvl4pPr>
              <a:defRPr sz="500"/>
            </a:lvl4pPr>
            <a:lvl5pPr>
              <a:defRPr sz="500"/>
            </a:lvl5pPr>
            <a:lvl6pPr>
              <a:defRPr sz="500"/>
            </a:lvl6pPr>
            <a:lvl7pPr>
              <a:defRPr sz="500"/>
            </a:lvl7pPr>
            <a:lvl8pPr>
              <a:defRPr sz="500"/>
            </a:lvl8pPr>
            <a:lvl9pPr>
              <a:defRPr sz="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D593F405-ACB7-1047-BDF7-A158763B9E6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88" y="274760"/>
            <a:ext cx="822942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88" y="1534990"/>
            <a:ext cx="4040188" cy="639732"/>
          </a:xfrm>
        </p:spPr>
        <p:txBody>
          <a:bodyPr anchor="b"/>
          <a:lstStyle>
            <a:lvl1pPr marL="0" indent="0">
              <a:buNone/>
              <a:defRPr sz="700" b="1"/>
            </a:lvl1pPr>
            <a:lvl2pPr marL="129022" indent="0">
              <a:buNone/>
              <a:defRPr sz="600" b="1"/>
            </a:lvl2pPr>
            <a:lvl3pPr marL="258044" indent="0">
              <a:buNone/>
              <a:defRPr sz="500" b="1"/>
            </a:lvl3pPr>
            <a:lvl4pPr marL="387066" indent="0">
              <a:buNone/>
              <a:defRPr sz="500" b="1"/>
            </a:lvl4pPr>
            <a:lvl5pPr marL="516087" indent="0">
              <a:buNone/>
              <a:defRPr sz="500" b="1"/>
            </a:lvl5pPr>
            <a:lvl6pPr marL="645109" indent="0">
              <a:buNone/>
              <a:defRPr sz="500" b="1"/>
            </a:lvl6pPr>
            <a:lvl7pPr marL="774131" indent="0">
              <a:buNone/>
              <a:defRPr sz="500" b="1"/>
            </a:lvl7pPr>
            <a:lvl8pPr marL="903153" indent="0">
              <a:buNone/>
              <a:defRPr sz="500" b="1"/>
            </a:lvl8pPr>
            <a:lvl9pPr marL="1032175" indent="0">
              <a:buNone/>
              <a:defRPr sz="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88" y="2174723"/>
            <a:ext cx="4040188" cy="3951501"/>
          </a:xfrm>
        </p:spPr>
        <p:txBody>
          <a:bodyPr/>
          <a:lstStyle>
            <a:lvl1pPr>
              <a:defRPr sz="700"/>
            </a:lvl1pPr>
            <a:lvl2pPr>
              <a:defRPr sz="600"/>
            </a:lvl2pPr>
            <a:lvl3pPr>
              <a:defRPr sz="500"/>
            </a:lvl3pPr>
            <a:lvl4pPr>
              <a:defRPr sz="500"/>
            </a:lvl4pPr>
            <a:lvl5pPr>
              <a:defRPr sz="500"/>
            </a:lvl5pPr>
            <a:lvl6pPr>
              <a:defRPr sz="500"/>
            </a:lvl6pPr>
            <a:lvl7pPr>
              <a:defRPr sz="500"/>
            </a:lvl7pPr>
            <a:lvl8pPr>
              <a:defRPr sz="500"/>
            </a:lvl8pPr>
            <a:lvl9pPr>
              <a:defRPr sz="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01" y="1534990"/>
            <a:ext cx="4041511" cy="639732"/>
          </a:xfrm>
        </p:spPr>
        <p:txBody>
          <a:bodyPr anchor="b"/>
          <a:lstStyle>
            <a:lvl1pPr marL="0" indent="0">
              <a:buNone/>
              <a:defRPr sz="700" b="1"/>
            </a:lvl1pPr>
            <a:lvl2pPr marL="129022" indent="0">
              <a:buNone/>
              <a:defRPr sz="600" b="1"/>
            </a:lvl2pPr>
            <a:lvl3pPr marL="258044" indent="0">
              <a:buNone/>
              <a:defRPr sz="500" b="1"/>
            </a:lvl3pPr>
            <a:lvl4pPr marL="387066" indent="0">
              <a:buNone/>
              <a:defRPr sz="500" b="1"/>
            </a:lvl4pPr>
            <a:lvl5pPr marL="516087" indent="0">
              <a:buNone/>
              <a:defRPr sz="500" b="1"/>
            </a:lvl5pPr>
            <a:lvl6pPr marL="645109" indent="0">
              <a:buNone/>
              <a:defRPr sz="500" b="1"/>
            </a:lvl6pPr>
            <a:lvl7pPr marL="774131" indent="0">
              <a:buNone/>
              <a:defRPr sz="500" b="1"/>
            </a:lvl7pPr>
            <a:lvl8pPr marL="903153" indent="0">
              <a:buNone/>
              <a:defRPr sz="500" b="1"/>
            </a:lvl8pPr>
            <a:lvl9pPr marL="1032175" indent="0">
              <a:buNone/>
              <a:defRPr sz="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01" y="2174723"/>
            <a:ext cx="4041511" cy="3951501"/>
          </a:xfrm>
        </p:spPr>
        <p:txBody>
          <a:bodyPr/>
          <a:lstStyle>
            <a:lvl1pPr>
              <a:defRPr sz="700"/>
            </a:lvl1pPr>
            <a:lvl2pPr>
              <a:defRPr sz="600"/>
            </a:lvl2pPr>
            <a:lvl3pPr>
              <a:defRPr sz="500"/>
            </a:lvl3pPr>
            <a:lvl4pPr>
              <a:defRPr sz="500"/>
            </a:lvl4pPr>
            <a:lvl5pPr>
              <a:defRPr sz="500"/>
            </a:lvl5pPr>
            <a:lvl6pPr>
              <a:defRPr sz="500"/>
            </a:lvl6pPr>
            <a:lvl7pPr>
              <a:defRPr sz="500"/>
            </a:lvl7pPr>
            <a:lvl8pPr>
              <a:defRPr sz="500"/>
            </a:lvl8pPr>
            <a:lvl9pPr>
              <a:defRPr sz="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C999379E-A0C5-5740-BDE9-A9783345864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948494E9-D6AF-1741-9776-1D2DBA71616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2C118E35-561E-384F-9426-8C3427EB314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88" y="272928"/>
            <a:ext cx="3008313" cy="1162233"/>
          </a:xfrm>
        </p:spPr>
        <p:txBody>
          <a:bodyPr anchor="b"/>
          <a:lstStyle>
            <a:lvl1pPr algn="l">
              <a:defRPr sz="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962" y="272928"/>
            <a:ext cx="5111750" cy="5853296"/>
          </a:xfrm>
        </p:spPr>
        <p:txBody>
          <a:bodyPr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88" y="1435161"/>
            <a:ext cx="3008313" cy="4691063"/>
          </a:xfrm>
        </p:spPr>
        <p:txBody>
          <a:bodyPr/>
          <a:lstStyle>
            <a:lvl1pPr marL="0" indent="0">
              <a:buNone/>
              <a:defRPr sz="400"/>
            </a:lvl1pPr>
            <a:lvl2pPr marL="129022" indent="0">
              <a:buNone/>
              <a:defRPr sz="300"/>
            </a:lvl2pPr>
            <a:lvl3pPr marL="258044" indent="0">
              <a:buNone/>
              <a:defRPr sz="300"/>
            </a:lvl3pPr>
            <a:lvl4pPr marL="387066" indent="0">
              <a:buNone/>
              <a:defRPr sz="300"/>
            </a:lvl4pPr>
            <a:lvl5pPr marL="516087" indent="0">
              <a:buNone/>
              <a:defRPr sz="300"/>
            </a:lvl5pPr>
            <a:lvl6pPr marL="645109" indent="0">
              <a:buNone/>
              <a:defRPr sz="300"/>
            </a:lvl6pPr>
            <a:lvl7pPr marL="774131" indent="0">
              <a:buNone/>
              <a:defRPr sz="300"/>
            </a:lvl7pPr>
            <a:lvl8pPr marL="903153" indent="0">
              <a:buNone/>
              <a:defRPr sz="300"/>
            </a:lvl8pPr>
            <a:lvl9pPr marL="1032175" indent="0">
              <a:buNone/>
              <a:defRPr sz="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19D0A0FB-8459-0A4A-807F-783CB75C1A3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509"/>
            <a:ext cx="5486576" cy="566921"/>
          </a:xfrm>
        </p:spPr>
        <p:txBody>
          <a:bodyPr anchor="b"/>
          <a:lstStyle>
            <a:lvl1pPr algn="l">
              <a:defRPr sz="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14"/>
            <a:ext cx="5486576" cy="4114983"/>
          </a:xfrm>
        </p:spPr>
        <p:txBody>
          <a:bodyPr/>
          <a:lstStyle>
            <a:lvl1pPr marL="0" indent="0">
              <a:buNone/>
              <a:defRPr sz="900"/>
            </a:lvl1pPr>
            <a:lvl2pPr marL="129022" indent="0">
              <a:buNone/>
              <a:defRPr sz="800"/>
            </a:lvl2pPr>
            <a:lvl3pPr marL="258044" indent="0">
              <a:buNone/>
              <a:defRPr sz="700"/>
            </a:lvl3pPr>
            <a:lvl4pPr marL="387066" indent="0">
              <a:buNone/>
              <a:defRPr sz="600"/>
            </a:lvl4pPr>
            <a:lvl5pPr marL="516087" indent="0">
              <a:buNone/>
              <a:defRPr sz="600"/>
            </a:lvl5pPr>
            <a:lvl6pPr marL="645109" indent="0">
              <a:buNone/>
              <a:defRPr sz="600"/>
            </a:lvl6pPr>
            <a:lvl7pPr marL="774131" indent="0">
              <a:buNone/>
              <a:defRPr sz="600"/>
            </a:lvl7pPr>
            <a:lvl8pPr marL="903153" indent="0">
              <a:buNone/>
              <a:defRPr sz="600"/>
            </a:lvl8pPr>
            <a:lvl9pPr marL="1032175" indent="0">
              <a:buNone/>
              <a:defRPr sz="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429"/>
            <a:ext cx="5486576" cy="804588"/>
          </a:xfrm>
        </p:spPr>
        <p:txBody>
          <a:bodyPr/>
          <a:lstStyle>
            <a:lvl1pPr marL="0" indent="0">
              <a:buNone/>
              <a:defRPr sz="400"/>
            </a:lvl1pPr>
            <a:lvl2pPr marL="129022" indent="0">
              <a:buNone/>
              <a:defRPr sz="300"/>
            </a:lvl2pPr>
            <a:lvl3pPr marL="258044" indent="0">
              <a:buNone/>
              <a:defRPr sz="300"/>
            </a:lvl3pPr>
            <a:lvl4pPr marL="387066" indent="0">
              <a:buNone/>
              <a:defRPr sz="300"/>
            </a:lvl4pPr>
            <a:lvl5pPr marL="516087" indent="0">
              <a:buNone/>
              <a:defRPr sz="300"/>
            </a:lvl5pPr>
            <a:lvl6pPr marL="645109" indent="0">
              <a:buNone/>
              <a:defRPr sz="300"/>
            </a:lvl6pPr>
            <a:lvl7pPr marL="774131" indent="0">
              <a:buNone/>
              <a:defRPr sz="300"/>
            </a:lvl7pPr>
            <a:lvl8pPr marL="903153" indent="0">
              <a:buNone/>
              <a:defRPr sz="300"/>
            </a:lvl8pPr>
            <a:lvl9pPr marL="1032175" indent="0">
              <a:buNone/>
              <a:defRPr sz="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B73ABCFD-B5FE-A54F-97D7-35892AAC568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6" Type="http://schemas.openxmlformats.org/officeDocument/2006/relationships/image" Target="../media/image2.png"/><Relationship Id="rId17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98500" y="747346"/>
            <a:ext cx="777257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0" rIns="91420" bIns="4571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712" y="1981017"/>
            <a:ext cx="7772576" cy="4114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253243" y="6620791"/>
            <a:ext cx="2895424" cy="149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>
            <a:lvl1pPr defTabSz="914353">
              <a:defRPr sz="700" b="1">
                <a:solidFill>
                  <a:srgbClr val="1F134C"/>
                </a:solidFill>
                <a:latin typeface="Arial Black" pitchFamily="-65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88" y="6248492"/>
            <a:ext cx="1905000" cy="457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>
            <a:lvl1pPr algn="r" defTabSz="914353">
              <a:defRPr sz="1400"/>
            </a:lvl1pPr>
          </a:lstStyle>
          <a:p>
            <a:fld id="{4A20F940-B822-A64F-ABD6-6D0C63D2E77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 userDrawn="1"/>
        </p:nvSpPr>
        <p:spPr bwMode="auto">
          <a:xfrm>
            <a:off x="0" y="747346"/>
            <a:ext cx="9144000" cy="0"/>
          </a:xfrm>
          <a:prstGeom prst="line">
            <a:avLst/>
          </a:prstGeom>
          <a:noFill/>
          <a:ln w="88900" cmpd="tri">
            <a:solidFill>
              <a:srgbClr val="331B66"/>
            </a:solidFill>
            <a:round/>
            <a:headEnd/>
            <a:tailEnd/>
          </a:ln>
        </p:spPr>
        <p:txBody>
          <a:bodyPr wrap="none" lIns="25804" tIns="12902" rIns="25804" bIns="12902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 descr="NYUPoly.eps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19944" y="87923"/>
            <a:ext cx="1437268" cy="527538"/>
          </a:xfrm>
          <a:prstGeom prst="rect">
            <a:avLst/>
          </a:prstGeom>
        </p:spPr>
      </p:pic>
      <p:pic>
        <p:nvPicPr>
          <p:cNvPr id="2" name="Picture 1" descr="NYU WIRELESS.png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1433"/>
            <a:ext cx="1199444" cy="1256567"/>
          </a:xfrm>
          <a:prstGeom prst="rect">
            <a:avLst/>
          </a:prstGeom>
        </p:spPr>
      </p:pic>
      <p:pic>
        <p:nvPicPr>
          <p:cNvPr id="3" name="Picture 2" descr="images.jpeg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20782"/>
            <a:ext cx="457200" cy="66501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353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defTabSz="914353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14353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14353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14353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129022" algn="ctr" defTabSz="914353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258044" algn="ctr" defTabSz="914353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387066" algn="ctr" defTabSz="914353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516087" algn="ctr" defTabSz="914353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714" indent="-342714" algn="l" defTabSz="914353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772" indent="-285819" algn="l" defTabSz="914353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2829" indent="-228476" algn="l" defTabSz="914353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99781" indent="-228476" algn="l" defTabSz="914353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6734" indent="-228476" algn="l" defTabSz="914353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185756" indent="-228476" algn="l" defTabSz="914353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314777" indent="-228476" algn="l" defTabSz="914353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2443799" indent="-228476" algn="l" defTabSz="914353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2572821" indent="-228476" algn="l" defTabSz="914353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129022" rtl="0" eaLnBrk="1" latinLnBrk="0" hangingPunct="1">
        <a:defRPr sz="500" kern="1200">
          <a:solidFill>
            <a:schemeClr val="tx1"/>
          </a:solidFill>
          <a:latin typeface="+mn-lt"/>
          <a:ea typeface="+mn-ea"/>
          <a:cs typeface="+mn-cs"/>
        </a:defRPr>
      </a:lvl1pPr>
      <a:lvl2pPr marL="129022" algn="l" defTabSz="129022" rtl="0" eaLnBrk="1" latinLnBrk="0" hangingPunct="1">
        <a:defRPr sz="500" kern="1200">
          <a:solidFill>
            <a:schemeClr val="tx1"/>
          </a:solidFill>
          <a:latin typeface="+mn-lt"/>
          <a:ea typeface="+mn-ea"/>
          <a:cs typeface="+mn-cs"/>
        </a:defRPr>
      </a:lvl2pPr>
      <a:lvl3pPr marL="258044" algn="l" defTabSz="129022" rtl="0" eaLnBrk="1" latinLnBrk="0" hangingPunct="1">
        <a:defRPr sz="500" kern="1200">
          <a:solidFill>
            <a:schemeClr val="tx1"/>
          </a:solidFill>
          <a:latin typeface="+mn-lt"/>
          <a:ea typeface="+mn-ea"/>
          <a:cs typeface="+mn-cs"/>
        </a:defRPr>
      </a:lvl3pPr>
      <a:lvl4pPr marL="387066" algn="l" defTabSz="129022" rtl="0" eaLnBrk="1" latinLnBrk="0" hangingPunct="1">
        <a:defRPr sz="500" kern="1200">
          <a:solidFill>
            <a:schemeClr val="tx1"/>
          </a:solidFill>
          <a:latin typeface="+mn-lt"/>
          <a:ea typeface="+mn-ea"/>
          <a:cs typeface="+mn-cs"/>
        </a:defRPr>
      </a:lvl4pPr>
      <a:lvl5pPr marL="516087" algn="l" defTabSz="129022" rtl="0" eaLnBrk="1" latinLnBrk="0" hangingPunct="1">
        <a:defRPr sz="500" kern="1200">
          <a:solidFill>
            <a:schemeClr val="tx1"/>
          </a:solidFill>
          <a:latin typeface="+mn-lt"/>
          <a:ea typeface="+mn-ea"/>
          <a:cs typeface="+mn-cs"/>
        </a:defRPr>
      </a:lvl5pPr>
      <a:lvl6pPr marL="645109" algn="l" defTabSz="129022" rtl="0" eaLnBrk="1" latinLnBrk="0" hangingPunct="1">
        <a:defRPr sz="500" kern="1200">
          <a:solidFill>
            <a:schemeClr val="tx1"/>
          </a:solidFill>
          <a:latin typeface="+mn-lt"/>
          <a:ea typeface="+mn-ea"/>
          <a:cs typeface="+mn-cs"/>
        </a:defRPr>
      </a:lvl6pPr>
      <a:lvl7pPr marL="774131" algn="l" defTabSz="129022" rtl="0" eaLnBrk="1" latinLnBrk="0" hangingPunct="1">
        <a:defRPr sz="500" kern="1200">
          <a:solidFill>
            <a:schemeClr val="tx1"/>
          </a:solidFill>
          <a:latin typeface="+mn-lt"/>
          <a:ea typeface="+mn-ea"/>
          <a:cs typeface="+mn-cs"/>
        </a:defRPr>
      </a:lvl7pPr>
      <a:lvl8pPr marL="903153" algn="l" defTabSz="129022" rtl="0" eaLnBrk="1" latinLnBrk="0" hangingPunct="1">
        <a:defRPr sz="500" kern="1200">
          <a:solidFill>
            <a:schemeClr val="tx1"/>
          </a:solidFill>
          <a:latin typeface="+mn-lt"/>
          <a:ea typeface="+mn-ea"/>
          <a:cs typeface="+mn-cs"/>
        </a:defRPr>
      </a:lvl8pPr>
      <a:lvl9pPr marL="1032175" algn="l" defTabSz="129022" rtl="0" eaLnBrk="1" latinLnBrk="0" hangingPunct="1">
        <a:defRPr sz="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7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6.jpeg"/><Relationship Id="rId1" Type="http://schemas.microsoft.com/office/2007/relationships/media" Target="file:///\\localhost\Users\tmassa\Library\Mail%2520Downloads\cs_mri_otazo\whole-heart-perfusion.avi" TargetMode="External"/><Relationship Id="rId2" Type="http://schemas.openxmlformats.org/officeDocument/2006/relationships/video" Target="file:///\\localhost\Users\tmassa\Library\Mail%2520Downloads\cs_mri_otazo\whole-heart-perfusion.avi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1.png"/><Relationship Id="rId1" Type="http://schemas.microsoft.com/office/2007/relationships/media" Target="file:///C:\Users\ricardo\Documents\presentations\NYU\trip_feb_27_2012\liver-perfusion.avi" TargetMode="External"/><Relationship Id="rId2" Type="http://schemas.openxmlformats.org/officeDocument/2006/relationships/video" Target="file:///C:\Users\ricardo\Documents\presentations\NYU\trip_feb_27_2012\liver-perfusion.avi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2.png"/><Relationship Id="rId1" Type="http://schemas.microsoft.com/office/2007/relationships/media" Target="file:///\\localhost\Users\tmassa\Library\Mail%2520Downloads\cs_mri_otazo\whole-liver-perfusion.avi" TargetMode="External"/><Relationship Id="rId2" Type="http://schemas.openxmlformats.org/officeDocument/2006/relationships/video" Target="file:///\\localhost\Users\tmassa\Library\Mail%2520Downloads\cs_mri_otazo\whole-liver-perfusion.avi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jpeg"/><Relationship Id="rId5" Type="http://schemas.openxmlformats.org/officeDocument/2006/relationships/image" Target="../media/image61.jpeg"/><Relationship Id="rId6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3.jpeg"/><Relationship Id="rId3" Type="http://schemas.openxmlformats.org/officeDocument/2006/relationships/image" Target="../media/image6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jpeg"/><Relationship Id="rId20" Type="http://schemas.openxmlformats.org/officeDocument/2006/relationships/image" Target="../media/image22.jpeg"/><Relationship Id="rId21" Type="http://schemas.openxmlformats.org/officeDocument/2006/relationships/image" Target="../media/image23.jpeg"/><Relationship Id="rId22" Type="http://schemas.openxmlformats.org/officeDocument/2006/relationships/image" Target="../media/image24.jpeg"/><Relationship Id="rId10" Type="http://schemas.openxmlformats.org/officeDocument/2006/relationships/image" Target="../media/image12.jpeg"/><Relationship Id="rId11" Type="http://schemas.openxmlformats.org/officeDocument/2006/relationships/image" Target="../media/image13.jpeg"/><Relationship Id="rId12" Type="http://schemas.openxmlformats.org/officeDocument/2006/relationships/image" Target="../media/image14.jpeg"/><Relationship Id="rId13" Type="http://schemas.openxmlformats.org/officeDocument/2006/relationships/image" Target="../media/image15.jpeg"/><Relationship Id="rId14" Type="http://schemas.openxmlformats.org/officeDocument/2006/relationships/image" Target="../media/image16.gif"/><Relationship Id="rId15" Type="http://schemas.openxmlformats.org/officeDocument/2006/relationships/image" Target="../media/image17.jpeg"/><Relationship Id="rId16" Type="http://schemas.openxmlformats.org/officeDocument/2006/relationships/image" Target="../media/image18.jpeg"/><Relationship Id="rId17" Type="http://schemas.openxmlformats.org/officeDocument/2006/relationships/image" Target="../media/image19.jpeg"/><Relationship Id="rId18" Type="http://schemas.openxmlformats.org/officeDocument/2006/relationships/image" Target="../media/image20.jpeg"/><Relationship Id="rId19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7" Type="http://schemas.openxmlformats.org/officeDocument/2006/relationships/image" Target="../media/image9.jpeg"/><Relationship Id="rId8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9" Type="http://schemas.openxmlformats.org/officeDocument/2006/relationships/image" Target="../media/image32.png"/><Relationship Id="rId10" Type="http://schemas.openxmlformats.org/officeDocument/2006/relationships/image" Target="../media/image33.png"/><Relationship Id="rId11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NYU WIRELESS</a:t>
            </a:r>
            <a:br>
              <a:rPr lang="en-US" dirty="0" smtClean="0"/>
            </a:br>
            <a:r>
              <a:rPr lang="en-US" dirty="0" smtClean="0"/>
              <a:t>World’s First Research Center with ECE, CS, and MEDICINE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Prof. Ted Rappaport</a:t>
            </a:r>
          </a:p>
          <a:p>
            <a:r>
              <a:rPr lang="en-US" dirty="0" smtClean="0"/>
              <a:t>tsr@nyu.edu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-1617705" y="1526940"/>
            <a:ext cx="184666" cy="3531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528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224" y="-228600"/>
            <a:ext cx="7772576" cy="1143000"/>
          </a:xfrm>
        </p:spPr>
        <p:txBody>
          <a:bodyPr/>
          <a:lstStyle/>
          <a:p>
            <a:r>
              <a:rPr lang="en-US" altLang="ko-KR" sz="2800" dirty="0" smtClean="0"/>
              <a:t>Implantable Devices for Medicine</a:t>
            </a:r>
            <a:endParaRPr lang="en-US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712" y="990600"/>
            <a:ext cx="7772576" cy="4114983"/>
          </a:xfrm>
        </p:spPr>
        <p:txBody>
          <a:bodyPr/>
          <a:lstStyle/>
          <a:p>
            <a:r>
              <a:rPr lang="en-US" dirty="0" smtClean="0"/>
              <a:t> Implantable devices have evolved</a:t>
            </a:r>
          </a:p>
          <a:p>
            <a:r>
              <a:rPr lang="en-US" dirty="0" smtClean="0"/>
              <a:t> Electrodes have not improved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38" y="2793102"/>
            <a:ext cx="2239962" cy="331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5" y="2743200"/>
            <a:ext cx="5876925" cy="276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981947" y="5505597"/>
            <a:ext cx="35138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000000"/>
                </a:solidFill>
                <a:latin typeface="+mj-lt"/>
              </a:rPr>
              <a:t>NeuroPace</a:t>
            </a:r>
            <a:r>
              <a:rPr lang="en-US" sz="1200" dirty="0" smtClean="0">
                <a:solidFill>
                  <a:srgbClr val="000000"/>
                </a:solidFill>
                <a:latin typeface="+mj-lt"/>
              </a:rPr>
              <a:t> Responsive </a:t>
            </a:r>
            <a:r>
              <a:rPr lang="en-US" sz="1200" dirty="0" err="1" smtClean="0">
                <a:solidFill>
                  <a:srgbClr val="000000"/>
                </a:solidFill>
                <a:latin typeface="+mj-lt"/>
              </a:rPr>
              <a:t>Neurostimulator</a:t>
            </a:r>
            <a:r>
              <a:rPr lang="en-US" sz="1200" dirty="0" smtClean="0">
                <a:solidFill>
                  <a:srgbClr val="000000"/>
                </a:solidFill>
                <a:latin typeface="+mj-lt"/>
              </a:rPr>
              <a:t> (RNS®)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48400" y="6109536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rgbClr val="000000"/>
                </a:solidFill>
                <a:latin typeface="+mj-lt"/>
              </a:rPr>
              <a:t>Vagus</a:t>
            </a:r>
            <a:r>
              <a:rPr lang="en-US" sz="1200" dirty="0" smtClean="0">
                <a:solidFill>
                  <a:srgbClr val="000000"/>
                </a:solidFill>
                <a:latin typeface="+mj-lt"/>
              </a:rPr>
              <a:t> Nerve Stimulator</a:t>
            </a:r>
          </a:p>
          <a:p>
            <a:r>
              <a:rPr lang="en-US" sz="1200" dirty="0" err="1" smtClean="0">
                <a:solidFill>
                  <a:srgbClr val="000000"/>
                </a:solidFill>
                <a:latin typeface="+mj-lt"/>
              </a:rPr>
              <a:t>Cyberonics</a:t>
            </a:r>
            <a:r>
              <a:rPr lang="en-US" sz="1200" dirty="0" smtClean="0">
                <a:solidFill>
                  <a:srgbClr val="000000"/>
                </a:solidFill>
                <a:latin typeface="+mj-lt"/>
              </a:rPr>
              <a:t>, Inc.</a:t>
            </a:r>
          </a:p>
        </p:txBody>
      </p:sp>
    </p:spTree>
    <p:extLst>
      <p:ext uri="{BB962C8B-B14F-4D97-AF65-F5344CB8AC3E}">
        <p14:creationId xmlns:p14="http://schemas.microsoft.com/office/powerpoint/2010/main" val="1830654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-228600"/>
            <a:ext cx="7467600" cy="1143000"/>
          </a:xfrm>
        </p:spPr>
        <p:txBody>
          <a:bodyPr/>
          <a:lstStyle/>
          <a:p>
            <a:pPr eaLnBrk="1" hangingPunct="1"/>
            <a:r>
              <a:rPr lang="en-US" altLang="ko-KR" sz="2800" dirty="0" smtClean="0"/>
              <a:t>“State of the Art” Clinical Electrode Arrays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4876800" y="1379835"/>
            <a:ext cx="4267199" cy="5478165"/>
          </a:xfrm>
        </p:spPr>
        <p:txBody>
          <a:bodyPr/>
          <a:lstStyle/>
          <a:p>
            <a:r>
              <a:rPr lang="en-US" sz="3000" dirty="0" smtClean="0"/>
              <a:t>Large contacts</a:t>
            </a:r>
          </a:p>
          <a:p>
            <a:r>
              <a:rPr lang="en-US" sz="3000" dirty="0" smtClean="0"/>
              <a:t>Spaced 1 cm apart</a:t>
            </a:r>
          </a:p>
          <a:p>
            <a:r>
              <a:rPr lang="en-US" sz="3000" dirty="0" smtClean="0"/>
              <a:t>1 Electrode interfaces with ~12M neurons!</a:t>
            </a:r>
          </a:p>
          <a:p>
            <a:r>
              <a:rPr lang="en-US" sz="3000" dirty="0" smtClean="0"/>
              <a:t>Very poor spatial resolution</a:t>
            </a:r>
          </a:p>
          <a:p>
            <a:r>
              <a:rPr lang="en-US" sz="3000" dirty="0" smtClean="0"/>
              <a:t>Need 1,000s of electrodes, but not 1,000s of wires</a:t>
            </a:r>
          </a:p>
        </p:txBody>
      </p:sp>
      <p:grpSp>
        <p:nvGrpSpPr>
          <p:cNvPr id="2" name="Group 10"/>
          <p:cNvGrpSpPr/>
          <p:nvPr/>
        </p:nvGrpSpPr>
        <p:grpSpPr>
          <a:xfrm>
            <a:off x="457200" y="1524000"/>
            <a:ext cx="4114800" cy="3889177"/>
            <a:chOff x="457200" y="1524000"/>
            <a:chExt cx="4114800" cy="3889177"/>
          </a:xfrm>
        </p:grpSpPr>
        <p:pic>
          <p:nvPicPr>
            <p:cNvPr id="12" name="Picture 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148" t="5647" r="12434"/>
            <a:stretch>
              <a:fillRect/>
            </a:stretch>
          </p:blipFill>
          <p:spPr bwMode="auto">
            <a:xfrm>
              <a:off x="457200" y="1524000"/>
              <a:ext cx="4114800" cy="35814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grpSp>
          <p:nvGrpSpPr>
            <p:cNvPr id="3" name="Group 10"/>
            <p:cNvGrpSpPr/>
            <p:nvPr/>
          </p:nvGrpSpPr>
          <p:grpSpPr>
            <a:xfrm>
              <a:off x="533400" y="4876800"/>
              <a:ext cx="1185233" cy="215444"/>
              <a:chOff x="658807" y="1581796"/>
              <a:chExt cx="1185233" cy="215444"/>
            </a:xfrm>
          </p:grpSpPr>
          <p:sp>
            <p:nvSpPr>
              <p:cNvPr id="23" name="Line 15"/>
              <p:cNvSpPr>
                <a:spLocks noChangeShapeType="1"/>
              </p:cNvSpPr>
              <p:nvPr/>
            </p:nvSpPr>
            <p:spPr bwMode="auto">
              <a:xfrm>
                <a:off x="1295400" y="1689518"/>
                <a:ext cx="548640" cy="0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4" name="Text Box 16"/>
              <p:cNvSpPr txBox="1">
                <a:spLocks noChangeArrowheads="1"/>
              </p:cNvSpPr>
              <p:nvPr/>
            </p:nvSpPr>
            <p:spPr bwMode="auto">
              <a:xfrm>
                <a:off x="658807" y="1581796"/>
                <a:ext cx="485710" cy="2154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latinLnBrk="1"/>
                <a:r>
                  <a:rPr kumimoji="1" lang="en-US" altLang="ko-KR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Verdana" pitchFamily="34" charset="0"/>
                    <a:ea typeface="굴림" pitchFamily="50" charset="-127"/>
                  </a:rPr>
                  <a:t>1 cm</a:t>
                </a:r>
                <a:endParaRPr kumimoji="1" lang="en-US" altLang="ko-KR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itchFamily="34" charset="0"/>
                  <a:ea typeface="굴림" pitchFamily="50" charset="-127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685800" y="5105400"/>
              <a:ext cx="3733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  <a:latin typeface="+mj-lt"/>
                </a:rPr>
                <a:t>12 Million Neurons </a:t>
              </a:r>
              <a:r>
                <a:rPr lang="en-US" sz="1400" dirty="0" smtClean="0">
                  <a:solidFill>
                    <a:srgbClr val="000000"/>
                  </a:solidFill>
                  <a:latin typeface="+mj-lt"/>
                  <a:sym typeface="Wingdings" pitchFamily="2" charset="2"/>
                </a:rPr>
                <a:t> 1 Electrode</a:t>
              </a:r>
              <a:endParaRPr lang="en-US" sz="140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5" name="Down Arrow 14"/>
            <p:cNvSpPr/>
            <p:nvPr/>
          </p:nvSpPr>
          <p:spPr>
            <a:xfrm rot="10415931">
              <a:off x="2022972" y="4358385"/>
              <a:ext cx="449856" cy="77450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6" name="Rectangle 6"/>
            <p:cNvSpPr>
              <a:spLocks noChangeArrowheads="1"/>
            </p:cNvSpPr>
            <p:nvPr/>
          </p:nvSpPr>
          <p:spPr bwMode="auto">
            <a:xfrm>
              <a:off x="1905000" y="3962400"/>
              <a:ext cx="457200" cy="457200"/>
            </a:xfrm>
            <a:prstGeom prst="rect">
              <a:avLst/>
            </a:prstGeom>
            <a:noFill/>
            <a:ln w="3175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96439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20"/>
          <p:cNvSpPr>
            <a:spLocks noGrp="1"/>
          </p:cNvSpPr>
          <p:nvPr>
            <p:ph type="title"/>
          </p:nvPr>
        </p:nvSpPr>
        <p:spPr>
          <a:xfrm>
            <a:off x="1371600" y="152400"/>
            <a:ext cx="7620000" cy="1143000"/>
          </a:xfrm>
        </p:spPr>
        <p:txBody>
          <a:bodyPr/>
          <a:lstStyle/>
          <a:p>
            <a:r>
              <a:rPr lang="en-US" sz="2800" dirty="0" smtClean="0"/>
              <a:t>Flexible Silicon Electronics to Improve Electrode Arrays in the Body</a:t>
            </a:r>
          </a:p>
        </p:txBody>
      </p:sp>
      <p:sp>
        <p:nvSpPr>
          <p:cNvPr id="3075" name="Text Placeholder 21"/>
          <p:cNvSpPr>
            <a:spLocks noGrp="1"/>
          </p:cNvSpPr>
          <p:nvPr>
            <p:ph type="body" sz="half" idx="1"/>
          </p:nvPr>
        </p:nvSpPr>
        <p:spPr>
          <a:xfrm>
            <a:off x="457200" y="1447800"/>
            <a:ext cx="4495800" cy="4525963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FontTx/>
              <a:buNone/>
            </a:pPr>
            <a:r>
              <a:rPr lang="en-US" sz="2400" dirty="0" smtClean="0"/>
              <a:t>Conformal to Brain</a:t>
            </a:r>
          </a:p>
          <a:p>
            <a:pPr lvl="1" eaLnBrk="1" hangingPunct="1">
              <a:buFontTx/>
              <a:buNone/>
            </a:pPr>
            <a:r>
              <a:rPr lang="en-US" sz="1800" dirty="0" smtClean="0"/>
              <a:t>25 µm thickness</a:t>
            </a:r>
          </a:p>
          <a:p>
            <a:pPr lvl="1" eaLnBrk="1" hangingPunct="1">
              <a:buFontTx/>
              <a:buNone/>
            </a:pPr>
            <a:r>
              <a:rPr lang="en-US" sz="1800" dirty="0" smtClean="0"/>
              <a:t>2.8 µm using biodegradable silk</a:t>
            </a:r>
          </a:p>
          <a:p>
            <a:pPr eaLnBrk="1" hangingPunct="1">
              <a:buFontTx/>
              <a:buNone/>
            </a:pPr>
            <a:r>
              <a:rPr lang="en-US" sz="2400" dirty="0" smtClean="0"/>
              <a:t>High spatial resolution </a:t>
            </a:r>
          </a:p>
          <a:p>
            <a:pPr lvl="1" eaLnBrk="1" hangingPunct="1">
              <a:buFontTx/>
              <a:buNone/>
            </a:pPr>
            <a:r>
              <a:rPr lang="en-US" sz="1800" b="1" dirty="0" smtClean="0"/>
              <a:t>1024 </a:t>
            </a:r>
            <a:r>
              <a:rPr lang="en-US" sz="1800" b="1" u="sng" dirty="0" smtClean="0"/>
              <a:t>Active</a:t>
            </a:r>
            <a:r>
              <a:rPr lang="en-US" sz="1800" dirty="0" smtClean="0"/>
              <a:t> Electrodes </a:t>
            </a:r>
          </a:p>
          <a:p>
            <a:pPr lvl="1" eaLnBrk="1" hangingPunct="1">
              <a:buFontTx/>
              <a:buNone/>
            </a:pPr>
            <a:r>
              <a:rPr lang="en-US" sz="1800" dirty="0" smtClean="0"/>
              <a:t>250 µm spacing</a:t>
            </a:r>
          </a:p>
          <a:p>
            <a:pPr eaLnBrk="1" hangingPunct="1">
              <a:buFontTx/>
              <a:buNone/>
            </a:pPr>
            <a:r>
              <a:rPr lang="en-US" sz="2400" dirty="0" smtClean="0"/>
              <a:t>High temporal resolution</a:t>
            </a:r>
          </a:p>
          <a:p>
            <a:pPr lvl="1" eaLnBrk="1" hangingPunct="1">
              <a:buFontTx/>
              <a:buNone/>
            </a:pPr>
            <a:r>
              <a:rPr lang="en-US" sz="1800" dirty="0" smtClean="0"/>
              <a:t>Up to 12.5 kHz sampling</a:t>
            </a:r>
          </a:p>
          <a:p>
            <a:pPr eaLnBrk="1" hangingPunct="1">
              <a:buFontTx/>
              <a:buNone/>
            </a:pPr>
            <a:r>
              <a:rPr lang="en-US" sz="2400" dirty="0" smtClean="0"/>
              <a:t>Multiplexing &amp; Amplification</a:t>
            </a:r>
          </a:p>
          <a:p>
            <a:pPr lvl="1" eaLnBrk="1" hangingPunct="1">
              <a:buFontTx/>
              <a:buNone/>
            </a:pPr>
            <a:r>
              <a:rPr lang="en-US" sz="1800" b="1" i="1" dirty="0" smtClean="0"/>
              <a:t>~40 wires</a:t>
            </a:r>
            <a:endParaRPr lang="en-US" sz="1800" i="1" dirty="0" smtClean="0"/>
          </a:p>
          <a:p>
            <a:pPr lvl="1" eaLnBrk="1" hangingPunct="1">
              <a:buFontTx/>
              <a:buNone/>
            </a:pPr>
            <a:r>
              <a:rPr lang="en-US" sz="1800" dirty="0" smtClean="0"/>
              <a:t>Amplifier at each electrode</a:t>
            </a:r>
          </a:p>
          <a:p>
            <a:pPr eaLnBrk="1" hangingPunct="1">
              <a:buFontTx/>
              <a:buNone/>
            </a:pPr>
            <a:r>
              <a:rPr lang="en-US" sz="2400" dirty="0" smtClean="0"/>
              <a:t>Scalable</a:t>
            </a:r>
          </a:p>
          <a:p>
            <a:pPr lvl="1" eaLnBrk="1" hangingPunct="1">
              <a:buFontTx/>
              <a:buNone/>
            </a:pPr>
            <a:r>
              <a:rPr lang="en-US" sz="1800" dirty="0" smtClean="0"/>
              <a:t>1000s of electrodes</a:t>
            </a:r>
          </a:p>
          <a:p>
            <a:pPr lvl="1" eaLnBrk="1" hangingPunct="1">
              <a:buFontTx/>
              <a:buNone/>
            </a:pPr>
            <a:r>
              <a:rPr lang="en-US" sz="1800" dirty="0" smtClean="0"/>
              <a:t>Fewer wires</a:t>
            </a:r>
            <a:endParaRPr lang="en-US" dirty="0" smtClean="0"/>
          </a:p>
        </p:txBody>
      </p:sp>
      <p:pic>
        <p:nvPicPr>
          <p:cNvPr id="3076" name="Content Placeholder 5" descr="active_flat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0" y="1524000"/>
            <a:ext cx="3657600" cy="2743200"/>
          </a:xfrm>
        </p:spPr>
      </p:pic>
      <p:pic>
        <p:nvPicPr>
          <p:cNvPr id="307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5813" y="4038600"/>
            <a:ext cx="3657600" cy="21669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4676775" y="1223963"/>
            <a:ext cx="26035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4572000" y="1223963"/>
            <a:ext cx="65722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1000" b="1">
                <a:solidFill>
                  <a:srgbClr val="000000"/>
                </a:solidFill>
              </a:rPr>
              <a:t>1 mm</a:t>
            </a:r>
          </a:p>
        </p:txBody>
      </p:sp>
      <p:sp>
        <p:nvSpPr>
          <p:cNvPr id="3080" name="Rectangle 14"/>
          <p:cNvSpPr>
            <a:spLocks noChangeArrowheads="1"/>
          </p:cNvSpPr>
          <p:nvPr/>
        </p:nvSpPr>
        <p:spPr bwMode="auto">
          <a:xfrm>
            <a:off x="7073900" y="1143000"/>
            <a:ext cx="1298575" cy="437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ko-KR" sz="1200" b="1">
                <a:solidFill>
                  <a:srgbClr val="000000"/>
                </a:solidFill>
              </a:rPr>
              <a:t>288 (16</a:t>
            </a:r>
            <a:r>
              <a:rPr lang="en-US" altLang="ko-KR" sz="1200" b="1">
                <a:solidFill>
                  <a:srgbClr val="000000"/>
                </a:solidFill>
                <a:sym typeface="Symbol" charset="2"/>
              </a:rPr>
              <a:t>18) Sensor Array</a:t>
            </a:r>
          </a:p>
        </p:txBody>
      </p:sp>
      <p:sp>
        <p:nvSpPr>
          <p:cNvPr id="3081" name="TextBox 9"/>
          <p:cNvSpPr txBox="1">
            <a:spLocks noChangeArrowheads="1"/>
          </p:cNvSpPr>
          <p:nvPr/>
        </p:nvSpPr>
        <p:spPr bwMode="auto">
          <a:xfrm>
            <a:off x="990600" y="6400800"/>
            <a:ext cx="7696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Calibri" pitchFamily="34" charset="0"/>
              </a:rPr>
              <a:t>Viventi, J., Kim, D-H. et al. </a:t>
            </a:r>
            <a:r>
              <a:rPr lang="en-US" sz="1400" i="1" dirty="0">
                <a:solidFill>
                  <a:srgbClr val="000000"/>
                </a:solidFill>
                <a:latin typeface="Calibri" pitchFamily="34" charset="0"/>
              </a:rPr>
              <a:t>Science Translational Medicine</a:t>
            </a:r>
            <a:r>
              <a:rPr lang="en-US" sz="14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Calibri" pitchFamily="34" charset="0"/>
              </a:rPr>
              <a:t>2</a:t>
            </a:r>
            <a:r>
              <a:rPr lang="en-US" sz="1400" dirty="0">
                <a:solidFill>
                  <a:srgbClr val="000000"/>
                </a:solidFill>
                <a:latin typeface="Calibri" pitchFamily="34" charset="0"/>
              </a:rPr>
              <a:t>, 24ra22 (2010).</a:t>
            </a:r>
          </a:p>
        </p:txBody>
      </p:sp>
    </p:spTree>
    <p:extLst>
      <p:ext uri="{BB962C8B-B14F-4D97-AF65-F5344CB8AC3E}">
        <p14:creationId xmlns:p14="http://schemas.microsoft.com/office/powerpoint/2010/main" val="2947487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2800" dirty="0" smtClean="0"/>
              <a:t>High Density Neural Sensor</a:t>
            </a:r>
            <a:endParaRPr lang="en-US" sz="2800" dirty="0"/>
          </a:p>
        </p:txBody>
      </p:sp>
      <p:pic>
        <p:nvPicPr>
          <p:cNvPr id="4" name="Picture 3" descr="HDN_flat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541" y="990600"/>
            <a:ext cx="6489576" cy="51816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grpSp>
        <p:nvGrpSpPr>
          <p:cNvPr id="3" name="Group 17"/>
          <p:cNvGrpSpPr/>
          <p:nvPr/>
        </p:nvGrpSpPr>
        <p:grpSpPr>
          <a:xfrm>
            <a:off x="425459" y="1066800"/>
            <a:ext cx="1250941" cy="307777"/>
            <a:chOff x="5109852" y="5595346"/>
            <a:chExt cx="1250941" cy="307777"/>
          </a:xfrm>
        </p:grpSpPr>
        <p:sp>
          <p:nvSpPr>
            <p:cNvPr id="16" name="Line 15"/>
            <p:cNvSpPr>
              <a:spLocks noChangeShapeType="1"/>
            </p:cNvSpPr>
            <p:nvPr/>
          </p:nvSpPr>
          <p:spPr bwMode="auto">
            <a:xfrm flipV="1">
              <a:off x="5109852" y="5755824"/>
              <a:ext cx="502920" cy="0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 Box 16"/>
            <p:cNvSpPr txBox="1">
              <a:spLocks noChangeArrowheads="1"/>
            </p:cNvSpPr>
            <p:nvPr/>
          </p:nvSpPr>
          <p:spPr bwMode="auto">
            <a:xfrm>
              <a:off x="5605458" y="5595346"/>
              <a:ext cx="75533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latinLnBrk="1"/>
              <a:r>
                <a:rPr kumimoji="1" lang="en-US" altLang="ko-KR" sz="1400" b="1" dirty="0" smtClean="0">
                  <a:solidFill>
                    <a:schemeClr val="bg1"/>
                  </a:solidFill>
                  <a:latin typeface="Verdana" pitchFamily="34" charset="0"/>
                  <a:ea typeface="굴림" pitchFamily="50" charset="-127"/>
                </a:rPr>
                <a:t>1 </a:t>
              </a:r>
              <a:r>
                <a:rPr kumimoji="1" lang="en-US" altLang="ko-KR" sz="1400" b="1" dirty="0">
                  <a:solidFill>
                    <a:schemeClr val="bg1"/>
                  </a:solidFill>
                  <a:latin typeface="Verdana" pitchFamily="34" charset="0"/>
                  <a:ea typeface="굴림" pitchFamily="50" charset="-127"/>
                </a:rPr>
                <a:t>mm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7315200" y="1143000"/>
            <a:ext cx="1828800" cy="2902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</a:rPr>
              <a:t> 360 Electrodes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</a:rPr>
              <a:t> 20 </a:t>
            </a: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/>
              </a:rPr>
              <a:t></a:t>
            </a: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</a:rPr>
              <a:t> 18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</a:rPr>
              <a:t> 500 µm spacing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</a:rPr>
              <a:t> 10 x 9mm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</a:rPr>
              <a:t> 39 wires</a:t>
            </a:r>
          </a:p>
        </p:txBody>
      </p:sp>
      <p:grpSp>
        <p:nvGrpSpPr>
          <p:cNvPr id="5" name="Group 18"/>
          <p:cNvGrpSpPr/>
          <p:nvPr/>
        </p:nvGrpSpPr>
        <p:grpSpPr>
          <a:xfrm>
            <a:off x="685800" y="4343400"/>
            <a:ext cx="1981200" cy="1869833"/>
            <a:chOff x="381000" y="4607167"/>
            <a:chExt cx="1981200" cy="1869833"/>
          </a:xfrm>
        </p:grpSpPr>
        <p:pic>
          <p:nvPicPr>
            <p:cNvPr id="14" name="Picture 13" descr="HDN_flat_mag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1000" y="4607167"/>
              <a:ext cx="1981200" cy="1860670"/>
            </a:xfrm>
            <a:prstGeom prst="rect">
              <a:avLst/>
            </a:prstGeom>
            <a:ln w="25400">
              <a:solidFill>
                <a:schemeClr val="bg1"/>
              </a:solidFill>
            </a:ln>
          </p:spPr>
        </p:pic>
        <p:sp>
          <p:nvSpPr>
            <p:cNvPr id="15" name="Line 15"/>
            <p:cNvSpPr>
              <a:spLocks noChangeShapeType="1"/>
            </p:cNvSpPr>
            <p:nvPr/>
          </p:nvSpPr>
          <p:spPr bwMode="auto">
            <a:xfrm flipV="1">
              <a:off x="521794" y="6324600"/>
              <a:ext cx="457200" cy="0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 Box 16"/>
            <p:cNvSpPr txBox="1">
              <a:spLocks noChangeArrowheads="1"/>
            </p:cNvSpPr>
            <p:nvPr/>
          </p:nvSpPr>
          <p:spPr bwMode="auto">
            <a:xfrm>
              <a:off x="1005421" y="6169223"/>
              <a:ext cx="95090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latinLnBrk="1"/>
              <a:r>
                <a:rPr kumimoji="1" lang="en-US" altLang="ko-KR" sz="1400" b="1" dirty="0" smtClean="0">
                  <a:solidFill>
                    <a:schemeClr val="bg1"/>
                  </a:solidFill>
                  <a:latin typeface="Verdana" pitchFamily="34" charset="0"/>
                  <a:ea typeface="굴림" pitchFamily="50" charset="-127"/>
                </a:rPr>
                <a:t>500 µm</a:t>
              </a:r>
              <a:endParaRPr kumimoji="1" lang="en-US" altLang="ko-KR" sz="1400" b="1" dirty="0">
                <a:solidFill>
                  <a:schemeClr val="bg1"/>
                </a:solidFill>
                <a:latin typeface="Verdana" pitchFamily="34" charset="0"/>
                <a:ea typeface="굴림" pitchFamily="50" charset="-127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0" y="6477000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Viventi, J., Kim, D-H. et al. </a:t>
            </a:r>
            <a:r>
              <a:rPr lang="en-US" i="1" dirty="0" smtClean="0">
                <a:solidFill>
                  <a:schemeClr val="bg1"/>
                </a:solidFill>
                <a:latin typeface="Calibri" pitchFamily="34" charset="0"/>
              </a:rPr>
              <a:t>Nature Neuroscience, In Press</a:t>
            </a:r>
            <a:endParaRPr lang="en-US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0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98500" y="-228600"/>
            <a:ext cx="7772576" cy="1143000"/>
          </a:xfrm>
        </p:spPr>
        <p:txBody>
          <a:bodyPr/>
          <a:lstStyle/>
          <a:p>
            <a:r>
              <a:rPr lang="en-US" sz="2800" dirty="0" smtClean="0"/>
              <a:t>Electrode on Brain</a:t>
            </a:r>
            <a:endParaRPr lang="en-US" sz="2800" dirty="0"/>
          </a:p>
        </p:txBody>
      </p:sp>
      <p:pic>
        <p:nvPicPr>
          <p:cNvPr id="11" name="Content Placeholder 10" descr="C:\Users\jviventi\Documents\Litt Lab\High Density Electrode Arrays\animal experiments\2010-03-17 - cat active array experiment\IMG_720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219200" y="914400"/>
            <a:ext cx="7592346" cy="52578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2" name="Group 13"/>
          <p:cNvGrpSpPr/>
          <p:nvPr/>
        </p:nvGrpSpPr>
        <p:grpSpPr>
          <a:xfrm>
            <a:off x="7086600" y="1109246"/>
            <a:ext cx="1676400" cy="353174"/>
            <a:chOff x="6934200" y="2423032"/>
            <a:chExt cx="1676400" cy="353174"/>
          </a:xfrm>
        </p:grpSpPr>
        <p:sp>
          <p:nvSpPr>
            <p:cNvPr id="12" name="Line 74"/>
            <p:cNvSpPr>
              <a:spLocks noChangeShapeType="1"/>
            </p:cNvSpPr>
            <p:nvPr/>
          </p:nvSpPr>
          <p:spPr bwMode="auto">
            <a:xfrm>
              <a:off x="6934200" y="2590800"/>
              <a:ext cx="640080" cy="0"/>
            </a:xfrm>
            <a:prstGeom prst="line">
              <a:avLst/>
            </a:prstGeom>
            <a:noFill/>
            <a:ln w="635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 sz="7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" name="Text Box 75"/>
            <p:cNvSpPr txBox="1">
              <a:spLocks noChangeArrowheads="1"/>
            </p:cNvSpPr>
            <p:nvPr/>
          </p:nvSpPr>
          <p:spPr bwMode="auto">
            <a:xfrm>
              <a:off x="7580692" y="2423032"/>
              <a:ext cx="1029908" cy="353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ko-KR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2 </a:t>
              </a:r>
              <a:r>
                <a:rPr lang="en-US" altLang="ko-KR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mm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0" y="6172200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00"/>
                </a:solidFill>
                <a:latin typeface="Calibri" pitchFamily="34" charset="0"/>
              </a:rPr>
              <a:t>Viventi, J., Kim, D-H. et al. </a:t>
            </a:r>
            <a:r>
              <a:rPr lang="en-US" sz="1200" i="1" dirty="0" smtClean="0">
                <a:solidFill>
                  <a:srgbClr val="000000"/>
                </a:solidFill>
                <a:latin typeface="Calibri" pitchFamily="34" charset="0"/>
              </a:rPr>
              <a:t>Nature Neuroscience, In Press</a:t>
            </a:r>
            <a:endParaRPr lang="en-US" sz="1200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913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1066624" y="-228600"/>
            <a:ext cx="7772576" cy="1143000"/>
          </a:xfrm>
        </p:spPr>
        <p:txBody>
          <a:bodyPr/>
          <a:lstStyle/>
          <a:p>
            <a:r>
              <a:rPr lang="en-US" sz="2800" dirty="0" smtClean="0"/>
              <a:t>Compressed Sensing for Medicine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382000" cy="1295400"/>
          </a:xfrm>
        </p:spPr>
        <p:txBody>
          <a:bodyPr/>
          <a:lstStyle/>
          <a:p>
            <a:r>
              <a:rPr lang="en-US" dirty="0" smtClean="0"/>
              <a:t>Exploit compressibility/sparsity of medical images to speed up MRI by pre-compressing data acquisition</a:t>
            </a:r>
          </a:p>
        </p:txBody>
      </p:sp>
      <p:pic>
        <p:nvPicPr>
          <p:cNvPr id="8196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3124200"/>
            <a:ext cx="1562100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TextBox 10"/>
          <p:cNvSpPr txBox="1">
            <a:spLocks noChangeArrowheads="1"/>
          </p:cNvSpPr>
          <p:nvPr/>
        </p:nvSpPr>
        <p:spPr bwMode="auto">
          <a:xfrm>
            <a:off x="1143000" y="2667000"/>
            <a:ext cx="142859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alibri" pitchFamily="34" charset="0"/>
              </a:rPr>
              <a:t>Undersampled data</a:t>
            </a:r>
          </a:p>
        </p:txBody>
      </p:sp>
      <p:grpSp>
        <p:nvGrpSpPr>
          <p:cNvPr id="7" name="Group 13"/>
          <p:cNvGrpSpPr>
            <a:grpSpLocks/>
          </p:cNvGrpSpPr>
          <p:nvPr/>
        </p:nvGrpSpPr>
        <p:grpSpPr bwMode="auto">
          <a:xfrm>
            <a:off x="3048000" y="2362201"/>
            <a:ext cx="5181600" cy="1477963"/>
            <a:chOff x="3048000" y="2743216"/>
            <a:chExt cx="5181600" cy="1478264"/>
          </a:xfrm>
        </p:grpSpPr>
        <p:pic>
          <p:nvPicPr>
            <p:cNvPr id="820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91000" y="2743216"/>
              <a:ext cx="1554480" cy="147826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cxnSp>
          <p:nvCxnSpPr>
            <p:cNvPr id="8" name="Straight Arrow Connector 7"/>
            <p:cNvCxnSpPr/>
            <p:nvPr/>
          </p:nvCxnSpPr>
          <p:spPr>
            <a:xfrm flipV="1">
              <a:off x="3048000" y="3429155"/>
              <a:ext cx="990600" cy="762155"/>
            </a:xfrm>
            <a:prstGeom prst="straightConnector1">
              <a:avLst/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5715000" y="3276724"/>
              <a:ext cx="2514600" cy="27705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srgbClr val="000000"/>
                  </a:solidFill>
                  <a:latin typeface="+mn-lt"/>
                  <a:cs typeface="+mn-cs"/>
                </a:rPr>
                <a:t>Conventional reconstruction</a:t>
              </a:r>
            </a:p>
          </p:txBody>
        </p:sp>
      </p:grpSp>
      <p:grpSp>
        <p:nvGrpSpPr>
          <p:cNvPr id="10" name="Group 14"/>
          <p:cNvGrpSpPr>
            <a:grpSpLocks/>
          </p:cNvGrpSpPr>
          <p:nvPr/>
        </p:nvGrpSpPr>
        <p:grpSpPr bwMode="auto">
          <a:xfrm>
            <a:off x="3048000" y="4038600"/>
            <a:ext cx="5130800" cy="1630363"/>
            <a:chOff x="3048000" y="4419600"/>
            <a:chExt cx="5130368" cy="1630680"/>
          </a:xfrm>
        </p:grpSpPr>
        <p:pic>
          <p:nvPicPr>
            <p:cNvPr id="820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91000" y="4495800"/>
              <a:ext cx="1554480" cy="155448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cxnSp>
          <p:nvCxnSpPr>
            <p:cNvPr id="9" name="Straight Arrow Connector 8"/>
            <p:cNvCxnSpPr/>
            <p:nvPr/>
          </p:nvCxnSpPr>
          <p:spPr>
            <a:xfrm>
              <a:off x="3048000" y="4419600"/>
              <a:ext cx="1066710" cy="685933"/>
            </a:xfrm>
            <a:prstGeom prst="straightConnector1">
              <a:avLst/>
            </a:prstGeom>
            <a:ln w="25400">
              <a:solidFill>
                <a:srgbClr val="FFFF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03" name="TextBox 12"/>
            <p:cNvSpPr txBox="1">
              <a:spLocks noChangeArrowheads="1"/>
            </p:cNvSpPr>
            <p:nvPr/>
          </p:nvSpPr>
          <p:spPr bwMode="auto">
            <a:xfrm>
              <a:off x="5791200" y="4876800"/>
              <a:ext cx="2387168" cy="2770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  <a:latin typeface="Calibri" pitchFamily="34" charset="0"/>
                </a:rPr>
                <a:t>Compressed sensing reconstruction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213100" y="6083300"/>
            <a:ext cx="18466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113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990424" y="-152400"/>
            <a:ext cx="7772576" cy="1143000"/>
          </a:xfrm>
        </p:spPr>
        <p:txBody>
          <a:bodyPr/>
          <a:lstStyle/>
          <a:p>
            <a:r>
              <a:rPr lang="en-US" sz="2800" dirty="0" smtClean="0"/>
              <a:t>First-Pass Cardiac Perfusion MRI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85800" y="990600"/>
            <a:ext cx="8382000" cy="160020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+mn-lt"/>
                <a:cs typeface="+mn-cs"/>
              </a:rPr>
              <a:t>8-fold acceleration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+mn-lt"/>
                <a:cs typeface="+mn-cs"/>
              </a:rPr>
              <a:t>10 slices per heartbeat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+mn-lt"/>
                <a:cs typeface="+mn-cs"/>
              </a:rPr>
              <a:t>Temporal resolution = 60ms/slice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+mn-lt"/>
                <a:cs typeface="+mn-cs"/>
              </a:rPr>
              <a:t>Spatial resolution (in-plane) = 1.7 mm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dirty="0">
              <a:solidFill>
                <a:srgbClr val="000000"/>
              </a:solidFill>
              <a:latin typeface="+mn-lt"/>
              <a:cs typeface="+mn-cs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209800" y="5943600"/>
            <a:ext cx="5181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Calibri" pitchFamily="34" charset="0"/>
                <a:cs typeface="+mn-cs"/>
              </a:rPr>
              <a:t>Otazo et al. </a:t>
            </a:r>
            <a:r>
              <a:rPr lang="en-US" sz="1400" dirty="0" err="1">
                <a:solidFill>
                  <a:srgbClr val="000000"/>
                </a:solidFill>
                <a:latin typeface="Calibri" pitchFamily="34" charset="0"/>
                <a:cs typeface="+mn-cs"/>
              </a:rPr>
              <a:t>Magn</a:t>
            </a:r>
            <a:r>
              <a:rPr lang="en-US" sz="1400" dirty="0">
                <a:solidFill>
                  <a:srgbClr val="000000"/>
                </a:solidFill>
                <a:latin typeface="Calibri" pitchFamily="34" charset="0"/>
                <a:cs typeface="+mn-c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 pitchFamily="34" charset="0"/>
                <a:cs typeface="+mn-cs"/>
              </a:rPr>
              <a:t>Reson</a:t>
            </a:r>
            <a:r>
              <a:rPr lang="en-US" sz="1400" dirty="0">
                <a:solidFill>
                  <a:srgbClr val="000000"/>
                </a:solidFill>
                <a:latin typeface="Calibri" pitchFamily="34" charset="0"/>
                <a:cs typeface="+mn-cs"/>
              </a:rPr>
              <a:t> Med. 2010;  64:767-76</a:t>
            </a:r>
          </a:p>
        </p:txBody>
      </p:sp>
      <p:pic>
        <p:nvPicPr>
          <p:cNvPr id="8" name="whole-heart-perfusion.avi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2590800"/>
            <a:ext cx="8391525" cy="33623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8206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video>
              <p:cMediaNode>
                <p:cTn id="2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8229600" cy="457200"/>
          </a:xfrm>
        </p:spPr>
        <p:txBody>
          <a:bodyPr/>
          <a:lstStyle/>
          <a:p>
            <a:r>
              <a:rPr lang="en-US" sz="2800" dirty="0" smtClean="0"/>
              <a:t>Non-Cartesian Compressed Sensing MRI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685800" y="914400"/>
            <a:ext cx="8382000" cy="5638800"/>
          </a:xfrm>
        </p:spPr>
        <p:txBody>
          <a:bodyPr/>
          <a:lstStyle/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Non-Cartesian acquisition </a:t>
            </a:r>
          </a:p>
          <a:p>
            <a:pPr>
              <a:buNone/>
            </a:pPr>
            <a:r>
              <a:rPr lang="en-US" sz="2400" dirty="0" smtClean="0"/>
              <a:t>	trajectories (radial, spiral) </a:t>
            </a:r>
          </a:p>
          <a:p>
            <a:pPr>
              <a:buNone/>
            </a:pPr>
            <a:r>
              <a:rPr lang="en-US" sz="2400" dirty="0" smtClean="0"/>
              <a:t>	offer inherent incoherence</a:t>
            </a:r>
          </a:p>
          <a:p>
            <a:pPr lvl="1"/>
            <a:r>
              <a:rPr lang="en-US" sz="2400" dirty="0" smtClean="0"/>
              <a:t>No need for random </a:t>
            </a:r>
          </a:p>
          <a:p>
            <a:pPr lvl="1">
              <a:buNone/>
            </a:pPr>
            <a:r>
              <a:rPr lang="en-US" sz="2400" dirty="0" smtClean="0"/>
              <a:t>	undersampling</a:t>
            </a:r>
          </a:p>
          <a:p>
            <a:r>
              <a:rPr lang="en-US" sz="2400" dirty="0" smtClean="0"/>
              <a:t>Continuous data acquisition and reconstruction with arbitrary temporal resolution (golden-angle)</a:t>
            </a:r>
          </a:p>
          <a:p>
            <a:endParaRPr lang="en-US" dirty="0" smtClean="0"/>
          </a:p>
        </p:txBody>
      </p:sp>
      <p:pic>
        <p:nvPicPr>
          <p:cNvPr id="1536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3644" y="1653779"/>
            <a:ext cx="1371600" cy="1295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3644" y="3025378"/>
            <a:ext cx="1371600" cy="784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1444" y="1653778"/>
            <a:ext cx="13716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1444" y="3025378"/>
            <a:ext cx="1371600" cy="770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8" name="TextBox 10"/>
          <p:cNvSpPr txBox="1">
            <a:spLocks noChangeArrowheads="1"/>
          </p:cNvSpPr>
          <p:nvPr/>
        </p:nvSpPr>
        <p:spPr bwMode="auto">
          <a:xfrm rot="16200000">
            <a:off x="5219122" y="2191553"/>
            <a:ext cx="65915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alibri" pitchFamily="34" charset="0"/>
              </a:rPr>
              <a:t>k-space</a:t>
            </a:r>
          </a:p>
        </p:txBody>
      </p:sp>
      <p:sp>
        <p:nvSpPr>
          <p:cNvPr id="15369" name="TextBox 11"/>
          <p:cNvSpPr txBox="1">
            <a:spLocks noChangeArrowheads="1"/>
          </p:cNvSpPr>
          <p:nvPr/>
        </p:nvSpPr>
        <p:spPr bwMode="auto">
          <a:xfrm rot="16200000">
            <a:off x="5345910" y="3220252"/>
            <a:ext cx="40558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alibri" pitchFamily="34" charset="0"/>
              </a:rPr>
              <a:t>PSF</a:t>
            </a:r>
          </a:p>
        </p:txBody>
      </p:sp>
      <p:sp>
        <p:nvSpPr>
          <p:cNvPr id="15370" name="TextBox 12"/>
          <p:cNvSpPr txBox="1">
            <a:spLocks noChangeArrowheads="1"/>
          </p:cNvSpPr>
          <p:nvPr/>
        </p:nvSpPr>
        <p:spPr bwMode="auto">
          <a:xfrm>
            <a:off x="5505044" y="1348978"/>
            <a:ext cx="1828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latin typeface="Calibri" pitchFamily="34" charset="0"/>
              </a:rPr>
              <a:t>Cartesian</a:t>
            </a:r>
          </a:p>
        </p:txBody>
      </p:sp>
      <p:sp>
        <p:nvSpPr>
          <p:cNvPr id="15371" name="TextBox 13"/>
          <p:cNvSpPr txBox="1">
            <a:spLocks noChangeArrowheads="1"/>
          </p:cNvSpPr>
          <p:nvPr/>
        </p:nvSpPr>
        <p:spPr bwMode="auto">
          <a:xfrm>
            <a:off x="6952844" y="1348978"/>
            <a:ext cx="1828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latin typeface="Calibri" pitchFamily="34" charset="0"/>
              </a:rPr>
              <a:t>Radial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1301435" y="5181600"/>
            <a:ext cx="6013765" cy="324191"/>
            <a:chOff x="310835" y="5791200"/>
            <a:chExt cx="6013765" cy="324191"/>
          </a:xfrm>
        </p:grpSpPr>
        <p:sp>
          <p:nvSpPr>
            <p:cNvPr id="20" name="Rectangle 19"/>
            <p:cNvSpPr/>
            <p:nvPr/>
          </p:nvSpPr>
          <p:spPr>
            <a:xfrm>
              <a:off x="1295400" y="5867400"/>
              <a:ext cx="1676400" cy="2286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971800" y="5867400"/>
              <a:ext cx="1676400" cy="2286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648200" y="5867400"/>
              <a:ext cx="1676400" cy="2286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10835" y="5791200"/>
              <a:ext cx="982861" cy="32419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0000"/>
                  </a:solidFill>
                </a:rPr>
                <a:t>3 frames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295400" y="5605046"/>
            <a:ext cx="6019800" cy="324191"/>
            <a:chOff x="304800" y="6214646"/>
            <a:chExt cx="6019800" cy="324191"/>
          </a:xfrm>
        </p:grpSpPr>
        <p:sp>
          <p:nvSpPr>
            <p:cNvPr id="23" name="Rectangle 22"/>
            <p:cNvSpPr/>
            <p:nvPr/>
          </p:nvSpPr>
          <p:spPr>
            <a:xfrm>
              <a:off x="1295400" y="6248400"/>
              <a:ext cx="838200" cy="2286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133600" y="6248400"/>
              <a:ext cx="838200" cy="2286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971800" y="6248400"/>
              <a:ext cx="838200" cy="2286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810000" y="6248400"/>
              <a:ext cx="838200" cy="2286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648200" y="6248400"/>
              <a:ext cx="838200" cy="2286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486400" y="6248400"/>
              <a:ext cx="838200" cy="2286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04800" y="6214646"/>
              <a:ext cx="982861" cy="32419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0000"/>
                  </a:solidFill>
                </a:rPr>
                <a:t>6 frames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286000" y="5181600"/>
            <a:ext cx="4876800" cy="762000"/>
            <a:chOff x="1295400" y="4800600"/>
            <a:chExt cx="4876800" cy="762000"/>
          </a:xfrm>
        </p:grpSpPr>
        <p:grpSp>
          <p:nvGrpSpPr>
            <p:cNvPr id="32" name="Group 31"/>
            <p:cNvGrpSpPr/>
            <p:nvPr/>
          </p:nvGrpSpPr>
          <p:grpSpPr>
            <a:xfrm>
              <a:off x="1295400" y="4800600"/>
              <a:ext cx="4876800" cy="762000"/>
              <a:chOff x="1295400" y="4800600"/>
              <a:chExt cx="4876800" cy="838200"/>
            </a:xfrm>
          </p:grpSpPr>
          <p:cxnSp>
            <p:nvCxnSpPr>
              <p:cNvPr id="13" name="Straight Connector 12"/>
              <p:cNvCxnSpPr/>
              <p:nvPr/>
            </p:nvCxnSpPr>
            <p:spPr>
              <a:xfrm>
                <a:off x="1295400" y="4800600"/>
                <a:ext cx="0" cy="8382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flipH="1" flipV="1">
                <a:off x="1676400" y="4800600"/>
                <a:ext cx="617183" cy="8382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V="1">
                <a:off x="2590800" y="4800600"/>
                <a:ext cx="533401" cy="8382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flipV="1">
                <a:off x="5867400" y="4800600"/>
                <a:ext cx="304800" cy="8382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Oval 32"/>
            <p:cNvSpPr/>
            <p:nvPr/>
          </p:nvSpPr>
          <p:spPr>
            <a:xfrm>
              <a:off x="4191000" y="5135880"/>
              <a:ext cx="45720" cy="4572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4419600" y="5135880"/>
              <a:ext cx="45720" cy="4572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4678680" y="5135880"/>
              <a:ext cx="45720" cy="4572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7687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-228600"/>
            <a:ext cx="7772576" cy="1143000"/>
          </a:xfrm>
        </p:spPr>
        <p:txBody>
          <a:bodyPr/>
          <a:lstStyle/>
          <a:p>
            <a:r>
              <a:rPr lang="en-US" sz="2800" dirty="0" smtClean="0"/>
              <a:t>Dynamic Liver MRI</a:t>
            </a:r>
            <a:endParaRPr lang="en-US" sz="28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28600" y="990600"/>
            <a:ext cx="8763000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800" dirty="0" smtClean="0">
                <a:solidFill>
                  <a:srgbClr val="000000"/>
                </a:solidFill>
              </a:rPr>
              <a:t>13 spokes/frame to reconstruct 400 spokes/frame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95400" y="1600200"/>
            <a:ext cx="3276600" cy="783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Conventional reconstruction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95800" y="1824335"/>
            <a:ext cx="3276600" cy="440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CS &amp; PI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11" name="liver-perfusion.avi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600200" y="2438400"/>
            <a:ext cx="6217920" cy="312115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706669" y="5791200"/>
            <a:ext cx="30083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Calibri" pitchFamily="34" charset="0"/>
              </a:rPr>
              <a:t>Feng L et al. Accepted for ISMRM 2012</a:t>
            </a:r>
            <a:endParaRPr lang="en-US" sz="14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741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video>
              <p:cMediaNode>
                <p:cTn id="2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8839200" cy="533400"/>
          </a:xfrm>
        </p:spPr>
        <p:txBody>
          <a:bodyPr>
            <a:normAutofit/>
          </a:bodyPr>
          <a:lstStyle/>
          <a:p>
            <a:r>
              <a:rPr lang="en-US" dirty="0" smtClean="0"/>
              <a:t>Free-Breathing Dynamic Contrast-Enhanced Liver MRI</a:t>
            </a:r>
          </a:p>
        </p:txBody>
      </p:sp>
      <p:pic>
        <p:nvPicPr>
          <p:cNvPr id="4" name="whole-liver-perfusion.avi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1143000"/>
            <a:ext cx="6400800" cy="51085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048000" y="6400800"/>
            <a:ext cx="30083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Calibri" pitchFamily="34" charset="0"/>
              </a:rPr>
              <a:t>Feng L et al. Accepted for ISMRM 2012</a:t>
            </a:r>
            <a:endParaRPr lang="en-US" sz="14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28600" y="1219200"/>
            <a:ext cx="2286000" cy="50292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  <a:latin typeface="+mn-lt"/>
                <a:cs typeface="+mn-cs"/>
              </a:rPr>
              <a:t>20-fold acceleration</a:t>
            </a:r>
            <a:endParaRPr lang="en-US" sz="2000" dirty="0">
              <a:solidFill>
                <a:srgbClr val="000000"/>
              </a:solidFill>
              <a:latin typeface="+mn-lt"/>
              <a:cs typeface="+mn-cs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  <a:latin typeface="+mn-lt"/>
                <a:cs typeface="+mn-cs"/>
              </a:rPr>
              <a:t>Whole-liver coverage (40 slices)</a:t>
            </a:r>
            <a:endParaRPr lang="en-US" sz="2000" dirty="0">
              <a:solidFill>
                <a:srgbClr val="000000"/>
              </a:solidFill>
              <a:latin typeface="+mn-lt"/>
              <a:cs typeface="+mn-cs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+mn-lt"/>
                <a:cs typeface="+mn-cs"/>
              </a:rPr>
              <a:t>Temporal resolution = 2.8 sec / </a:t>
            </a:r>
            <a:r>
              <a:rPr lang="en-US" sz="2000" dirty="0" smtClean="0">
                <a:solidFill>
                  <a:srgbClr val="000000"/>
                </a:solidFill>
                <a:latin typeface="+mn-lt"/>
                <a:cs typeface="+mn-cs"/>
              </a:rPr>
              <a:t>volume</a:t>
            </a:r>
            <a:endParaRPr lang="en-US" sz="2000" dirty="0">
              <a:solidFill>
                <a:srgbClr val="000000"/>
              </a:solidFill>
              <a:latin typeface="+mn-lt"/>
              <a:cs typeface="+mn-cs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+mn-lt"/>
                <a:cs typeface="+mn-cs"/>
              </a:rPr>
              <a:t>Spatial resolution = </a:t>
            </a:r>
            <a:r>
              <a:rPr lang="en-US" sz="2000" dirty="0" smtClean="0">
                <a:solidFill>
                  <a:srgbClr val="000000"/>
                </a:solidFill>
                <a:latin typeface="+mn-lt"/>
                <a:cs typeface="+mn-cs"/>
              </a:rPr>
              <a:t>1x1x3mm</a:t>
            </a:r>
            <a:r>
              <a:rPr lang="en-US" sz="2000" baseline="30000" dirty="0" smtClean="0">
                <a:solidFill>
                  <a:srgbClr val="000000"/>
                </a:solidFill>
                <a:latin typeface="+mn-lt"/>
                <a:cs typeface="+mn-cs"/>
              </a:rPr>
              <a:t>3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  <a:latin typeface="+mn-lt"/>
                <a:cs typeface="+mn-cs"/>
              </a:rPr>
              <a:t>Image </a:t>
            </a:r>
            <a:r>
              <a:rPr lang="en-US" sz="2000" dirty="0">
                <a:solidFill>
                  <a:srgbClr val="000000"/>
                </a:solidFill>
                <a:latin typeface="+mn-lt"/>
                <a:cs typeface="+mn-cs"/>
              </a:rPr>
              <a:t>matrix = 256x256x40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000" dirty="0">
              <a:solidFill>
                <a:srgbClr val="000000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2794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video>
              <p:cMediaNode>
                <p:cTn id="2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304800"/>
            <a:ext cx="8229600" cy="1417638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NYU Wireless Mission and Expertise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8305800" cy="5334000"/>
          </a:xfrm>
        </p:spPr>
        <p:txBody>
          <a:bodyPr>
            <a:noAutofit/>
          </a:bodyPr>
          <a:lstStyle/>
          <a:p>
            <a:r>
              <a:rPr lang="en-US" sz="1800" b="1" dirty="0" smtClean="0">
                <a:latin typeface="Arial"/>
                <a:cs typeface="Arial"/>
              </a:rPr>
              <a:t>EXCITING NEW START UP</a:t>
            </a:r>
            <a:r>
              <a:rPr lang="en-US" sz="1800" dirty="0" smtClean="0">
                <a:latin typeface="Arial"/>
                <a:cs typeface="Arial"/>
              </a:rPr>
              <a:t>:  21 faculty and 100 students across NYU Solving problems for industry, creating research leaders, and developing fundamental knowledge and new applications using wireless technologies</a:t>
            </a:r>
          </a:p>
          <a:p>
            <a:pPr lvl="1">
              <a:lnSpc>
                <a:spcPct val="150000"/>
              </a:lnSpc>
              <a:buFont typeface="Arial"/>
              <a:buChar char="•"/>
            </a:pPr>
            <a:r>
              <a:rPr lang="en-US" sz="1800" dirty="0" smtClean="0">
                <a:latin typeface="Arial"/>
                <a:cs typeface="Arial"/>
              </a:rPr>
              <a:t>NYU-Poly (Electrical and Computer engineering)</a:t>
            </a:r>
          </a:p>
          <a:p>
            <a:pPr lvl="1">
              <a:lnSpc>
                <a:spcPct val="150000"/>
              </a:lnSpc>
              <a:buFont typeface="Arial"/>
              <a:buChar char="•"/>
            </a:pPr>
            <a:r>
              <a:rPr lang="en-US" sz="1800" dirty="0" smtClean="0">
                <a:latin typeface="Arial"/>
                <a:cs typeface="Arial"/>
              </a:rPr>
              <a:t>NYU </a:t>
            </a:r>
            <a:r>
              <a:rPr lang="en-US" sz="1800" dirty="0">
                <a:latin typeface="Arial"/>
                <a:cs typeface="Arial"/>
              </a:rPr>
              <a:t>Courant Institute (Computer Science</a:t>
            </a:r>
            <a:r>
              <a:rPr lang="en-US" sz="1800" dirty="0" smtClean="0">
                <a:latin typeface="Arial"/>
                <a:cs typeface="Arial"/>
              </a:rPr>
              <a:t>)</a:t>
            </a:r>
          </a:p>
          <a:p>
            <a:pPr lvl="1">
              <a:lnSpc>
                <a:spcPct val="150000"/>
              </a:lnSpc>
              <a:buFont typeface="Arial"/>
              <a:buChar char="•"/>
            </a:pPr>
            <a:r>
              <a:rPr lang="en-US" sz="1800" dirty="0" smtClean="0">
                <a:latin typeface="Arial"/>
                <a:cs typeface="Arial"/>
              </a:rPr>
              <a:t>NYU </a:t>
            </a:r>
            <a:r>
              <a:rPr lang="en-US" sz="1800" dirty="0">
                <a:latin typeface="Arial"/>
                <a:cs typeface="Arial"/>
              </a:rPr>
              <a:t>School of Medicine (Radiology</a:t>
            </a:r>
            <a:r>
              <a:rPr lang="en-US" sz="1800" dirty="0" smtClean="0">
                <a:latin typeface="Arial"/>
                <a:cs typeface="Arial"/>
              </a:rPr>
              <a:t>)</a:t>
            </a:r>
          </a:p>
          <a:p>
            <a:pPr lvl="1">
              <a:buFont typeface="Arial"/>
              <a:buChar char="•"/>
            </a:pPr>
            <a:endParaRPr lang="en-US" sz="1800" dirty="0" smtClean="0">
              <a:latin typeface="Arial"/>
              <a:cs typeface="Arial"/>
            </a:endParaRPr>
          </a:p>
          <a:p>
            <a:r>
              <a:rPr lang="en-US" sz="1800" dirty="0" smtClean="0">
                <a:latin typeface="Arial"/>
                <a:cs typeface="Arial"/>
              </a:rPr>
              <a:t>NYU WIRELESS </a:t>
            </a:r>
            <a:r>
              <a:rPr lang="en-US" sz="1800" dirty="0">
                <a:latin typeface="Arial"/>
                <a:cs typeface="Arial"/>
              </a:rPr>
              <a:t>faculty </a:t>
            </a:r>
            <a:r>
              <a:rPr lang="en-US" sz="1800" dirty="0" smtClean="0">
                <a:latin typeface="Arial"/>
                <a:cs typeface="Arial"/>
              </a:rPr>
              <a:t>possess </a:t>
            </a:r>
            <a:r>
              <a:rPr lang="en-US" sz="1800" dirty="0">
                <a:latin typeface="Arial"/>
                <a:cs typeface="Arial"/>
              </a:rPr>
              <a:t>a diverse set of knowledge and </a:t>
            </a:r>
            <a:r>
              <a:rPr lang="en-US" sz="1800" dirty="0" smtClean="0">
                <a:latin typeface="Arial"/>
                <a:cs typeface="Arial"/>
              </a:rPr>
              <a:t>expertise:</a:t>
            </a:r>
            <a:endParaRPr lang="en-US" sz="1800" dirty="0">
              <a:latin typeface="Arial"/>
              <a:cs typeface="Arial"/>
            </a:endParaRPr>
          </a:p>
          <a:p>
            <a:pPr lvl="1">
              <a:buFont typeface="Arial"/>
              <a:buChar char="•"/>
            </a:pPr>
            <a:r>
              <a:rPr lang="en-US" sz="1800" dirty="0" smtClean="0">
                <a:latin typeface="Arial"/>
                <a:cs typeface="Arial"/>
              </a:rPr>
              <a:t>Communications (DSP, Networks, RF/Microwave, Chips)</a:t>
            </a:r>
          </a:p>
          <a:p>
            <a:pPr lvl="1">
              <a:buFont typeface="Arial"/>
              <a:buChar char="•"/>
            </a:pPr>
            <a:r>
              <a:rPr lang="en-US" sz="1800" dirty="0" smtClean="0">
                <a:latin typeface="Arial"/>
                <a:cs typeface="Arial"/>
              </a:rPr>
              <a:t>Medical applications (RF coil </a:t>
            </a:r>
            <a:r>
              <a:rPr lang="en-US" sz="1800" dirty="0">
                <a:latin typeface="Arial"/>
                <a:cs typeface="Arial"/>
              </a:rPr>
              <a:t>d</a:t>
            </a:r>
            <a:r>
              <a:rPr lang="en-US" sz="1800" dirty="0" smtClean="0">
                <a:latin typeface="Arial"/>
                <a:cs typeface="Arial"/>
              </a:rPr>
              <a:t>esign, MRI, Compressed sensing)</a:t>
            </a:r>
            <a:endParaRPr lang="en-US" sz="1800" dirty="0">
              <a:latin typeface="Arial"/>
              <a:cs typeface="Arial"/>
            </a:endParaRPr>
          </a:p>
          <a:p>
            <a:pPr lvl="1">
              <a:buFont typeface="Arial"/>
              <a:buChar char="•"/>
            </a:pPr>
            <a:r>
              <a:rPr lang="en-US" sz="1800" dirty="0">
                <a:latin typeface="Arial"/>
                <a:cs typeface="Arial"/>
              </a:rPr>
              <a:t>Computing </a:t>
            </a:r>
            <a:r>
              <a:rPr lang="en-US" sz="1800" dirty="0" smtClean="0">
                <a:latin typeface="Arial"/>
                <a:cs typeface="Arial"/>
              </a:rPr>
              <a:t>(</a:t>
            </a:r>
            <a:r>
              <a:rPr lang="en-US" sz="1800" dirty="0">
                <a:solidFill>
                  <a:prstClr val="black"/>
                </a:solidFill>
                <a:latin typeface="Arial"/>
                <a:cs typeface="Arial"/>
              </a:rPr>
              <a:t>Graphics, </a:t>
            </a:r>
            <a:r>
              <a:rPr lang="en-US" sz="1800" dirty="0" smtClean="0">
                <a:solidFill>
                  <a:prstClr val="black"/>
                </a:solidFill>
                <a:latin typeface="Arial"/>
                <a:cs typeface="Arial"/>
              </a:rPr>
              <a:t>Data </a:t>
            </a:r>
            <a:r>
              <a:rPr lang="en-US" sz="1800" dirty="0">
                <a:solidFill>
                  <a:prstClr val="black"/>
                </a:solidFill>
                <a:latin typeface="Arial"/>
                <a:cs typeface="Arial"/>
              </a:rPr>
              <a:t>mining, </a:t>
            </a:r>
            <a:r>
              <a:rPr lang="en-US" sz="1800" dirty="0" smtClean="0">
                <a:solidFill>
                  <a:prstClr val="black"/>
                </a:solidFill>
                <a:latin typeface="Arial"/>
                <a:cs typeface="Arial"/>
              </a:rPr>
              <a:t>Algorithms</a:t>
            </a:r>
            <a:r>
              <a:rPr lang="en-US" sz="1800" dirty="0">
                <a:solidFill>
                  <a:prstClr val="black"/>
                </a:solidFill>
                <a:latin typeface="Arial"/>
                <a:cs typeface="Arial"/>
              </a:rPr>
              <a:t>, </a:t>
            </a:r>
            <a:r>
              <a:rPr lang="en-US" sz="1800" dirty="0" smtClean="0">
                <a:solidFill>
                  <a:prstClr val="black"/>
                </a:solidFill>
                <a:latin typeface="Arial"/>
                <a:cs typeface="Arial"/>
              </a:rPr>
              <a:t>Scientific </a:t>
            </a:r>
            <a:r>
              <a:rPr lang="en-US" sz="1800" dirty="0">
                <a:solidFill>
                  <a:prstClr val="black"/>
                </a:solidFill>
                <a:latin typeface="Arial"/>
                <a:cs typeface="Arial"/>
              </a:rPr>
              <a:t>computing</a:t>
            </a:r>
            <a:r>
              <a:rPr lang="en-US" sz="1800" dirty="0" smtClean="0">
                <a:latin typeface="Arial"/>
                <a:cs typeface="Arial"/>
              </a:rPr>
              <a:t>)</a:t>
            </a:r>
          </a:p>
          <a:p>
            <a:pPr lvl="1">
              <a:buFont typeface="Arial"/>
              <a:buChar char="•"/>
            </a:pPr>
            <a:endParaRPr lang="en-US" sz="1800" dirty="0">
              <a:latin typeface="Arial"/>
              <a:cs typeface="Arial"/>
            </a:endParaRPr>
          </a:p>
          <a:p>
            <a:r>
              <a:rPr lang="en-US" sz="1800" dirty="0" smtClean="0">
                <a:latin typeface="Arial"/>
                <a:cs typeface="Arial"/>
              </a:rPr>
              <a:t>Current in-force funding:</a:t>
            </a:r>
          </a:p>
          <a:p>
            <a:pPr lvl="1">
              <a:buFont typeface="Arial"/>
              <a:buChar char="•"/>
            </a:pPr>
            <a:r>
              <a:rPr lang="en-US" sz="1800" dirty="0" smtClean="0">
                <a:latin typeface="Arial"/>
                <a:cs typeface="Arial"/>
              </a:rPr>
              <a:t>~ $9 Million/annually  from  NSF,  NIH, and Companies</a:t>
            </a:r>
          </a:p>
        </p:txBody>
      </p:sp>
    </p:spTree>
    <p:extLst>
      <p:ext uri="{BB962C8B-B14F-4D97-AF65-F5344CB8AC3E}">
        <p14:creationId xmlns:p14="http://schemas.microsoft.com/office/powerpoint/2010/main" val="1142729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2824" y="-152400"/>
            <a:ext cx="7772576" cy="114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Free-Breathing High-Resolution Liver MRI</a:t>
            </a:r>
            <a:endParaRPr lang="en-US" sz="2400" dirty="0"/>
          </a:p>
        </p:txBody>
      </p:sp>
      <p:pic>
        <p:nvPicPr>
          <p:cNvPr id="5" name="Picture 2" descr="C:\DOCUME~1\chandh02\LOCALS~1\Temp\scl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4176" y="1752601"/>
            <a:ext cx="4037824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C:\DOCUME~1\chandh02\LOCALS~1\Temp\scl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726367"/>
            <a:ext cx="4333523" cy="383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5486400" y="1030069"/>
            <a:ext cx="306689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1800" dirty="0" smtClean="0">
                <a:solidFill>
                  <a:srgbClr val="000000"/>
                </a:solidFill>
                <a:latin typeface="Calibri" pitchFamily="34" charset="0"/>
              </a:rPr>
              <a:t>Conventional breath-held scan</a:t>
            </a:r>
          </a:p>
          <a:p>
            <a:pPr algn="r"/>
            <a:r>
              <a:rPr lang="en-US" sz="1800" dirty="0" smtClean="0">
                <a:solidFill>
                  <a:srgbClr val="000000"/>
                </a:solidFill>
                <a:latin typeface="Calibri" pitchFamily="34" charset="0"/>
              </a:rPr>
              <a:t>(256x256 matrix)</a:t>
            </a:r>
            <a:endParaRPr lang="en-US" sz="18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1006301" y="1074003"/>
            <a:ext cx="318469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Calibri" pitchFamily="34" charset="0"/>
              </a:rPr>
              <a:t>Accelerated free-breathing scan</a:t>
            </a:r>
          </a:p>
          <a:p>
            <a:r>
              <a:rPr lang="en-US" sz="1800" dirty="0" smtClean="0">
                <a:solidFill>
                  <a:srgbClr val="000000"/>
                </a:solidFill>
                <a:latin typeface="Calibri" pitchFamily="34" charset="0"/>
              </a:rPr>
              <a:t>(384x384 matrix)</a:t>
            </a:r>
            <a:endParaRPr lang="en-US" sz="18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369923" y="5562600"/>
            <a:ext cx="357367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Calibri" pitchFamily="34" charset="0"/>
              </a:rPr>
              <a:t>Chandarana H et al. Accepted for ISMRM 2012</a:t>
            </a:r>
            <a:endParaRPr lang="en-US" sz="14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076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Content Placeholder 2"/>
          <p:cNvSpPr>
            <a:spLocks noGrp="1"/>
          </p:cNvSpPr>
          <p:nvPr>
            <p:ph idx="1"/>
          </p:nvPr>
        </p:nvSpPr>
        <p:spPr>
          <a:xfrm>
            <a:off x="762000" y="1376772"/>
            <a:ext cx="7772400" cy="1332148"/>
          </a:xfrm>
        </p:spPr>
        <p:txBody>
          <a:bodyPr>
            <a:normAutofit lnSpcReduction="10000"/>
          </a:bodyPr>
          <a:lstStyle/>
          <a:p>
            <a:r>
              <a:rPr lang="en-US" sz="2000" dirty="0">
                <a:latin typeface="Arial" charset="0"/>
                <a:ea typeface="MS PGothic" charset="0"/>
                <a:cs typeface="MS PGothic" charset="0"/>
              </a:rPr>
              <a:t>For high mobility </a:t>
            </a:r>
            <a:r>
              <a:rPr lang="en-US" sz="2000" dirty="0" smtClean="0">
                <a:latin typeface="Arial" charset="0"/>
                <a:ea typeface="MS PGothic" charset="0"/>
                <a:cs typeface="MS PGothic" charset="0"/>
              </a:rPr>
              <a:t>MSs </a:t>
            </a:r>
            <a:r>
              <a:rPr lang="en-US" sz="2000" dirty="0">
                <a:latin typeface="Arial" charset="0"/>
                <a:ea typeface="MS PGothic" charset="0"/>
                <a:cs typeface="MS PGothic" charset="0"/>
              </a:rPr>
              <a:t>or </a:t>
            </a:r>
            <a:r>
              <a:rPr lang="en-US" sz="2000" dirty="0" smtClean="0">
                <a:latin typeface="Arial" charset="0"/>
                <a:ea typeface="MS PGothic" charset="0"/>
                <a:cs typeface="MS PGothic" charset="0"/>
              </a:rPr>
              <a:t>MSs </a:t>
            </a:r>
            <a:r>
              <a:rPr lang="en-US" sz="2000" dirty="0">
                <a:latin typeface="Arial" charset="0"/>
                <a:ea typeface="MS PGothic" charset="0"/>
                <a:cs typeface="MS PGothic" charset="0"/>
              </a:rPr>
              <a:t>that </a:t>
            </a:r>
            <a:r>
              <a:rPr lang="en-US" sz="2000" dirty="0" smtClean="0">
                <a:latin typeface="Arial" charset="0"/>
                <a:ea typeface="MS PGothic" charset="0"/>
                <a:cs typeface="MS PGothic" charset="0"/>
              </a:rPr>
              <a:t>have not been covered </a:t>
            </a:r>
            <a:r>
              <a:rPr lang="en-US" sz="2000" dirty="0">
                <a:latin typeface="Arial" charset="0"/>
                <a:ea typeface="MS PGothic" charset="0"/>
                <a:cs typeface="MS PGothic" charset="0"/>
              </a:rPr>
              <a:t>by </a:t>
            </a:r>
            <a:r>
              <a:rPr lang="en-US" sz="2000" dirty="0" smtClean="0">
                <a:latin typeface="Arial" charset="0"/>
                <a:ea typeface="MS PGothic" charset="0"/>
                <a:cs typeface="MS PGothic" charset="0"/>
              </a:rPr>
              <a:t>any </a:t>
            </a:r>
            <a:r>
              <a:rPr lang="en-US" sz="2000" dirty="0" err="1" smtClean="0">
                <a:latin typeface="Arial" charset="0"/>
                <a:ea typeface="MS PGothic" charset="0"/>
                <a:cs typeface="MS PGothic" charset="0"/>
              </a:rPr>
              <a:t>femtocell</a:t>
            </a:r>
            <a:r>
              <a:rPr lang="en-US" sz="2000" dirty="0" smtClean="0">
                <a:latin typeface="Arial" charset="0"/>
                <a:ea typeface="MS PGothic" charset="0"/>
                <a:cs typeface="MS PGothic" charset="0"/>
              </a:rPr>
              <a:t>, cooperative MIMO </a:t>
            </a:r>
          </a:p>
          <a:p>
            <a:pPr lvl="1"/>
            <a:r>
              <a:rPr lang="en-US" sz="1800" dirty="0" smtClean="0">
                <a:latin typeface="Arial" charset="0"/>
                <a:ea typeface="MS PGothic" charset="0"/>
                <a:cs typeface="MS PGothic" charset="0"/>
              </a:rPr>
              <a:t>enables </a:t>
            </a:r>
            <a:r>
              <a:rPr lang="en-US" sz="1800" dirty="0">
                <a:latin typeface="Arial" charset="0"/>
                <a:ea typeface="MS PGothic" charset="0"/>
                <a:cs typeface="MS PGothic" charset="0"/>
              </a:rPr>
              <a:t>fully </a:t>
            </a:r>
            <a:r>
              <a:rPr lang="en-US" sz="1800" i="1" dirty="0">
                <a:latin typeface="Arial" charset="0"/>
                <a:ea typeface="MS PGothic" charset="0"/>
                <a:cs typeface="MS PGothic" charset="0"/>
              </a:rPr>
              <a:t>opportunistic</a:t>
            </a:r>
            <a:r>
              <a:rPr lang="en-US" sz="1800" dirty="0">
                <a:latin typeface="Arial" charset="0"/>
                <a:ea typeface="MS PGothic" charset="0"/>
                <a:cs typeface="MS PGothic" charset="0"/>
              </a:rPr>
              <a:t> use of all available </a:t>
            </a:r>
            <a:r>
              <a:rPr lang="en-US" sz="1800" dirty="0" smtClean="0">
                <a:latin typeface="Arial" charset="0"/>
                <a:ea typeface="MS PGothic" charset="0"/>
                <a:cs typeface="MS PGothic" charset="0"/>
              </a:rPr>
              <a:t>surrounding radios.</a:t>
            </a:r>
          </a:p>
          <a:p>
            <a:pPr lvl="1"/>
            <a:r>
              <a:rPr lang="en-US" sz="1800" dirty="0" smtClean="0">
                <a:latin typeface="Arial" charset="0"/>
                <a:ea typeface="MS PGothic" charset="0"/>
                <a:cs typeface="MS PGothic" charset="0"/>
              </a:rPr>
              <a:t>increases network capacity and helps to reduce coverage holes.</a:t>
            </a:r>
            <a:endParaRPr lang="en-US" sz="1800" dirty="0">
              <a:latin typeface="Arial" charset="0"/>
              <a:ea typeface="MS PGothic" charset="0"/>
              <a:cs typeface="MS PGothic" charset="0"/>
            </a:endParaRPr>
          </a:p>
        </p:txBody>
      </p:sp>
      <p:pic>
        <p:nvPicPr>
          <p:cNvPr id="43012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4698" y="2667000"/>
            <a:ext cx="5281902" cy="3473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09600" y="-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Arial (Headings)"/>
                <a:ea typeface="MS PGothic" charset="0"/>
                <a:cs typeface="Arial (Headings)"/>
              </a:rPr>
              <a:t>Cooperative MIMO for </a:t>
            </a:r>
            <a:r>
              <a:rPr lang="en-US" sz="2800" dirty="0" smtClean="0">
                <a:latin typeface="Arial (Headings)"/>
                <a:ea typeface="MS PGothic" charset="0"/>
                <a:cs typeface="Arial (Headings)"/>
              </a:rPr>
              <a:t>Het Nets</a:t>
            </a:r>
            <a:endParaRPr lang="en-US" altLang="zh-CN" sz="2800" dirty="0">
              <a:latin typeface="Arial (Headings)"/>
              <a:ea typeface="ヒラギノ角ゴ Pro W3" charset="0"/>
              <a:cs typeface="Arial (Headings)"/>
            </a:endParaRPr>
          </a:p>
        </p:txBody>
      </p:sp>
    </p:spTree>
    <p:extLst>
      <p:ext uri="{BB962C8B-B14F-4D97-AF65-F5344CB8AC3E}">
        <p14:creationId xmlns:p14="http://schemas.microsoft.com/office/powerpoint/2010/main" val="1145047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5712" y="1066800"/>
            <a:ext cx="7772576" cy="4114983"/>
          </a:xfrm>
        </p:spPr>
        <p:txBody>
          <a:bodyPr>
            <a:normAutofit/>
          </a:bodyPr>
          <a:lstStyle/>
          <a:p>
            <a:r>
              <a:rPr lang="en-US" sz="2000" dirty="0"/>
              <a:t>Legacy Handover in </a:t>
            </a:r>
            <a:r>
              <a:rPr lang="en-US" sz="2000" dirty="0" err="1"/>
              <a:t>Femtocells</a:t>
            </a:r>
            <a:r>
              <a:rPr lang="en-US" sz="2000" dirty="0"/>
              <a:t> for Mobile Users:</a:t>
            </a:r>
          </a:p>
          <a:p>
            <a:pPr lvl="1"/>
            <a:r>
              <a:rPr lang="en-US" sz="1800" dirty="0"/>
              <a:t>Smaller cell size – More Frequent Handover.</a:t>
            </a:r>
          </a:p>
          <a:p>
            <a:pPr lvl="1"/>
            <a:r>
              <a:rPr lang="en-US" sz="1800" dirty="0"/>
              <a:t>Higher latency backhaul – Slower Handover.</a:t>
            </a:r>
          </a:p>
          <a:p>
            <a:pPr lvl="1"/>
            <a:r>
              <a:rPr lang="en-US" sz="1800" dirty="0"/>
              <a:t>Longer and more frequent interruptions on App layer.</a:t>
            </a:r>
          </a:p>
          <a:p>
            <a:pPr lvl="1"/>
            <a:r>
              <a:rPr lang="en-US" sz="1800" dirty="0"/>
              <a:t>Missed handover opportunities into passing </a:t>
            </a:r>
            <a:r>
              <a:rPr lang="en-US" sz="1800" dirty="0" err="1"/>
              <a:t>Femtocells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4400" y="-152400"/>
            <a:ext cx="7772576" cy="1143000"/>
          </a:xfrm>
        </p:spPr>
        <p:txBody>
          <a:bodyPr/>
          <a:lstStyle/>
          <a:p>
            <a:r>
              <a:rPr lang="en-US" sz="2800" dirty="0" smtClean="0"/>
              <a:t>Fast Handover </a:t>
            </a:r>
            <a:r>
              <a:rPr lang="en-US" sz="2800" dirty="0"/>
              <a:t>with </a:t>
            </a:r>
            <a:r>
              <a:rPr lang="en-US" sz="2800" dirty="0" err="1"/>
              <a:t>Femtocells</a:t>
            </a:r>
            <a:endParaRPr lang="en-US" sz="2800" dirty="0"/>
          </a:p>
        </p:txBody>
      </p:sp>
      <p:sp>
        <p:nvSpPr>
          <p:cNvPr id="12" name="Content Placeholder 1"/>
          <p:cNvSpPr txBox="1">
            <a:spLocks/>
          </p:cNvSpPr>
          <p:nvPr/>
        </p:nvSpPr>
        <p:spPr>
          <a:xfrm>
            <a:off x="609600" y="3048000"/>
            <a:ext cx="4419600" cy="2773363"/>
          </a:xfrm>
          <a:prstGeom prst="rect">
            <a:avLst/>
          </a:prstGeom>
        </p:spPr>
        <p:txBody>
          <a:bodyPr>
            <a:normAutofit lnSpcReduction="10000"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342900" indent="-342900">
              <a:buChar char="•"/>
              <a:defRPr sz="2800">
                <a:latin typeface="+mn-lt"/>
              </a:defRPr>
            </a:lvl1pPr>
            <a:lvl2pPr marL="742950" indent="-285750">
              <a:buChar char="–"/>
              <a:defRPr sz="2400">
                <a:latin typeface="+mn-lt"/>
              </a:defRPr>
            </a:lvl2pPr>
            <a:lvl3pPr marL="1143000" indent="-228600">
              <a:buChar char="•"/>
              <a:defRPr sz="2400">
                <a:latin typeface="+mn-lt"/>
              </a:defRPr>
            </a:lvl3pPr>
            <a:lvl4pPr marL="1600200" indent="-228600">
              <a:buChar char="–"/>
              <a:defRPr sz="2000">
                <a:latin typeface="+mn-lt"/>
              </a:defRPr>
            </a:lvl4pPr>
            <a:lvl5pPr marL="2057400" indent="-228600">
              <a:buChar char="»"/>
              <a:defRPr sz="2000">
                <a:latin typeface="+mn-lt"/>
              </a:defRPr>
            </a:lvl5pPr>
            <a:lvl6pPr marL="2514600" indent="-228600">
              <a:buChar char="•"/>
              <a:defRPr sz="2000"/>
            </a:lvl6pPr>
            <a:lvl7pPr marL="2971800" indent="-228600">
              <a:buChar char="•"/>
              <a:defRPr sz="2000"/>
            </a:lvl7pPr>
            <a:lvl8pPr marL="3429000" indent="-228600">
              <a:buChar char="•"/>
              <a:defRPr sz="2000"/>
            </a:lvl8pPr>
            <a:lvl9pPr marL="3886200" indent="-228600">
              <a:buChar char="•"/>
              <a:defRPr sz="2000"/>
            </a:lvl9pPr>
          </a:lstStyle>
          <a:p>
            <a:r>
              <a:rPr lang="en-US" sz="2000" dirty="0">
                <a:solidFill>
                  <a:srgbClr val="000000"/>
                </a:solidFill>
              </a:rPr>
              <a:t>Issues with Legacy Handover procedure: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</a:rPr>
              <a:t>Preparation for Handoff, the Handoff and Post-Handoff processes are tightly coupled.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</a:rPr>
              <a:t>Long time gap between Handover Decision and actual Handoff.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</a:rPr>
              <a:t>Forwarding of data over the internet from source to target </a:t>
            </a:r>
            <a:r>
              <a:rPr lang="en-US" sz="1800" dirty="0" err="1">
                <a:solidFill>
                  <a:srgbClr val="000000"/>
                </a:solidFill>
              </a:rPr>
              <a:t>Femtocell</a:t>
            </a:r>
            <a:r>
              <a:rPr lang="en-US" sz="1800" dirty="0">
                <a:solidFill>
                  <a:srgbClr val="000000"/>
                </a:solidFill>
              </a:rPr>
              <a:t> during Handover.</a:t>
            </a: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2895600"/>
            <a:ext cx="3961853" cy="3213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8543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3429000"/>
            <a:ext cx="6400800" cy="2586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2824" y="-228600"/>
            <a:ext cx="7772576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Current National Instruments Projects</a:t>
            </a: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85712" y="914400"/>
            <a:ext cx="7772576" cy="4114983"/>
          </a:xfrm>
        </p:spPr>
        <p:txBody>
          <a:bodyPr/>
          <a:lstStyle/>
          <a:p>
            <a:r>
              <a:rPr lang="en-US" sz="2400" dirty="0" smtClean="0"/>
              <a:t>Upper-layer algorithm experimentation for LTE-Advanced</a:t>
            </a:r>
          </a:p>
          <a:p>
            <a:pPr lvl="1"/>
            <a:r>
              <a:rPr lang="en-US" sz="1800" dirty="0" err="1" smtClean="0"/>
              <a:t>Intercell</a:t>
            </a:r>
            <a:r>
              <a:rPr lang="en-US" sz="1800" dirty="0" smtClean="0"/>
              <a:t> interference coordination, cell selection, </a:t>
            </a:r>
            <a:r>
              <a:rPr lang="en-US" sz="1800" dirty="0" err="1" smtClean="0"/>
              <a:t>multiflow</a:t>
            </a:r>
            <a:r>
              <a:rPr lang="en-US" sz="1800" dirty="0" smtClean="0"/>
              <a:t>, …</a:t>
            </a:r>
          </a:p>
          <a:p>
            <a:r>
              <a:rPr lang="en-US" sz="2400" dirty="0" smtClean="0"/>
              <a:t>Benefits to NI:</a:t>
            </a:r>
          </a:p>
          <a:p>
            <a:pPr lvl="1"/>
            <a:r>
              <a:rPr lang="en-US" sz="1800" dirty="0" smtClean="0"/>
              <a:t>Validate NI platform for high-throughput cellular systems</a:t>
            </a:r>
          </a:p>
          <a:p>
            <a:pPr lvl="1"/>
            <a:r>
              <a:rPr lang="en-US" sz="1800" dirty="0" smtClean="0"/>
              <a:t>Develop complete LTE stack that can be given to customers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567606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-228600"/>
            <a:ext cx="7772576" cy="1143000"/>
          </a:xfrm>
        </p:spPr>
        <p:txBody>
          <a:bodyPr/>
          <a:lstStyle/>
          <a:p>
            <a:r>
              <a:rPr lang="en-US" sz="2800" dirty="0" smtClean="0"/>
              <a:t>Partitioning on NI Platform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81000" y="955596"/>
            <a:ext cx="1606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+mn-lt"/>
              </a:rPr>
              <a:t>Host PC with </a:t>
            </a:r>
            <a:r>
              <a:rPr lang="en-US" sz="1200" dirty="0" err="1" smtClean="0">
                <a:solidFill>
                  <a:srgbClr val="000000"/>
                </a:solidFill>
                <a:latin typeface="+mn-lt"/>
              </a:rPr>
              <a:t>LabView</a:t>
            </a:r>
            <a:r>
              <a:rPr lang="en-US" sz="1200" dirty="0" smtClean="0">
                <a:solidFill>
                  <a:srgbClr val="000000"/>
                </a:solidFill>
                <a:latin typeface="+mn-lt"/>
              </a:rPr>
              <a:t> GUI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+mn-lt"/>
              </a:rPr>
              <a:t>(logging?, scripting?)</a:t>
            </a:r>
            <a:endParaRPr lang="en-US" sz="12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027" name="laptop"/>
          <p:cNvSpPr>
            <a:spLocks noEditPoints="1" noChangeArrowheads="1"/>
          </p:cNvSpPr>
          <p:nvPr/>
        </p:nvSpPr>
        <p:spPr bwMode="auto">
          <a:xfrm>
            <a:off x="406145" y="2164794"/>
            <a:ext cx="1117855" cy="828675"/>
          </a:xfrm>
          <a:custGeom>
            <a:avLst/>
            <a:gdLst>
              <a:gd name="T0" fmla="*/ 3362 w 21600"/>
              <a:gd name="T1" fmla="*/ 0 h 21600"/>
              <a:gd name="T2" fmla="*/ 3362 w 21600"/>
              <a:gd name="T3" fmla="*/ 7173 h 21600"/>
              <a:gd name="T4" fmla="*/ 18327 w 21600"/>
              <a:gd name="T5" fmla="*/ 0 h 21600"/>
              <a:gd name="T6" fmla="*/ 18327 w 21600"/>
              <a:gd name="T7" fmla="*/ 7173 h 21600"/>
              <a:gd name="T8" fmla="*/ 10800 w 21600"/>
              <a:gd name="T9" fmla="*/ 0 h 21600"/>
              <a:gd name="T10" fmla="*/ 10800 w 21600"/>
              <a:gd name="T11" fmla="*/ 21600 h 21600"/>
              <a:gd name="T12" fmla="*/ 0 w 21600"/>
              <a:gd name="T13" fmla="*/ 21600 h 21600"/>
              <a:gd name="T14" fmla="*/ 21600 w 21600"/>
              <a:gd name="T15" fmla="*/ 21600 h 21600"/>
              <a:gd name="T16" fmla="*/ 4445 w 21600"/>
              <a:gd name="T17" fmla="*/ 1858 h 21600"/>
              <a:gd name="T18" fmla="*/ 17311 w 21600"/>
              <a:gd name="T19" fmla="*/ 1232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3362" y="0"/>
                </a:moveTo>
                <a:lnTo>
                  <a:pt x="18327" y="0"/>
                </a:lnTo>
                <a:lnTo>
                  <a:pt x="18327" y="14347"/>
                </a:lnTo>
                <a:lnTo>
                  <a:pt x="3362" y="14347"/>
                </a:lnTo>
                <a:lnTo>
                  <a:pt x="3362" y="0"/>
                </a:lnTo>
                <a:close/>
              </a:path>
              <a:path w="21600" h="21600" extrusionOk="0">
                <a:moveTo>
                  <a:pt x="3340" y="15068"/>
                </a:moveTo>
                <a:lnTo>
                  <a:pt x="0" y="19877"/>
                </a:lnTo>
                <a:lnTo>
                  <a:pt x="21600" y="19877"/>
                </a:lnTo>
                <a:lnTo>
                  <a:pt x="18327" y="15068"/>
                </a:lnTo>
                <a:lnTo>
                  <a:pt x="3340" y="15068"/>
                </a:lnTo>
                <a:close/>
              </a:path>
              <a:path w="21600" h="21600" extrusionOk="0">
                <a:moveTo>
                  <a:pt x="0" y="19877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19877"/>
                </a:lnTo>
                <a:lnTo>
                  <a:pt x="0" y="19877"/>
                </a:lnTo>
                <a:close/>
              </a:path>
              <a:path w="21600" h="21600" extrusionOk="0">
                <a:moveTo>
                  <a:pt x="4186" y="1523"/>
                </a:moveTo>
                <a:lnTo>
                  <a:pt x="17547" y="1523"/>
                </a:lnTo>
                <a:lnTo>
                  <a:pt x="17547" y="12744"/>
                </a:lnTo>
                <a:lnTo>
                  <a:pt x="4186" y="12744"/>
                </a:lnTo>
                <a:lnTo>
                  <a:pt x="4186" y="1523"/>
                </a:lnTo>
                <a:close/>
              </a:path>
              <a:path w="21600" h="21600" extrusionOk="0">
                <a:moveTo>
                  <a:pt x="3318" y="15549"/>
                </a:moveTo>
                <a:lnTo>
                  <a:pt x="2917" y="16110"/>
                </a:lnTo>
                <a:lnTo>
                  <a:pt x="18727" y="16110"/>
                </a:lnTo>
                <a:lnTo>
                  <a:pt x="18327" y="15549"/>
                </a:lnTo>
                <a:lnTo>
                  <a:pt x="3318" y="15549"/>
                </a:lnTo>
                <a:close/>
              </a:path>
              <a:path w="21600" h="21600" extrusionOk="0">
                <a:moveTo>
                  <a:pt x="6213" y="18314"/>
                </a:moveTo>
                <a:lnTo>
                  <a:pt x="5946" y="18875"/>
                </a:lnTo>
                <a:lnTo>
                  <a:pt x="15766" y="18875"/>
                </a:lnTo>
                <a:lnTo>
                  <a:pt x="15499" y="18314"/>
                </a:lnTo>
                <a:lnTo>
                  <a:pt x="6213" y="18314"/>
                </a:lnTo>
                <a:close/>
              </a:path>
              <a:path w="21600" h="21600" extrusionOk="0">
                <a:moveTo>
                  <a:pt x="2828" y="16471"/>
                </a:moveTo>
                <a:lnTo>
                  <a:pt x="2405" y="17072"/>
                </a:lnTo>
                <a:lnTo>
                  <a:pt x="19284" y="17072"/>
                </a:lnTo>
                <a:lnTo>
                  <a:pt x="18839" y="16471"/>
                </a:lnTo>
                <a:lnTo>
                  <a:pt x="2828" y="16471"/>
                </a:lnTo>
                <a:close/>
              </a:path>
              <a:path w="21600" h="21600" extrusionOk="0">
                <a:moveTo>
                  <a:pt x="2316" y="17352"/>
                </a:moveTo>
                <a:lnTo>
                  <a:pt x="1871" y="17953"/>
                </a:lnTo>
                <a:lnTo>
                  <a:pt x="19863" y="17953"/>
                </a:lnTo>
                <a:lnTo>
                  <a:pt x="19395" y="17352"/>
                </a:lnTo>
                <a:lnTo>
                  <a:pt x="2316" y="17352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400" y="4803696"/>
            <a:ext cx="920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+mn-lt"/>
              </a:rPr>
              <a:t>IP test endpoint</a:t>
            </a:r>
            <a:endParaRPr lang="en-US" sz="12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0" name="laptop"/>
          <p:cNvSpPr>
            <a:spLocks noEditPoints="1" noChangeArrowheads="1"/>
          </p:cNvSpPr>
          <p:nvPr/>
        </p:nvSpPr>
        <p:spPr bwMode="auto">
          <a:xfrm>
            <a:off x="406146" y="3708321"/>
            <a:ext cx="1117855" cy="828675"/>
          </a:xfrm>
          <a:custGeom>
            <a:avLst/>
            <a:gdLst>
              <a:gd name="T0" fmla="*/ 3362 w 21600"/>
              <a:gd name="T1" fmla="*/ 0 h 21600"/>
              <a:gd name="T2" fmla="*/ 3362 w 21600"/>
              <a:gd name="T3" fmla="*/ 7173 h 21600"/>
              <a:gd name="T4" fmla="*/ 18327 w 21600"/>
              <a:gd name="T5" fmla="*/ 0 h 21600"/>
              <a:gd name="T6" fmla="*/ 18327 w 21600"/>
              <a:gd name="T7" fmla="*/ 7173 h 21600"/>
              <a:gd name="T8" fmla="*/ 10800 w 21600"/>
              <a:gd name="T9" fmla="*/ 0 h 21600"/>
              <a:gd name="T10" fmla="*/ 10800 w 21600"/>
              <a:gd name="T11" fmla="*/ 21600 h 21600"/>
              <a:gd name="T12" fmla="*/ 0 w 21600"/>
              <a:gd name="T13" fmla="*/ 21600 h 21600"/>
              <a:gd name="T14" fmla="*/ 21600 w 21600"/>
              <a:gd name="T15" fmla="*/ 21600 h 21600"/>
              <a:gd name="T16" fmla="*/ 4445 w 21600"/>
              <a:gd name="T17" fmla="*/ 1858 h 21600"/>
              <a:gd name="T18" fmla="*/ 17311 w 21600"/>
              <a:gd name="T19" fmla="*/ 1232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3362" y="0"/>
                </a:moveTo>
                <a:lnTo>
                  <a:pt x="18327" y="0"/>
                </a:lnTo>
                <a:lnTo>
                  <a:pt x="18327" y="14347"/>
                </a:lnTo>
                <a:lnTo>
                  <a:pt x="3362" y="14347"/>
                </a:lnTo>
                <a:lnTo>
                  <a:pt x="3362" y="0"/>
                </a:lnTo>
                <a:close/>
              </a:path>
              <a:path w="21600" h="21600" extrusionOk="0">
                <a:moveTo>
                  <a:pt x="3340" y="15068"/>
                </a:moveTo>
                <a:lnTo>
                  <a:pt x="0" y="19877"/>
                </a:lnTo>
                <a:lnTo>
                  <a:pt x="21600" y="19877"/>
                </a:lnTo>
                <a:lnTo>
                  <a:pt x="18327" y="15068"/>
                </a:lnTo>
                <a:lnTo>
                  <a:pt x="3340" y="15068"/>
                </a:lnTo>
                <a:close/>
              </a:path>
              <a:path w="21600" h="21600" extrusionOk="0">
                <a:moveTo>
                  <a:pt x="0" y="19877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19877"/>
                </a:lnTo>
                <a:lnTo>
                  <a:pt x="0" y="19877"/>
                </a:lnTo>
                <a:close/>
              </a:path>
              <a:path w="21600" h="21600" extrusionOk="0">
                <a:moveTo>
                  <a:pt x="4186" y="1523"/>
                </a:moveTo>
                <a:lnTo>
                  <a:pt x="17547" y="1523"/>
                </a:lnTo>
                <a:lnTo>
                  <a:pt x="17547" y="12744"/>
                </a:lnTo>
                <a:lnTo>
                  <a:pt x="4186" y="12744"/>
                </a:lnTo>
                <a:lnTo>
                  <a:pt x="4186" y="1523"/>
                </a:lnTo>
                <a:close/>
              </a:path>
              <a:path w="21600" h="21600" extrusionOk="0">
                <a:moveTo>
                  <a:pt x="3318" y="15549"/>
                </a:moveTo>
                <a:lnTo>
                  <a:pt x="2917" y="16110"/>
                </a:lnTo>
                <a:lnTo>
                  <a:pt x="18727" y="16110"/>
                </a:lnTo>
                <a:lnTo>
                  <a:pt x="18327" y="15549"/>
                </a:lnTo>
                <a:lnTo>
                  <a:pt x="3318" y="15549"/>
                </a:lnTo>
                <a:close/>
              </a:path>
              <a:path w="21600" h="21600" extrusionOk="0">
                <a:moveTo>
                  <a:pt x="6213" y="18314"/>
                </a:moveTo>
                <a:lnTo>
                  <a:pt x="5946" y="18875"/>
                </a:lnTo>
                <a:lnTo>
                  <a:pt x="15766" y="18875"/>
                </a:lnTo>
                <a:lnTo>
                  <a:pt x="15499" y="18314"/>
                </a:lnTo>
                <a:lnTo>
                  <a:pt x="6213" y="18314"/>
                </a:lnTo>
                <a:close/>
              </a:path>
              <a:path w="21600" h="21600" extrusionOk="0">
                <a:moveTo>
                  <a:pt x="2828" y="16471"/>
                </a:moveTo>
                <a:lnTo>
                  <a:pt x="2405" y="17072"/>
                </a:lnTo>
                <a:lnTo>
                  <a:pt x="19284" y="17072"/>
                </a:lnTo>
                <a:lnTo>
                  <a:pt x="18839" y="16471"/>
                </a:lnTo>
                <a:lnTo>
                  <a:pt x="2828" y="16471"/>
                </a:lnTo>
                <a:close/>
              </a:path>
              <a:path w="21600" h="21600" extrusionOk="0">
                <a:moveTo>
                  <a:pt x="2316" y="17352"/>
                </a:moveTo>
                <a:lnTo>
                  <a:pt x="1871" y="17953"/>
                </a:lnTo>
                <a:lnTo>
                  <a:pt x="19863" y="17953"/>
                </a:lnTo>
                <a:lnTo>
                  <a:pt x="19395" y="17352"/>
                </a:lnTo>
                <a:lnTo>
                  <a:pt x="2316" y="17352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428999" y="2098596"/>
            <a:ext cx="1301495" cy="1351002"/>
          </a:xfrm>
          <a:prstGeom prst="rect">
            <a:avLst/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28999" y="2327196"/>
            <a:ext cx="1453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+mn-lt"/>
              </a:rPr>
              <a:t>IP stack, GTP, PDCP, RLC, MAC, PHY control</a:t>
            </a:r>
            <a:endParaRPr lang="en-US" sz="12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76600" y="1412796"/>
            <a:ext cx="1606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+mn-lt"/>
              </a:rPr>
              <a:t>Corei7 with RT-Linux (?)</a:t>
            </a:r>
            <a:endParaRPr lang="en-US" sz="12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504685" y="1283732"/>
            <a:ext cx="1383790" cy="1380530"/>
          </a:xfrm>
          <a:prstGeom prst="rect">
            <a:avLst/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92495" y="1378803"/>
            <a:ext cx="13837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+mn-lt"/>
              </a:rPr>
              <a:t>PHY  HW </a:t>
            </a:r>
            <a:r>
              <a:rPr lang="en-US" sz="1200" dirty="0" err="1" smtClean="0">
                <a:solidFill>
                  <a:srgbClr val="000000"/>
                </a:solidFill>
                <a:latin typeface="+mn-lt"/>
              </a:rPr>
              <a:t>i</a:t>
            </a:r>
            <a:r>
              <a:rPr lang="en-US" sz="1200" dirty="0" smtClean="0">
                <a:solidFill>
                  <a:srgbClr val="000000"/>
                </a:solidFill>
                <a:latin typeface="+mn-lt"/>
              </a:rPr>
              <a:t>/f, front-end, channel emulation?</a:t>
            </a:r>
            <a:endParaRPr lang="en-US" sz="12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04105" y="2784396"/>
            <a:ext cx="16062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+mn-lt"/>
              </a:rPr>
              <a:t>Xilinx IP blocks</a:t>
            </a:r>
            <a:endParaRPr lang="en-US" sz="12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74790" y="914400"/>
            <a:ext cx="11369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00"/>
                </a:solidFill>
                <a:latin typeface="+mn-lt"/>
              </a:rPr>
              <a:t>FPGAs</a:t>
            </a:r>
            <a:endParaRPr lang="en-US" sz="12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492495" y="3165396"/>
            <a:ext cx="1389885" cy="1371600"/>
          </a:xfrm>
          <a:prstGeom prst="rect">
            <a:avLst/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22970" y="3324365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+mn-lt"/>
              </a:rPr>
              <a:t>FFT, TDEC,  </a:t>
            </a:r>
            <a:r>
              <a:rPr lang="en-US" sz="1200" dirty="0" err="1" smtClean="0">
                <a:solidFill>
                  <a:srgbClr val="000000"/>
                </a:solidFill>
                <a:latin typeface="+mn-lt"/>
              </a:rPr>
              <a:t>Convolutional</a:t>
            </a:r>
            <a:endParaRPr lang="en-US" sz="12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65704" y="4803696"/>
            <a:ext cx="1301495" cy="914400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41904" y="4957465"/>
            <a:ext cx="14538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+mn-lt"/>
              </a:rPr>
              <a:t>IP packet memory</a:t>
            </a:r>
            <a:endParaRPr lang="en-US" sz="12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04685" y="4803696"/>
            <a:ext cx="1301495" cy="1333500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86400" y="4879896"/>
            <a:ext cx="1453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+mn-lt"/>
              </a:rPr>
              <a:t>Symbol, LLR memory, coding memory </a:t>
            </a:r>
            <a:endParaRPr lang="en-US" sz="12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303010" y="2327196"/>
            <a:ext cx="926590" cy="826532"/>
          </a:xfrm>
          <a:prstGeom prst="rect">
            <a:avLst/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290820" y="2422267"/>
            <a:ext cx="1383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+mn-lt"/>
              </a:rPr>
              <a:t>RF unit</a:t>
            </a:r>
            <a:endParaRPr lang="en-US" sz="12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819400" y="914400"/>
            <a:ext cx="5855210" cy="52989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rgbClr val="000000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4267199" y="5298996"/>
            <a:ext cx="1219201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267200" y="4652665"/>
            <a:ext cx="1453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+mn-lt"/>
              </a:rPr>
              <a:t>Scatter-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+mn-lt"/>
              </a:rPr>
              <a:t>gather DMA</a:t>
            </a:r>
            <a:endParaRPr lang="en-US" sz="1200" dirty="0">
              <a:solidFill>
                <a:srgbClr val="000000"/>
              </a:solidFill>
              <a:latin typeface="+mn-lt"/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1377695" y="4003596"/>
            <a:ext cx="1441705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594104" y="4079796"/>
            <a:ext cx="9204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rgbClr val="000000"/>
                </a:solidFill>
                <a:latin typeface="+mn-lt"/>
              </a:rPr>
              <a:t>GigE</a:t>
            </a:r>
            <a:endParaRPr lang="en-US" sz="1200" dirty="0">
              <a:solidFill>
                <a:srgbClr val="000000"/>
              </a:solidFill>
              <a:latin typeface="+mn-lt"/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1371600" y="2403396"/>
            <a:ext cx="1441705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588009" y="2479596"/>
            <a:ext cx="9204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+mn-lt"/>
              </a:rPr>
              <a:t>USB</a:t>
            </a:r>
            <a:endParaRPr lang="en-US" sz="12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965704" y="1009471"/>
            <a:ext cx="29657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  <a:latin typeface="+mn-lt"/>
              </a:rPr>
              <a:t>NI PXI chassis</a:t>
            </a:r>
            <a:endParaRPr lang="en-US" sz="1200" b="1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77043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838200" y="76200"/>
            <a:ext cx="7937869" cy="70861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Full Duplex 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using Common Carrier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949273" y="4628605"/>
            <a:ext cx="6127928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sz="1400" i="1" dirty="0" smtClean="0">
                <a:solidFill>
                  <a:srgbClr val="000000"/>
                </a:solidFill>
                <a:latin typeface="Swis721 BT"/>
              </a:rPr>
              <a:t> Theoretically achieve 2x system capacity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sz="1400" i="1" dirty="0" smtClean="0">
                <a:solidFill>
                  <a:srgbClr val="000000"/>
                </a:solidFill>
                <a:latin typeface="Swis721 BT"/>
              </a:rPr>
              <a:t> Eliminate hidden terminal problem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sz="1400" i="1" dirty="0" smtClean="0">
                <a:solidFill>
                  <a:srgbClr val="000000"/>
                </a:solidFill>
                <a:latin typeface="Swis721 BT"/>
              </a:rPr>
              <a:t> Low Latency and Fairness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sz="1400" i="1" dirty="0" smtClean="0">
                <a:solidFill>
                  <a:srgbClr val="000000"/>
                </a:solidFill>
                <a:latin typeface="Swis721 BT"/>
              </a:rPr>
              <a:t> More efficient MAC designs</a:t>
            </a:r>
          </a:p>
        </p:txBody>
      </p:sp>
      <p:grpSp>
        <p:nvGrpSpPr>
          <p:cNvPr id="2" name="Group 31"/>
          <p:cNvGrpSpPr/>
          <p:nvPr/>
        </p:nvGrpSpPr>
        <p:grpSpPr>
          <a:xfrm>
            <a:off x="1182695" y="1282889"/>
            <a:ext cx="6924074" cy="3111690"/>
            <a:chOff x="570818" y="1372241"/>
            <a:chExt cx="8293189" cy="3684616"/>
          </a:xfrm>
        </p:grpSpPr>
        <p:pic>
          <p:nvPicPr>
            <p:cNvPr id="33" name="Picture 32" descr="FDCC Duplex System Basic Configuration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0190" y="1540989"/>
              <a:ext cx="6396228" cy="351586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7007003" y="2168213"/>
              <a:ext cx="1136766" cy="3838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Antenna</a:t>
              </a:r>
              <a:endParaRPr 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4" name="Group 43"/>
            <p:cNvGrpSpPr/>
            <p:nvPr/>
          </p:nvGrpSpPr>
          <p:grpSpPr>
            <a:xfrm>
              <a:off x="6322791" y="2281241"/>
              <a:ext cx="1194428" cy="1455550"/>
              <a:chOff x="6322791" y="2281241"/>
              <a:chExt cx="1194428" cy="1455550"/>
            </a:xfrm>
          </p:grpSpPr>
          <p:cxnSp>
            <p:nvCxnSpPr>
              <p:cNvPr id="39" name="Straight Arrow Connector 38"/>
              <p:cNvCxnSpPr/>
              <p:nvPr/>
            </p:nvCxnSpPr>
            <p:spPr>
              <a:xfrm>
                <a:off x="7041072" y="3120659"/>
                <a:ext cx="476147" cy="5313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Arc 40"/>
              <p:cNvSpPr/>
              <p:nvPr/>
            </p:nvSpPr>
            <p:spPr>
              <a:xfrm>
                <a:off x="6322791" y="2849626"/>
                <a:ext cx="757164" cy="887165"/>
              </a:xfrm>
              <a:prstGeom prst="arc">
                <a:avLst>
                  <a:gd name="adj1" fmla="val 16316620"/>
                  <a:gd name="adj2" fmla="val 20020912"/>
                </a:avLst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42" name="Straight Arrow Connector 41"/>
              <p:cNvCxnSpPr/>
              <p:nvPr/>
            </p:nvCxnSpPr>
            <p:spPr>
              <a:xfrm rot="16200000" flipH="1">
                <a:off x="6441392" y="2565570"/>
                <a:ext cx="571828" cy="317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Group 44"/>
            <p:cNvGrpSpPr/>
            <p:nvPr/>
          </p:nvGrpSpPr>
          <p:grpSpPr>
            <a:xfrm rot="5400000">
              <a:off x="6230642" y="2869576"/>
              <a:ext cx="1194428" cy="1455550"/>
              <a:chOff x="6322791" y="2281241"/>
              <a:chExt cx="1194428" cy="1455550"/>
            </a:xfrm>
          </p:grpSpPr>
          <p:cxnSp>
            <p:nvCxnSpPr>
              <p:cNvPr id="46" name="Straight Arrow Connector 45"/>
              <p:cNvCxnSpPr/>
              <p:nvPr/>
            </p:nvCxnSpPr>
            <p:spPr>
              <a:xfrm>
                <a:off x="7041072" y="3120659"/>
                <a:ext cx="476147" cy="5313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Arc 46"/>
              <p:cNvSpPr/>
              <p:nvPr/>
            </p:nvSpPr>
            <p:spPr>
              <a:xfrm>
                <a:off x="6322791" y="2849626"/>
                <a:ext cx="757164" cy="887165"/>
              </a:xfrm>
              <a:prstGeom prst="arc">
                <a:avLst>
                  <a:gd name="adj1" fmla="val 16316620"/>
                  <a:gd name="adj2" fmla="val 20020912"/>
                </a:avLst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48" name="Straight Arrow Connector 47"/>
              <p:cNvCxnSpPr/>
              <p:nvPr/>
            </p:nvCxnSpPr>
            <p:spPr>
              <a:xfrm rot="16200000" flipH="1">
                <a:off x="6441392" y="2565570"/>
                <a:ext cx="571828" cy="317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" name="TextBox 48"/>
            <p:cNvSpPr txBox="1"/>
            <p:nvPr/>
          </p:nvSpPr>
          <p:spPr>
            <a:xfrm>
              <a:off x="6678547" y="2464786"/>
              <a:ext cx="543735" cy="3838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TX</a:t>
              </a:r>
              <a:endParaRPr 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711043" y="3771031"/>
              <a:ext cx="574454" cy="3838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RX</a:t>
              </a:r>
              <a:endParaRPr 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4882297" y="2972321"/>
              <a:ext cx="1272963" cy="6550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Duplexer/</a:t>
              </a:r>
            </a:p>
            <a:p>
              <a:pPr algn="r"/>
              <a:r>
                <a:rPr lang="en-US" sz="16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Circulator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907463" y="2346265"/>
              <a:ext cx="451757" cy="4182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  <a:latin typeface="Swis721 Ex BT" pitchFamily="34" charset="0"/>
                </a:rPr>
                <a:t>f</a:t>
              </a:r>
              <a:r>
                <a:rPr lang="en-US" sz="1800" dirty="0" smtClean="0">
                  <a:solidFill>
                    <a:srgbClr val="000000"/>
                  </a:solidFill>
                  <a:latin typeface="Swis721 Ex BT" pitchFamily="34" charset="0"/>
                </a:rPr>
                <a:t>1</a:t>
              </a:r>
              <a:endParaRPr lang="en-US" sz="1800" dirty="0">
                <a:solidFill>
                  <a:srgbClr val="000000"/>
                </a:solidFill>
                <a:latin typeface="Swis721 Ex BT" pitchFamily="34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907463" y="3668246"/>
              <a:ext cx="451757" cy="4182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  <a:latin typeface="Swis721 Ex BT" pitchFamily="34" charset="0"/>
                </a:rPr>
                <a:t>f</a:t>
              </a:r>
              <a:r>
                <a:rPr lang="en-US" sz="1800" dirty="0" smtClean="0">
                  <a:solidFill>
                    <a:srgbClr val="000000"/>
                  </a:solidFill>
                  <a:latin typeface="Swis721 Ex BT" pitchFamily="34" charset="0"/>
                </a:rPr>
                <a:t>1</a:t>
              </a:r>
              <a:endParaRPr lang="en-US" sz="1800" dirty="0">
                <a:solidFill>
                  <a:srgbClr val="000000"/>
                </a:solidFill>
                <a:latin typeface="Swis721 Ex BT" pitchFamily="34" charset="0"/>
              </a:endParaRPr>
            </a:p>
          </p:txBody>
        </p:sp>
        <p:cxnSp>
          <p:nvCxnSpPr>
            <p:cNvPr id="54" name="Straight Arrow Connector 53"/>
            <p:cNvCxnSpPr/>
            <p:nvPr/>
          </p:nvCxnSpPr>
          <p:spPr>
            <a:xfrm>
              <a:off x="8045297" y="3381152"/>
              <a:ext cx="818710" cy="8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flipH="1">
              <a:off x="8045297" y="3172045"/>
              <a:ext cx="818710" cy="8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8234880" y="2615623"/>
              <a:ext cx="451757" cy="4182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  <a:latin typeface="Swis721 Ex BT" pitchFamily="34" charset="0"/>
                </a:rPr>
                <a:t>f</a:t>
              </a:r>
              <a:r>
                <a:rPr lang="en-US" sz="1800" dirty="0" smtClean="0">
                  <a:solidFill>
                    <a:srgbClr val="000000"/>
                  </a:solidFill>
                  <a:latin typeface="Swis721 Ex BT" pitchFamily="34" charset="0"/>
                </a:rPr>
                <a:t>1</a:t>
              </a:r>
              <a:endParaRPr lang="en-US" sz="1800" dirty="0">
                <a:solidFill>
                  <a:srgbClr val="000000"/>
                </a:solidFill>
                <a:latin typeface="Swis721 Ex BT" pitchFamily="34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8234880" y="3459140"/>
              <a:ext cx="451757" cy="4182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  <a:latin typeface="Swis721 Ex BT" pitchFamily="34" charset="0"/>
                </a:rPr>
                <a:t>f</a:t>
              </a:r>
              <a:r>
                <a:rPr lang="en-US" sz="1800" dirty="0" smtClean="0">
                  <a:solidFill>
                    <a:srgbClr val="000000"/>
                  </a:solidFill>
                  <a:latin typeface="Swis721 Ex BT" pitchFamily="34" charset="0"/>
                </a:rPr>
                <a:t>1</a:t>
              </a:r>
              <a:endParaRPr lang="en-US" sz="1800" dirty="0">
                <a:solidFill>
                  <a:srgbClr val="000000"/>
                </a:solidFill>
                <a:latin typeface="Swis721 Ex BT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70818" y="1372241"/>
              <a:ext cx="1235284" cy="4182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TX Data</a:t>
              </a:r>
              <a:endPara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74338" y="4223819"/>
              <a:ext cx="1266063" cy="4182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RX Data</a:t>
              </a:r>
              <a:endPara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>
              <a:off x="910900" y="1885950"/>
              <a:ext cx="514350" cy="158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H="1">
              <a:off x="910900" y="4724400"/>
              <a:ext cx="514350" cy="158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2981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6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228097"/>
            <a:ext cx="4572873" cy="2596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25" descr="Patch antenna assembl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3742" y="4640093"/>
            <a:ext cx="3653028" cy="914400"/>
          </a:xfrm>
          <a:prstGeom prst="rect">
            <a:avLst/>
          </a:prstGeom>
        </p:spPr>
      </p:pic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5647685" y="853523"/>
            <a:ext cx="2505075" cy="2581275"/>
            <a:chOff x="3883" y="464"/>
            <a:chExt cx="1578" cy="1626"/>
          </a:xfrm>
        </p:grpSpPr>
        <p:pic>
          <p:nvPicPr>
            <p:cNvPr id="277513" name="Picture 9" descr="Photo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883" y="493"/>
              <a:ext cx="1564" cy="1597"/>
            </a:xfrm>
            <a:prstGeom prst="rect">
              <a:avLst/>
            </a:prstGeom>
            <a:noFill/>
          </p:spPr>
        </p:pic>
        <p:sp>
          <p:nvSpPr>
            <p:cNvPr id="277514" name="Text Box 10"/>
            <p:cNvSpPr txBox="1">
              <a:spLocks noChangeArrowheads="1"/>
            </p:cNvSpPr>
            <p:nvPr/>
          </p:nvSpPr>
          <p:spPr bwMode="auto">
            <a:xfrm>
              <a:off x="3891" y="464"/>
              <a:ext cx="1570" cy="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srgbClr val="000000"/>
                  </a:solidFill>
                  <a:latin typeface="Arial" charset="0"/>
                </a:rPr>
                <a:t>Photo of complete antenna</a:t>
              </a:r>
            </a:p>
          </p:txBody>
        </p:sp>
      </p:grpSp>
      <p:sp>
        <p:nvSpPr>
          <p:cNvPr id="277530" name="Text Box 26"/>
          <p:cNvSpPr txBox="1">
            <a:spLocks noChangeArrowheads="1"/>
          </p:cNvSpPr>
          <p:nvPr/>
        </p:nvSpPr>
        <p:spPr bwMode="auto">
          <a:xfrm>
            <a:off x="5652801" y="3860712"/>
            <a:ext cx="2648381" cy="295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Arial" charset="0"/>
              </a:rPr>
              <a:t>Photo of Cancellation Circuit</a:t>
            </a:r>
          </a:p>
        </p:txBody>
      </p:sp>
      <p:sp>
        <p:nvSpPr>
          <p:cNvPr id="277531" name="Text Box 27"/>
          <p:cNvSpPr txBox="1">
            <a:spLocks noChangeArrowheads="1"/>
          </p:cNvSpPr>
          <p:nvPr/>
        </p:nvSpPr>
        <p:spPr bwMode="auto">
          <a:xfrm>
            <a:off x="5614204" y="6286009"/>
            <a:ext cx="1258114" cy="266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Patent pending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02841" y="76200"/>
            <a:ext cx="8363969" cy="70861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Single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Antenna Prototype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1803722" y="4324027"/>
            <a:ext cx="1686317" cy="353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Patch Antenna 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3" name="Picture 12" descr="Cancellor with Dim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94379" y="4149090"/>
            <a:ext cx="2467730" cy="218312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598580" y="3832699"/>
            <a:ext cx="2349647" cy="3821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Swis721 BT" pitchFamily="34" charset="0"/>
              </a:rPr>
              <a:t>Assembly Diagram</a:t>
            </a:r>
            <a:endParaRPr lang="en-US" sz="2000" dirty="0">
              <a:solidFill>
                <a:srgbClr val="000000"/>
              </a:solidFill>
              <a:latin typeface="Swis721 BT" pitchFamily="34" charset="0"/>
            </a:endParaRPr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1524061" y="5488102"/>
            <a:ext cx="2173229" cy="353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Cancellation Circuit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" name="Text Box 19"/>
          <p:cNvSpPr txBox="1">
            <a:spLocks noChangeArrowheads="1"/>
          </p:cNvSpPr>
          <p:nvPr/>
        </p:nvSpPr>
        <p:spPr bwMode="auto">
          <a:xfrm>
            <a:off x="2763330" y="1577585"/>
            <a:ext cx="2451538" cy="38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Patch Antenna (CP) </a:t>
            </a:r>
            <a:endParaRPr lang="en-US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4436488" y="2657354"/>
            <a:ext cx="1040144" cy="38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Ground</a:t>
            </a:r>
            <a:endParaRPr lang="en-US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" name="Arc 23"/>
          <p:cNvSpPr/>
          <p:nvPr/>
        </p:nvSpPr>
        <p:spPr>
          <a:xfrm flipV="1">
            <a:off x="3719209" y="4844374"/>
            <a:ext cx="2879387" cy="1147864"/>
          </a:xfrm>
          <a:prstGeom prst="arc">
            <a:avLst>
              <a:gd name="adj1" fmla="val 11075348"/>
              <a:gd name="adj2" fmla="val 19567286"/>
            </a:avLst>
          </a:prstGeom>
          <a:ln w="28575">
            <a:solidFill>
              <a:srgbClr val="FF000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596667" y="4823380"/>
            <a:ext cx="954596" cy="353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Ground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rot="10800000" flipV="1">
            <a:off x="2960452" y="1926076"/>
            <a:ext cx="642026" cy="486383"/>
          </a:xfrm>
          <a:prstGeom prst="straightConnector1">
            <a:avLst/>
          </a:prstGeom>
          <a:ln w="19050">
            <a:solidFill>
              <a:srgbClr val="33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Arc 28"/>
          <p:cNvSpPr/>
          <p:nvPr/>
        </p:nvSpPr>
        <p:spPr>
          <a:xfrm>
            <a:off x="4176409" y="2577830"/>
            <a:ext cx="739303" cy="379379"/>
          </a:xfrm>
          <a:prstGeom prst="arc">
            <a:avLst>
              <a:gd name="adj1" fmla="val 11153585"/>
              <a:gd name="adj2" fmla="val 0"/>
            </a:avLst>
          </a:prstGeom>
          <a:ln w="19050">
            <a:solidFill>
              <a:srgbClr val="3366FF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755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4"/>
          <p:cNvSpPr>
            <a:spLocks noGrp="1" noChangeArrowheads="1"/>
          </p:cNvSpPr>
          <p:nvPr>
            <p:ph type="title"/>
          </p:nvPr>
        </p:nvSpPr>
        <p:spPr>
          <a:xfrm>
            <a:off x="698500" y="-228600"/>
            <a:ext cx="7772576" cy="1143000"/>
          </a:xfrm>
        </p:spPr>
        <p:txBody>
          <a:bodyPr>
            <a:normAutofit/>
          </a:bodyPr>
          <a:lstStyle/>
          <a:p>
            <a:pPr algn="ctr"/>
            <a:r>
              <a:rPr lang="en-US" sz="2800" dirty="0" err="1">
                <a:latin typeface="Arial" charset="0"/>
                <a:ea typeface="ＭＳ Ｐゴシック" charset="0"/>
                <a:cs typeface="ＭＳ Ｐゴシック" charset="0"/>
              </a:rPr>
              <a:t>WiMAX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 err="1" smtClean="0">
                <a:latin typeface="Arial" charset="0"/>
                <a:ea typeface="ＭＳ Ｐゴシック" charset="0"/>
                <a:cs typeface="ＭＳ Ｐゴシック" charset="0"/>
              </a:rPr>
              <a:t>Testbed</a:t>
            </a:r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 Deployment </a:t>
            </a:r>
            <a:endParaRPr lang="en-US" sz="2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70" name="Rectangle 5"/>
          <p:cNvSpPr>
            <a:spLocks noGrp="1" noChangeArrowheads="1"/>
          </p:cNvSpPr>
          <p:nvPr>
            <p:ph idx="1"/>
          </p:nvPr>
        </p:nvSpPr>
        <p:spPr>
          <a:xfrm>
            <a:off x="457200" y="838200"/>
            <a:ext cx="8226425" cy="4800601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100" dirty="0">
                <a:latin typeface="Arial" charset="0"/>
                <a:ea typeface="ＭＳ Ｐゴシック" charset="0"/>
                <a:cs typeface="ＭＳ Ｐゴシック" charset="0"/>
              </a:rPr>
              <a:t>Overview</a:t>
            </a:r>
            <a:endParaRPr lang="en-US" sz="2100" dirty="0" smtClean="0">
              <a:latin typeface="Arial" charset="0"/>
              <a:ea typeface="Kozuka Gothic Pro L" charset="0"/>
              <a:cs typeface="Kozuka Gothic Pro L" charset="0"/>
            </a:endParaRPr>
          </a:p>
          <a:p>
            <a:pPr>
              <a:buFont typeface="Arial"/>
              <a:buChar char="•"/>
            </a:pPr>
            <a:r>
              <a:rPr lang="en-US" sz="2100" dirty="0" err="1" smtClean="0">
                <a:latin typeface="Arial" charset="0"/>
                <a:ea typeface="Kozuka Gothic Pro L" charset="0"/>
                <a:cs typeface="Kozuka Gothic Pro L" charset="0"/>
              </a:rPr>
              <a:t>WiMAX</a:t>
            </a:r>
            <a:r>
              <a:rPr lang="en-US" sz="2100" dirty="0" smtClean="0">
                <a:latin typeface="Arial" charset="0"/>
                <a:ea typeface="Kozuka Gothic Pro L" charset="0"/>
                <a:cs typeface="Kozuka Gothic Pro L" charset="0"/>
              </a:rPr>
              <a:t> Large-Scale </a:t>
            </a:r>
            <a:r>
              <a:rPr lang="en-US" sz="2100" dirty="0">
                <a:latin typeface="Arial" charset="0"/>
                <a:ea typeface="Kozuka Gothic Pro L" charset="0"/>
                <a:cs typeface="Kozuka Gothic Pro L" charset="0"/>
              </a:rPr>
              <a:t>Deployment Integration</a:t>
            </a:r>
          </a:p>
          <a:p>
            <a:pPr>
              <a:buFont typeface="Arial"/>
              <a:buChar char="•"/>
            </a:pPr>
            <a:r>
              <a:rPr lang="en-US" sz="2100" dirty="0" smtClean="0">
                <a:latin typeface="Arial" charset="0"/>
                <a:ea typeface="Kozuka Gothic Pro L" charset="0"/>
                <a:cs typeface="Kozuka Gothic Pro L" charset="0"/>
              </a:rPr>
              <a:t>6 Universities</a:t>
            </a:r>
            <a:endParaRPr lang="en-US" sz="2100" dirty="0">
              <a:latin typeface="Arial" charset="0"/>
              <a:ea typeface="Kozuka Gothic Pro L" charset="0"/>
              <a:cs typeface="Kozuka Gothic Pro L" charset="0"/>
            </a:endParaRPr>
          </a:p>
          <a:p>
            <a:pPr marL="456953" lvl="1" indent="0">
              <a:buNone/>
            </a:pPr>
            <a:r>
              <a:rPr lang="en-US" sz="2100" dirty="0">
                <a:latin typeface="Arial" charset="0"/>
                <a:ea typeface="Kozuka Gothic Pro L" charset="0"/>
                <a:cs typeface="Kozuka Gothic Pro L" charset="0"/>
              </a:rPr>
              <a:t>Polytechnic Institute of NYU 	</a:t>
            </a:r>
            <a:r>
              <a:rPr lang="en-US" sz="2100" dirty="0" smtClean="0">
                <a:latin typeface="Arial" charset="0"/>
                <a:ea typeface="Kozuka Gothic Pro L" charset="0"/>
                <a:cs typeface="Kozuka Gothic Pro L" charset="0"/>
              </a:rPr>
              <a:t>	Columbia </a:t>
            </a:r>
            <a:r>
              <a:rPr lang="en-US" sz="2100" dirty="0">
                <a:latin typeface="Arial" charset="0"/>
                <a:ea typeface="Kozuka Gothic Pro L" charset="0"/>
                <a:cs typeface="Kozuka Gothic Pro L" charset="0"/>
              </a:rPr>
              <a:t>University</a:t>
            </a:r>
          </a:p>
          <a:p>
            <a:pPr marL="456953" lvl="1" indent="0">
              <a:buNone/>
            </a:pPr>
            <a:r>
              <a:rPr lang="en-US" sz="2100" dirty="0">
                <a:latin typeface="Arial" charset="0"/>
                <a:ea typeface="Kozuka Gothic Pro L" charset="0"/>
                <a:cs typeface="Kozuka Gothic Pro L" charset="0"/>
              </a:rPr>
              <a:t>University of Colorado at </a:t>
            </a:r>
            <a:r>
              <a:rPr lang="en-US" sz="2100" dirty="0" smtClean="0">
                <a:latin typeface="Arial" charset="0"/>
                <a:ea typeface="Kozuka Gothic Pro L" charset="0"/>
                <a:cs typeface="Kozuka Gothic Pro L" charset="0"/>
              </a:rPr>
              <a:t>Boulder		UCLA 	</a:t>
            </a:r>
            <a:endParaRPr lang="en-US" sz="2100" dirty="0">
              <a:latin typeface="Arial" charset="0"/>
              <a:ea typeface="Kozuka Gothic Pro L" charset="0"/>
              <a:cs typeface="Kozuka Gothic Pro L" charset="0"/>
            </a:endParaRPr>
          </a:p>
          <a:p>
            <a:pPr marL="456953" lvl="1" indent="0">
              <a:buNone/>
            </a:pPr>
            <a:r>
              <a:rPr lang="en-US" sz="2100" dirty="0">
                <a:latin typeface="Arial" charset="0"/>
                <a:ea typeface="Kozuka Gothic Pro L" charset="0"/>
                <a:cs typeface="Kozuka Gothic Pro L" charset="0"/>
              </a:rPr>
              <a:t>University of Wisconsin </a:t>
            </a:r>
            <a:r>
              <a:rPr lang="en-US" sz="2100" dirty="0" smtClean="0">
                <a:latin typeface="Arial" charset="0"/>
                <a:ea typeface="Kozuka Gothic Pro L" charset="0"/>
                <a:cs typeface="Kozuka Gothic Pro L" charset="0"/>
              </a:rPr>
              <a:t>			UMass Amherst	</a:t>
            </a:r>
            <a:endParaRPr lang="en-US" sz="2100" dirty="0">
              <a:latin typeface="Arial" charset="0"/>
              <a:ea typeface="Kozuka Gothic Pro L" charset="0"/>
              <a:cs typeface="Kozuka Gothic Pro L" charset="0"/>
            </a:endParaRPr>
          </a:p>
          <a:p>
            <a:pPr marL="456953" lvl="1" indent="0">
              <a:buNone/>
            </a:pPr>
            <a:r>
              <a:rPr lang="en-US" sz="2100" dirty="0" smtClean="0">
                <a:latin typeface="Arial" charset="0"/>
                <a:ea typeface="Kozuka Gothic Pro L" charset="0"/>
                <a:cs typeface="Kozuka Gothic Pro L" charset="0"/>
              </a:rPr>
              <a:t>			BBN </a:t>
            </a:r>
            <a:r>
              <a:rPr lang="en-US" sz="2100" dirty="0">
                <a:latin typeface="Arial" charset="0"/>
                <a:ea typeface="Kozuka Gothic Pro L" charset="0"/>
                <a:cs typeface="Kozuka Gothic Pro L" charset="0"/>
              </a:rPr>
              <a:t>Technologies </a:t>
            </a:r>
            <a:endParaRPr lang="en-US" sz="2100" dirty="0" smtClean="0">
              <a:latin typeface="Arial" charset="0"/>
              <a:ea typeface="Kozuka Gothic Pro L" charset="0"/>
              <a:cs typeface="Kozuka Gothic Pro L" charset="0"/>
            </a:endParaRPr>
          </a:p>
          <a:p>
            <a:pPr>
              <a:buFont typeface="Arial"/>
              <a:buChar char="•"/>
            </a:pPr>
            <a:r>
              <a:rPr lang="en-US" sz="2100" dirty="0" smtClean="0">
                <a:latin typeface="Arial" charset="0"/>
                <a:ea typeface="Kozuka Gothic Pro L" charset="0"/>
                <a:cs typeface="Kozuka Gothic Pro L" charset="0"/>
              </a:rPr>
              <a:t>Developing </a:t>
            </a:r>
            <a:r>
              <a:rPr lang="en-US" sz="2100" dirty="0" err="1" smtClean="0">
                <a:latin typeface="Arial" charset="0"/>
                <a:ea typeface="Kozuka Gothic Pro L" charset="0"/>
                <a:cs typeface="Kozuka Gothic Pro L" charset="0"/>
              </a:rPr>
              <a:t>WiMAX</a:t>
            </a:r>
            <a:r>
              <a:rPr lang="en-US" sz="2100" dirty="0" smtClean="0">
                <a:latin typeface="Arial" charset="0"/>
                <a:ea typeface="Kozuka Gothic Pro L" charset="0"/>
                <a:cs typeface="Kozuka Gothic Pro L" charset="0"/>
              </a:rPr>
              <a:t> </a:t>
            </a:r>
            <a:r>
              <a:rPr lang="en-US" sz="2100" dirty="0" err="1" smtClean="0">
                <a:latin typeface="Arial" charset="0"/>
                <a:ea typeface="Kozuka Gothic Pro L" charset="0"/>
                <a:cs typeface="Kozuka Gothic Pro L" charset="0"/>
              </a:rPr>
              <a:t>testbeds</a:t>
            </a:r>
            <a:r>
              <a:rPr lang="en-US" sz="2100" dirty="0" smtClean="0">
                <a:latin typeface="Arial" charset="0"/>
                <a:ea typeface="Kozuka Gothic Pro L" charset="0"/>
                <a:cs typeface="Kozuka Gothic Pro L" charset="0"/>
              </a:rPr>
              <a:t> on several campuses </a:t>
            </a:r>
            <a:endParaRPr lang="en-US" sz="2100" dirty="0">
              <a:latin typeface="Arial" charset="0"/>
              <a:ea typeface="Kozuka Gothic Pro L" charset="0"/>
              <a:cs typeface="Kozuka Gothic Pro L" charset="0"/>
            </a:endParaRPr>
          </a:p>
          <a:p>
            <a:pPr>
              <a:buFont typeface="Arial"/>
              <a:buChar char="•"/>
            </a:pPr>
            <a:r>
              <a:rPr lang="en-US" sz="2100" dirty="0" smtClean="0">
                <a:latin typeface="Arial" charset="0"/>
                <a:ea typeface="Kozuka Gothic Pro L" charset="0"/>
                <a:cs typeface="Kozuka Gothic Pro L" charset="0"/>
              </a:rPr>
              <a:t>Created open-source management software to </a:t>
            </a:r>
            <a:r>
              <a:rPr lang="en-US" sz="2100" dirty="0" smtClean="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rPr>
              <a:t>remotely </a:t>
            </a:r>
            <a:r>
              <a:rPr lang="en-US" sz="2100" dirty="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rPr>
              <a:t>use the infrastructure and run experiments</a:t>
            </a:r>
          </a:p>
          <a:p>
            <a:pPr lvl="1"/>
            <a:endParaRPr lang="en-US" dirty="0">
              <a:latin typeface="Arial" charset="0"/>
              <a:ea typeface="Kozuka Gothic Pro L" charset="0"/>
              <a:cs typeface="Kozuka Gothic Pro L" charset="0"/>
            </a:endParaRPr>
          </a:p>
          <a:p>
            <a:pPr eaLnBrk="1" hangingPunct="1"/>
            <a:endParaRPr lang="en-US" dirty="0">
              <a:latin typeface="Arial" charset="0"/>
              <a:ea typeface="Kozuka Gothic Pro L" charset="0"/>
              <a:cs typeface="Kozuka Gothic Pro L" charset="0"/>
            </a:endParaRPr>
          </a:p>
          <a:p>
            <a:pPr lvl="1" eaLnBrk="1" hangingPunct="1"/>
            <a:endParaRPr lang="en-US" dirty="0">
              <a:solidFill>
                <a:schemeClr val="tx1"/>
              </a:solidFill>
              <a:latin typeface="Arial" charset="0"/>
              <a:ea typeface="Kozuka Gothic Pro L" charset="0"/>
              <a:cs typeface="Kozuka Gothic Pro 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275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pPr algn="ctr"/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Base Station Installation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88" y="762000"/>
            <a:ext cx="4040188" cy="639732"/>
          </a:xfrm>
        </p:spPr>
        <p:txBody>
          <a:bodyPr>
            <a:normAutofit/>
          </a:bodyPr>
          <a:lstStyle/>
          <a:p>
            <a:r>
              <a:rPr lang="en-US" sz="1400" b="0" dirty="0">
                <a:latin typeface="Arial" charset="0"/>
                <a:ea typeface="Kozuka Gothic Pro L" charset="0"/>
                <a:cs typeface="Kozuka Gothic Pro L" charset="0"/>
              </a:rPr>
              <a:t>Sector antenna and GPS antenna </a:t>
            </a:r>
            <a:r>
              <a:rPr lang="en-US" sz="1400" b="0" dirty="0" smtClean="0">
                <a:latin typeface="Arial" charset="0"/>
                <a:ea typeface="Kozuka Gothic Pro L" charset="0"/>
                <a:cs typeface="Kozuka Gothic Pro L" charset="0"/>
              </a:rPr>
              <a:t>installation</a:t>
            </a:r>
            <a:endParaRPr lang="en-US" sz="1400" b="0" dirty="0">
              <a:latin typeface="Arial" charset="0"/>
              <a:ea typeface="Kozuka Gothic Pro L" charset="0"/>
              <a:cs typeface="Kozuka Gothic Pro 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>
          <a:xfrm>
            <a:off x="4645201" y="762000"/>
            <a:ext cx="4041511" cy="639732"/>
          </a:xfrm>
        </p:spPr>
        <p:txBody>
          <a:bodyPr/>
          <a:lstStyle/>
          <a:p>
            <a:r>
              <a:rPr lang="en-US" sz="1400" b="0" dirty="0">
                <a:latin typeface="Arial" charset="0"/>
                <a:ea typeface="Kozuka Gothic Pro L" charset="0"/>
                <a:cs typeface="Kozuka Gothic Pro L" charset="0"/>
              </a:rPr>
              <a:t>ODU </a:t>
            </a:r>
            <a:r>
              <a:rPr lang="en-US" sz="1400" b="0" dirty="0" smtClean="0">
                <a:latin typeface="Arial" charset="0"/>
                <a:ea typeface="Kozuka Gothic Pro L" charset="0"/>
                <a:cs typeface="Kozuka Gothic Pro L" charset="0"/>
              </a:rPr>
              <a:t>installation</a:t>
            </a:r>
            <a:endParaRPr lang="en-US" sz="1400" b="0" dirty="0">
              <a:latin typeface="Arial" charset="0"/>
              <a:ea typeface="Kozuka Gothic Pro L" charset="0"/>
              <a:cs typeface="Kozuka Gothic Pro L" charset="0"/>
            </a:endParaRPr>
          </a:p>
        </p:txBody>
      </p:sp>
      <p:pic>
        <p:nvPicPr>
          <p:cNvPr id="16" name="Picture 5" descr="2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88" y="1401733"/>
            <a:ext cx="4040188" cy="3951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 descr="3.jpg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5201" y="1401733"/>
            <a:ext cx="4041511" cy="3951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9485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914400"/>
          </a:xfrm>
        </p:spPr>
        <p:txBody>
          <a:bodyPr/>
          <a:lstStyle/>
          <a:p>
            <a:pPr algn="ctr"/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Base Station Installation</a:t>
            </a:r>
          </a:p>
        </p:txBody>
      </p:sp>
      <p:sp>
        <p:nvSpPr>
          <p:cNvPr id="27650" name="Content Placeholder 2"/>
          <p:cNvSpPr>
            <a:spLocks noGrp="1"/>
          </p:cNvSpPr>
          <p:nvPr>
            <p:ph idx="1"/>
          </p:nvPr>
        </p:nvSpPr>
        <p:spPr>
          <a:xfrm>
            <a:off x="457200" y="1035050"/>
            <a:ext cx="8458200" cy="3765550"/>
          </a:xfrm>
        </p:spPr>
        <p:txBody>
          <a:bodyPr/>
          <a:lstStyle/>
          <a:p>
            <a:r>
              <a:rPr lang="en-US" sz="2400" dirty="0">
                <a:latin typeface="Arial" charset="0"/>
                <a:ea typeface="Kozuka Gothic Pro L" charset="0"/>
                <a:cs typeface="Kozuka Gothic Pro L" charset="0"/>
              </a:rPr>
              <a:t>Poly</a:t>
            </a:r>
            <a:r>
              <a:rPr lang="ja-JP" altLang="en-US" sz="2400" dirty="0">
                <a:latin typeface="Arial" charset="0"/>
                <a:ea typeface="Kozuka Gothic Pro L" charset="0"/>
                <a:cs typeface="Kozuka Gothic Pro L" charset="0"/>
              </a:rPr>
              <a:t>’</a:t>
            </a:r>
            <a:r>
              <a:rPr lang="en-US" altLang="ja-JP" sz="2400" dirty="0">
                <a:latin typeface="Arial" charset="0"/>
                <a:ea typeface="Kozuka Gothic Pro L" charset="0"/>
                <a:cs typeface="Kozuka Gothic Pro L" charset="0"/>
              </a:rPr>
              <a:t>s location (Downtown Brooklyn)</a:t>
            </a:r>
          </a:p>
          <a:p>
            <a:endParaRPr lang="en-US" dirty="0">
              <a:latin typeface="Arial" charset="0"/>
              <a:ea typeface="Kozuka Gothic Pro L" charset="0"/>
              <a:cs typeface="Kozuka Gothic Pro L" charset="0"/>
            </a:endParaRPr>
          </a:p>
        </p:txBody>
      </p:sp>
      <p:pic>
        <p:nvPicPr>
          <p:cNvPr id="27651" name="Picture 5" descr="Pol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6050" y="1476375"/>
            <a:ext cx="6130925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1741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850900" y="1287904"/>
            <a:ext cx="978408" cy="1613628"/>
            <a:chOff x="832163" y="2447282"/>
            <a:chExt cx="978408" cy="1613628"/>
          </a:xfrm>
        </p:grpSpPr>
        <p:pic>
          <p:nvPicPr>
            <p:cNvPr id="4" name="Picture Placeholder 5" descr="Henry_Bertoni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32163" y="2447282"/>
              <a:ext cx="978408" cy="1235884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832163" y="3686449"/>
              <a:ext cx="978408" cy="37446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H. Bertoni</a:t>
              </a:r>
            </a:p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Radio Channels</a:t>
              </a:r>
            </a:p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POLY</a:t>
              </a:r>
              <a:endParaRPr lang="en-US" sz="1000" b="1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031388" y="1280259"/>
            <a:ext cx="978276" cy="1605050"/>
            <a:chOff x="1832240" y="2447282"/>
            <a:chExt cx="978276" cy="1605050"/>
          </a:xfrm>
        </p:grpSpPr>
        <p:pic>
          <p:nvPicPr>
            <p:cNvPr id="5" name="Picture Placeholder 5" descr="Elza_Erkip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832240" y="2447282"/>
              <a:ext cx="978276" cy="123571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832240" y="3683000"/>
              <a:ext cx="978276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E. </a:t>
              </a:r>
              <a:r>
                <a:rPr lang="en-US" sz="1000" b="1" dirty="0" err="1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Erkip</a:t>
              </a:r>
              <a:endParaRPr lang="en-US" sz="10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Communications</a:t>
              </a:r>
            </a:p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POLY</a:t>
              </a:r>
              <a:endParaRPr lang="en-US" sz="1000" b="1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086133" y="1276810"/>
            <a:ext cx="982842" cy="1613628"/>
            <a:chOff x="2862219" y="2692816"/>
            <a:chExt cx="982842" cy="1613628"/>
          </a:xfrm>
        </p:grpSpPr>
        <p:pic>
          <p:nvPicPr>
            <p:cNvPr id="6" name="Picture Placeholder 5" descr="David_Goodman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866653" y="2692816"/>
              <a:ext cx="978408" cy="123588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2862219" y="3931983"/>
              <a:ext cx="978408" cy="37446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D</a:t>
              </a: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. Goodman</a:t>
              </a:r>
            </a:p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Communications</a:t>
              </a:r>
            </a:p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POLY</a:t>
              </a:r>
              <a:endParaRPr lang="en-US" sz="1000" b="1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146623" y="1276644"/>
            <a:ext cx="985068" cy="1608665"/>
            <a:chOff x="3754284" y="1304116"/>
            <a:chExt cx="985068" cy="1608665"/>
          </a:xfrm>
        </p:grpSpPr>
        <p:pic>
          <p:nvPicPr>
            <p:cNvPr id="7" name="Picture Placeholder 5" descr="Mike_Knox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754284" y="1304116"/>
              <a:ext cx="978408" cy="1235884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3760944" y="2543449"/>
              <a:ext cx="978408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M. Knox</a:t>
              </a:r>
            </a:p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RF/Microwaves</a:t>
              </a:r>
            </a:p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POLY</a:t>
              </a:r>
              <a:endParaRPr lang="en-US" sz="1000" b="1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974670" y="3015711"/>
            <a:ext cx="993201" cy="1605216"/>
            <a:chOff x="4689579" y="1307565"/>
            <a:chExt cx="993201" cy="1605216"/>
          </a:xfrm>
        </p:grpSpPr>
        <p:pic>
          <p:nvPicPr>
            <p:cNvPr id="8" name="Picture Placeholder 6" descr="Yong_Liu.jp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89579" y="1307565"/>
              <a:ext cx="978408" cy="1235884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704372" y="2543449"/>
              <a:ext cx="978408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Y. Liu</a:t>
              </a:r>
            </a:p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Networks</a:t>
              </a:r>
            </a:p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POLY</a:t>
              </a:r>
              <a:endParaRPr lang="en-US" sz="1000" b="1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5093885" y="3014950"/>
            <a:ext cx="978408" cy="1607781"/>
            <a:chOff x="8028255" y="3085616"/>
            <a:chExt cx="978408" cy="1607781"/>
          </a:xfrm>
        </p:grpSpPr>
        <p:pic>
          <p:nvPicPr>
            <p:cNvPr id="9" name="Picture Placeholder 5" descr="Ricardo_Otazo.jp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028255" y="3085616"/>
              <a:ext cx="978408" cy="1235884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8028255" y="4324065"/>
              <a:ext cx="978408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R</a:t>
              </a: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. </a:t>
              </a:r>
              <a:r>
                <a:rPr lang="en-US" sz="1000" b="1" dirty="0" err="1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Otazo</a:t>
              </a:r>
              <a:endParaRPr lang="en-US" sz="10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MRI Imaging</a:t>
              </a:r>
            </a:p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NYUMC</a:t>
              </a:r>
              <a:endParaRPr lang="en-US" sz="1000" b="1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159460" y="3014950"/>
            <a:ext cx="978408" cy="1602237"/>
            <a:chOff x="832162" y="4115224"/>
            <a:chExt cx="978408" cy="1602237"/>
          </a:xfrm>
        </p:grpSpPr>
        <p:pic>
          <p:nvPicPr>
            <p:cNvPr id="10" name="Picture Placeholder 5" descr="Shiv_Panwar.jp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32162" y="4115224"/>
              <a:ext cx="978408" cy="1235884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832162" y="5348129"/>
              <a:ext cx="978408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S. </a:t>
              </a:r>
              <a:r>
                <a:rPr lang="en-US" sz="1000" b="1" dirty="0" err="1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Panwar</a:t>
              </a:r>
              <a:endParaRPr lang="en-US" sz="10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Cross-layer Design</a:t>
              </a:r>
            </a:p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POLY</a:t>
              </a:r>
              <a:endParaRPr lang="en-US" sz="1000" b="1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844240" y="4741783"/>
            <a:ext cx="978408" cy="1605216"/>
            <a:chOff x="2566286" y="3085616"/>
            <a:chExt cx="978408" cy="1605216"/>
          </a:xfrm>
        </p:grpSpPr>
        <p:pic>
          <p:nvPicPr>
            <p:cNvPr id="11" name="Picture Placeholder 5" descr="Ted_Rappaport.jpg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66286" y="3085616"/>
              <a:ext cx="978408" cy="1235884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2566286" y="4321500"/>
              <a:ext cx="978408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T</a:t>
              </a: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. Rappaport</a:t>
              </a:r>
            </a:p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Communications</a:t>
              </a:r>
            </a:p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POLY</a:t>
              </a:r>
              <a:endParaRPr lang="en-US" sz="1000" b="1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3007675" y="4748160"/>
            <a:ext cx="978408" cy="1582133"/>
            <a:chOff x="3629089" y="3085616"/>
            <a:chExt cx="978408" cy="1582133"/>
          </a:xfrm>
        </p:grpSpPr>
        <p:pic>
          <p:nvPicPr>
            <p:cNvPr id="12" name="Picture Placeholder 4" descr="Dennis_Shasha.jp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629089" y="3085616"/>
              <a:ext cx="978408" cy="1235884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3629089" y="4321500"/>
              <a:ext cx="978408" cy="34624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fontAlgn="auto" hangingPunct="1">
                <a:lnSpc>
                  <a:spcPts val="9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D</a:t>
              </a: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. </a:t>
              </a:r>
              <a:r>
                <a:rPr lang="en-US" sz="1000" b="1" dirty="0" err="1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Shasha</a:t>
              </a:r>
              <a:endParaRPr lang="en-US" sz="10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  <a:p>
              <a:pPr algn="ctr" fontAlgn="auto" hangingPunct="1">
                <a:lnSpc>
                  <a:spcPts val="9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Algorithms/Data</a:t>
              </a:r>
            </a:p>
            <a:p>
              <a:pPr algn="ctr" fontAlgn="auto" hangingPunct="1">
                <a:lnSpc>
                  <a:spcPts val="9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COURANT</a:t>
              </a:r>
              <a:endParaRPr lang="en-US" sz="1000" b="1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5166985" y="4748160"/>
            <a:ext cx="978408" cy="1605216"/>
            <a:chOff x="4698046" y="3085616"/>
            <a:chExt cx="978408" cy="1605216"/>
          </a:xfrm>
        </p:grpSpPr>
        <p:pic>
          <p:nvPicPr>
            <p:cNvPr id="13" name="Picture Placeholder 5" descr="Jonathan_Viventi.JPG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98046" y="3085616"/>
              <a:ext cx="978408" cy="1235884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4698046" y="4321500"/>
              <a:ext cx="978408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J</a:t>
              </a: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. </a:t>
              </a:r>
              <a:r>
                <a:rPr lang="en-US" sz="1000" b="1" dirty="0" err="1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Viventi</a:t>
              </a:r>
              <a:endParaRPr lang="en-US" sz="10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Medical Electronic</a:t>
              </a:r>
            </a:p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POLY</a:t>
              </a:r>
              <a:endParaRPr lang="en-US" sz="1000" b="1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7250924" y="4751952"/>
            <a:ext cx="978408" cy="1609118"/>
            <a:chOff x="6883218" y="3079311"/>
            <a:chExt cx="978408" cy="1609118"/>
          </a:xfrm>
        </p:grpSpPr>
        <p:pic>
          <p:nvPicPr>
            <p:cNvPr id="15" name="Picture Placeholder 5" descr="Yao_Wang.jpg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83218" y="3079311"/>
              <a:ext cx="978408" cy="1235884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6883218" y="4313968"/>
              <a:ext cx="978408" cy="37446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Y. Wang</a:t>
              </a:r>
            </a:p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Image/Video</a:t>
              </a:r>
            </a:p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POLY</a:t>
              </a:r>
              <a:endParaRPr lang="en-US" sz="1000" b="1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78232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NYU Wireless Faculty</a:t>
            </a:r>
            <a:endParaRPr lang="en-US" sz="2800" dirty="0">
              <a:latin typeface="Arial"/>
              <a:cs typeface="Arial"/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6216455" y="4748160"/>
            <a:ext cx="978408" cy="1596532"/>
            <a:chOff x="5784697" y="3085616"/>
            <a:chExt cx="978408" cy="1596532"/>
          </a:xfrm>
        </p:grpSpPr>
        <p:sp>
          <p:nvSpPr>
            <p:cNvPr id="33" name="TextBox 32"/>
            <p:cNvSpPr txBox="1"/>
            <p:nvPr/>
          </p:nvSpPr>
          <p:spPr>
            <a:xfrm>
              <a:off x="5784697" y="4329487"/>
              <a:ext cx="978408" cy="352661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 anchorCtr="0">
              <a:noAutofit/>
            </a:bodyPr>
            <a:lstStyle/>
            <a:p>
              <a:pPr algn="ctr" fontAlgn="auto" hangingPunct="1">
                <a:lnSpc>
                  <a:spcPts val="9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P</a:t>
              </a: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. </a:t>
              </a:r>
              <a:r>
                <a:rPr lang="en-US" sz="1000" b="1" dirty="0" err="1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Voltz</a:t>
              </a:r>
              <a:endParaRPr lang="en-US" sz="10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  <a:p>
              <a:pPr algn="ctr" fontAlgn="auto" hangingPunct="1">
                <a:lnSpc>
                  <a:spcPts val="9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DSP/</a:t>
              </a:r>
              <a:r>
                <a:rPr lang="en-US" sz="1000" b="1" dirty="0" err="1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Comms</a:t>
              </a: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.</a:t>
              </a:r>
            </a:p>
            <a:p>
              <a:pPr algn="ctr" fontAlgn="auto" hangingPunct="1">
                <a:lnSpc>
                  <a:spcPts val="9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POLY</a:t>
              </a:r>
            </a:p>
          </p:txBody>
        </p:sp>
        <p:pic>
          <p:nvPicPr>
            <p:cNvPr id="58" name="Picture Placeholder 7" descr="Peter_Voltz.jpg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84697" y="3085616"/>
              <a:ext cx="978408" cy="1235884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4047790" y="3014950"/>
            <a:ext cx="978408" cy="1615165"/>
            <a:chOff x="5784697" y="1304282"/>
            <a:chExt cx="978408" cy="1615165"/>
          </a:xfrm>
        </p:grpSpPr>
        <p:sp>
          <p:nvSpPr>
            <p:cNvPr id="54" name="TextBox 53"/>
            <p:cNvSpPr txBox="1"/>
            <p:nvPr/>
          </p:nvSpPr>
          <p:spPr>
            <a:xfrm>
              <a:off x="5784697" y="2550115"/>
              <a:ext cx="978408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I. Lu</a:t>
              </a:r>
            </a:p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err="1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Electromagnetics</a:t>
              </a:r>
              <a:endParaRPr lang="en-US" sz="10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POLY</a:t>
              </a:r>
            </a:p>
          </p:txBody>
        </p:sp>
        <p:pic>
          <p:nvPicPr>
            <p:cNvPr id="61" name="Picture Placeholder 8" descr="I-Tai Lu.gif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52"/>
            <a:stretch/>
          </p:blipFill>
          <p:spPr>
            <a:xfrm>
              <a:off x="5784697" y="1304282"/>
              <a:ext cx="978408" cy="1235884"/>
            </a:xfrm>
            <a:prstGeom prst="rect">
              <a:avLst/>
            </a:prstGeom>
          </p:spPr>
        </p:pic>
      </p:grpSp>
      <p:grpSp>
        <p:nvGrpSpPr>
          <p:cNvPr id="50" name="Group 49"/>
          <p:cNvGrpSpPr/>
          <p:nvPr/>
        </p:nvGrpSpPr>
        <p:grpSpPr>
          <a:xfrm>
            <a:off x="7232580" y="3014950"/>
            <a:ext cx="978540" cy="1608542"/>
            <a:chOff x="1510374" y="3082290"/>
            <a:chExt cx="978540" cy="1608542"/>
          </a:xfrm>
        </p:grpSpPr>
        <p:pic>
          <p:nvPicPr>
            <p:cNvPr id="47" name="Picture Placeholder 6" descr="Sundeep_Rangan.jpg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10506" y="3082290"/>
              <a:ext cx="978408" cy="1235884"/>
            </a:xfrm>
            <a:prstGeom prst="rect">
              <a:avLst/>
            </a:prstGeom>
          </p:spPr>
        </p:pic>
        <p:sp>
          <p:nvSpPr>
            <p:cNvPr id="52" name="TextBox 51"/>
            <p:cNvSpPr txBox="1"/>
            <p:nvPr/>
          </p:nvSpPr>
          <p:spPr>
            <a:xfrm>
              <a:off x="1510374" y="4321500"/>
              <a:ext cx="978408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S. Rangan</a:t>
              </a:r>
            </a:p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Communications</a:t>
              </a:r>
            </a:p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POLY</a:t>
              </a:r>
              <a:endParaRPr lang="en-US" sz="1000" b="1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850900" y="3014950"/>
            <a:ext cx="978408" cy="1605050"/>
            <a:chOff x="6883218" y="1304282"/>
            <a:chExt cx="978408" cy="1605050"/>
          </a:xfrm>
        </p:grpSpPr>
        <p:pic>
          <p:nvPicPr>
            <p:cNvPr id="51" name="Picture Placeholder 9" descr="Riccardo_Lattanzi_picture.jpg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883218" y="1304282"/>
              <a:ext cx="978408" cy="1235884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>
              <a:off x="6883218" y="2540000"/>
              <a:ext cx="978408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R</a:t>
              </a: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. </a:t>
              </a:r>
              <a:r>
                <a:rPr lang="en-US" sz="1000" b="1" dirty="0" err="1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Lattanzi</a:t>
              </a:r>
              <a:endParaRPr lang="en-US" sz="10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MRI  Optimization</a:t>
              </a:r>
            </a:p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NYUMC</a:t>
              </a:r>
              <a:endParaRPr lang="en-US" sz="1000" b="1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4101410" y="4748160"/>
            <a:ext cx="978540" cy="1607781"/>
            <a:chOff x="1510374" y="4846683"/>
            <a:chExt cx="978540" cy="1607781"/>
          </a:xfrm>
        </p:grpSpPr>
        <p:pic>
          <p:nvPicPr>
            <p:cNvPr id="65" name="Picture Placeholder 6" descr="lakshmi_subra.jpg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10374" y="4846683"/>
              <a:ext cx="978408" cy="1235884"/>
            </a:xfrm>
            <a:prstGeom prst="rect">
              <a:avLst/>
            </a:prstGeom>
          </p:spPr>
        </p:pic>
        <p:sp>
          <p:nvSpPr>
            <p:cNvPr id="66" name="TextBox 65"/>
            <p:cNvSpPr txBox="1"/>
            <p:nvPr/>
          </p:nvSpPr>
          <p:spPr>
            <a:xfrm>
              <a:off x="1510506" y="6085132"/>
              <a:ext cx="978408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L. Subramanian</a:t>
              </a:r>
            </a:p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Computing</a:t>
              </a:r>
            </a:p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COURANT</a:t>
              </a:r>
              <a:endParaRPr lang="en-US" sz="1000" b="1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2971220" y="1280259"/>
            <a:ext cx="978408" cy="1607781"/>
            <a:chOff x="2561852" y="4846683"/>
            <a:chExt cx="978408" cy="1607781"/>
          </a:xfrm>
        </p:grpSpPr>
        <p:pic>
          <p:nvPicPr>
            <p:cNvPr id="68" name="Picture Placeholder 6" descr="Collins_Christopher.jpg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566286" y="4846683"/>
              <a:ext cx="973974" cy="1230282"/>
            </a:xfrm>
            <a:prstGeom prst="rect">
              <a:avLst/>
            </a:prstGeom>
          </p:spPr>
        </p:pic>
        <p:sp>
          <p:nvSpPr>
            <p:cNvPr id="69" name="TextBox 68"/>
            <p:cNvSpPr txBox="1"/>
            <p:nvPr/>
          </p:nvSpPr>
          <p:spPr>
            <a:xfrm>
              <a:off x="2561852" y="6085132"/>
              <a:ext cx="978408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C</a:t>
              </a: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. Collins</a:t>
              </a:r>
            </a:p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MRI Imaging</a:t>
              </a:r>
            </a:p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NYUMC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1920778" y="3015931"/>
            <a:ext cx="978408" cy="1607781"/>
            <a:chOff x="3629089" y="4846683"/>
            <a:chExt cx="978408" cy="1607781"/>
          </a:xfrm>
        </p:grpSpPr>
        <p:pic>
          <p:nvPicPr>
            <p:cNvPr id="71" name="Picture Placeholder 5" descr="Jinyang_Li.jpg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29089" y="4846683"/>
              <a:ext cx="971748" cy="1227471"/>
            </a:xfrm>
            <a:prstGeom prst="rect">
              <a:avLst/>
            </a:prstGeom>
          </p:spPr>
        </p:pic>
        <p:sp>
          <p:nvSpPr>
            <p:cNvPr id="72" name="TextBox 71"/>
            <p:cNvSpPr txBox="1"/>
            <p:nvPr/>
          </p:nvSpPr>
          <p:spPr>
            <a:xfrm>
              <a:off x="3629089" y="6085132"/>
              <a:ext cx="978408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J. Li</a:t>
              </a:r>
            </a:p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Networks</a:t>
              </a:r>
            </a:p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COURANT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7229112" y="1276644"/>
            <a:ext cx="1000488" cy="1616310"/>
            <a:chOff x="5091728" y="4730172"/>
            <a:chExt cx="1000488" cy="1616310"/>
          </a:xfrm>
        </p:grpSpPr>
        <p:pic>
          <p:nvPicPr>
            <p:cNvPr id="62" name="Picture Placeholder 8" descr="Screen Shot 2012-03-04 at 9.24.38 PM.png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91746" y="4730172"/>
              <a:ext cx="978408" cy="1235884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5091728" y="5977150"/>
              <a:ext cx="1000488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T. </a:t>
              </a:r>
              <a:r>
                <a:rPr lang="en-US" sz="1000" b="1" dirty="0" err="1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Korakis</a:t>
              </a:r>
              <a:endParaRPr lang="en-US" sz="10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Wireless Network</a:t>
              </a:r>
            </a:p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POLY</a:t>
              </a:r>
              <a:endParaRPr lang="en-US" sz="1000" b="1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920777" y="4741783"/>
            <a:ext cx="978409" cy="1614158"/>
            <a:chOff x="6173569" y="4754537"/>
            <a:chExt cx="978409" cy="1614158"/>
          </a:xfrm>
        </p:grpSpPr>
        <p:sp>
          <p:nvSpPr>
            <p:cNvPr id="76" name="TextBox 75"/>
            <p:cNvSpPr txBox="1"/>
            <p:nvPr/>
          </p:nvSpPr>
          <p:spPr>
            <a:xfrm>
              <a:off x="6173569" y="5999363"/>
              <a:ext cx="978408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D. </a:t>
              </a:r>
              <a:r>
                <a:rPr lang="en-US" sz="1000" b="1" dirty="0" err="1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Sodickson</a:t>
              </a:r>
              <a:endParaRPr lang="en-US" sz="10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RF/ MRI Design</a:t>
              </a:r>
            </a:p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NYUMC</a:t>
              </a:r>
            </a:p>
          </p:txBody>
        </p:sp>
        <p:pic>
          <p:nvPicPr>
            <p:cNvPr id="77" name="Picture Placeholder 7" descr="Sodickson_2006_color_300dpi.jpg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173570" y="4754537"/>
              <a:ext cx="978408" cy="1235884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1920778" y="1287904"/>
            <a:ext cx="978409" cy="1612080"/>
            <a:chOff x="7236969" y="4758329"/>
            <a:chExt cx="978409" cy="1612080"/>
          </a:xfrm>
        </p:grpSpPr>
        <p:pic>
          <p:nvPicPr>
            <p:cNvPr id="78" name="Picture Placeholder 7" descr="rjb.png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236970" y="4758329"/>
              <a:ext cx="978408" cy="1235884"/>
            </a:xfrm>
            <a:prstGeom prst="rect">
              <a:avLst/>
            </a:prstGeom>
          </p:spPr>
        </p:pic>
        <p:sp>
          <p:nvSpPr>
            <p:cNvPr id="79" name="TextBox 78"/>
            <p:cNvSpPr txBox="1"/>
            <p:nvPr/>
          </p:nvSpPr>
          <p:spPr>
            <a:xfrm>
              <a:off x="7236969" y="6001077"/>
              <a:ext cx="978408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R. Brown</a:t>
              </a:r>
            </a:p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RF Coils/Imaging</a:t>
              </a:r>
            </a:p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NYUMC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5061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92" r="1892"/>
          <a:stretch>
            <a:fillRect/>
          </a:stretch>
        </p:blipFill>
        <p:spPr bwMode="auto">
          <a:xfrm>
            <a:off x="762000" y="830580"/>
            <a:ext cx="7848600" cy="549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5943600" y="6172200"/>
            <a:ext cx="1371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381000" y="6172200"/>
            <a:ext cx="1371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0421331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/>
          <p:nvPr/>
        </p:nvGrpSpPr>
        <p:grpSpPr>
          <a:xfrm>
            <a:off x="2072834" y="1366233"/>
            <a:ext cx="4915205" cy="4915205"/>
            <a:chOff x="3009595" y="1561795"/>
            <a:chExt cx="3368650" cy="3368650"/>
          </a:xfrm>
        </p:grpSpPr>
        <p:sp>
          <p:nvSpPr>
            <p:cNvPr id="11" name="Rectangle 10"/>
            <p:cNvSpPr>
              <a:spLocks noChangeAspect="1"/>
            </p:cNvSpPr>
            <p:nvPr/>
          </p:nvSpPr>
          <p:spPr>
            <a:xfrm>
              <a:off x="3009595" y="1561795"/>
              <a:ext cx="3368650" cy="33686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hangingPunct="1">
                <a:lnSpc>
                  <a:spcPct val="100000"/>
                </a:lnSpc>
                <a:buClrTx/>
                <a:buSzTx/>
                <a:buFontTx/>
                <a:buNone/>
              </a:pPr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1"/>
            <p:cNvSpPr>
              <a:spLocks noChangeAspect="1"/>
            </p:cNvSpPr>
            <p:nvPr/>
          </p:nvSpPr>
          <p:spPr>
            <a:xfrm>
              <a:off x="3875989" y="2428189"/>
              <a:ext cx="1635862" cy="163586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hangingPunct="1">
                <a:lnSpc>
                  <a:spcPct val="100000"/>
                </a:lnSpc>
                <a:buClrTx/>
                <a:buSzTx/>
                <a:buFontTx/>
                <a:buNone/>
              </a:pPr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2"/>
            <p:cNvSpPr>
              <a:spLocks noChangeAspect="1"/>
            </p:cNvSpPr>
            <p:nvPr/>
          </p:nvSpPr>
          <p:spPr>
            <a:xfrm>
              <a:off x="4381195" y="2933395"/>
              <a:ext cx="625450" cy="6254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hangingPunct="1">
                <a:lnSpc>
                  <a:spcPct val="100000"/>
                </a:lnSpc>
                <a:buClrTx/>
                <a:buSzTx/>
                <a:buFontTx/>
                <a:buNone/>
              </a:pPr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648200" y="3200400"/>
              <a:ext cx="91440" cy="9144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hangingPunct="1">
                <a:lnSpc>
                  <a:spcPct val="100000"/>
                </a:lnSpc>
                <a:buClrTx/>
                <a:buSzTx/>
                <a:buFontTx/>
                <a:buNone/>
              </a:pPr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955635" y="4653315"/>
            <a:ext cx="31865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200" b="1" dirty="0" smtClean="0">
                <a:solidFill>
                  <a:prstClr val="black"/>
                </a:solidFill>
                <a:ea typeface="+mn-ea"/>
                <a:cs typeface="Arial" charset="0"/>
              </a:rPr>
              <a:t>30/40 GHz bands – 3.4GHz</a:t>
            </a:r>
            <a:endParaRPr lang="en-US" sz="1200" b="1" dirty="0">
              <a:solidFill>
                <a:prstClr val="black"/>
              </a:solidFill>
              <a:ea typeface="+mn-ea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35804" y="3916169"/>
            <a:ext cx="19304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200" b="1" dirty="0" smtClean="0">
                <a:solidFill>
                  <a:prstClr val="black"/>
                </a:solidFill>
                <a:ea typeface="+mn-ea"/>
                <a:cs typeface="Arial" charset="0"/>
              </a:rPr>
              <a:t>LMDS – 1.3GHz</a:t>
            </a:r>
            <a:endParaRPr lang="en-US" sz="1200" b="1" dirty="0">
              <a:solidFill>
                <a:prstClr val="black"/>
              </a:solidFill>
              <a:ea typeface="+mn-ea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86600" y="3362171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200" b="1" dirty="0" smtClean="0">
                <a:solidFill>
                  <a:prstClr val="black"/>
                </a:solidFill>
                <a:ea typeface="+mn-ea"/>
                <a:cs typeface="Arial" charset="0"/>
              </a:rPr>
              <a:t>Current Cellular Bands ~200 MHz</a:t>
            </a:r>
            <a:endParaRPr lang="en-US" sz="1200" b="1" dirty="0">
              <a:solidFill>
                <a:prstClr val="black"/>
              </a:solidFill>
              <a:ea typeface="+mn-ea"/>
              <a:cs typeface="Arial" charset="0"/>
            </a:endParaRPr>
          </a:p>
        </p:txBody>
      </p:sp>
      <p:sp>
        <p:nvSpPr>
          <p:cNvPr id="9" name="Rectangle 1"/>
          <p:cNvSpPr txBox="1">
            <a:spLocks noChangeArrowheads="1"/>
          </p:cNvSpPr>
          <p:nvPr/>
        </p:nvSpPr>
        <p:spPr>
          <a:xfrm>
            <a:off x="0" y="152400"/>
            <a:ext cx="9188450" cy="936625"/>
          </a:xfrm>
          <a:prstGeom prst="rect">
            <a:avLst/>
          </a:prstGeom>
        </p:spPr>
        <p:txBody>
          <a:bodyPr lIns="0" tIns="0" rIns="0" bIns="0"/>
          <a:lstStyle/>
          <a:p>
            <a:pPr algn="ctr" defTabSz="914400" fontAlgn="auto" hangingPunct="1">
              <a:lnSpc>
                <a:spcPct val="95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+mn-ea"/>
                <a:cs typeface="Arial" charset="0"/>
              </a:rPr>
              <a:t>Spectrum </a:t>
            </a:r>
            <a:r>
              <a:rPr lang="en-US" sz="2800" dirty="0" smtClean="0">
                <a:solidFill>
                  <a:prstClr val="black"/>
                </a:solidFill>
                <a:latin typeface="Arial" pitchFamily="34" charset="0"/>
                <a:ea typeface="+mn-ea"/>
                <a:cs typeface="Arial" charset="0"/>
              </a:rPr>
              <a:t>Allocations</a:t>
            </a:r>
          </a:p>
          <a:p>
            <a:pPr algn="ctr" defTabSz="914400" fontAlgn="auto" hangingPunct="1">
              <a:lnSpc>
                <a:spcPct val="95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2000" dirty="0">
              <a:solidFill>
                <a:prstClr val="black"/>
              </a:solidFill>
              <a:latin typeface="Arial" pitchFamily="34" charset="0"/>
              <a:ea typeface="+mn-ea"/>
              <a:cs typeface="Arial" charset="0"/>
            </a:endParaRPr>
          </a:p>
          <a:p>
            <a:pPr algn="ctr" defTabSz="914400" fontAlgn="auto" hangingPunct="1">
              <a:lnSpc>
                <a:spcPct val="95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+mn-ea"/>
                <a:cs typeface="Arial" charset="0"/>
              </a:rPr>
              <a:t>The case for higher carrier frequencies</a:t>
            </a:r>
          </a:p>
        </p:txBody>
      </p:sp>
      <p:cxnSp>
        <p:nvCxnSpPr>
          <p:cNvPr id="16" name="Straight Arrow Connector 15"/>
          <p:cNvCxnSpPr>
            <a:stCxn id="8" idx="1"/>
            <a:endCxn id="14" idx="3"/>
          </p:cNvCxnSpPr>
          <p:nvPr/>
        </p:nvCxnSpPr>
        <p:spPr>
          <a:xfrm flipH="1">
            <a:off x="4597146" y="3593004"/>
            <a:ext cx="2489454" cy="23083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971800" y="5917473"/>
            <a:ext cx="31703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200" b="1" dirty="0" smtClean="0">
                <a:solidFill>
                  <a:prstClr val="black"/>
                </a:solidFill>
                <a:ea typeface="+mn-ea"/>
                <a:cs typeface="Arial" charset="0"/>
              </a:rPr>
              <a:t>60 GHz unlicensed – 7GHz</a:t>
            </a:r>
            <a:endParaRPr lang="en-US" sz="1200" b="1" dirty="0">
              <a:solidFill>
                <a:prstClr val="black"/>
              </a:solidFill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55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ChangeArrowheads="1"/>
          </p:cNvSpPr>
          <p:nvPr/>
        </p:nvSpPr>
        <p:spPr bwMode="auto">
          <a:xfrm>
            <a:off x="457200" y="76200"/>
            <a:ext cx="822960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/>
          <a:p>
            <a:pPr algn="ct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dirty="0" err="1">
                <a:solidFill>
                  <a:srgbClr val="000000"/>
                </a:solidFill>
              </a:rPr>
              <a:t>mmWave</a:t>
            </a:r>
            <a:r>
              <a:rPr lang="en-US" sz="2800" dirty="0">
                <a:solidFill>
                  <a:srgbClr val="000000"/>
                </a:solidFill>
              </a:rPr>
              <a:t> On-Chip Die Photos</a:t>
            </a:r>
          </a:p>
        </p:txBody>
      </p:sp>
      <p:sp>
        <p:nvSpPr>
          <p:cNvPr id="13315" name="Rectangle 2"/>
          <p:cNvSpPr>
            <a:spLocks noChangeArrowheads="1"/>
          </p:cNvSpPr>
          <p:nvPr/>
        </p:nvSpPr>
        <p:spPr bwMode="auto">
          <a:xfrm>
            <a:off x="6030913" y="1163638"/>
            <a:ext cx="3111500" cy="498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/>
          <a:p>
            <a:pPr marL="230188" lvl="2" indent="-230188">
              <a:lnSpc>
                <a:spcPct val="95000"/>
              </a:lnSpc>
              <a:spcBef>
                <a:spcPts val="363"/>
              </a:spcBef>
              <a:buClr>
                <a:srgbClr val="ED7800"/>
              </a:buClr>
              <a:buFont typeface="Wingdings" charset="0"/>
              <a:buChar char=""/>
              <a:tabLst>
                <a:tab pos="230188" algn="l"/>
                <a:tab pos="687388" algn="l"/>
                <a:tab pos="1144588" algn="l"/>
                <a:tab pos="1601788" algn="l"/>
                <a:tab pos="2058988" algn="l"/>
                <a:tab pos="2516188" algn="l"/>
                <a:tab pos="2973388" algn="l"/>
                <a:tab pos="3430588" algn="l"/>
                <a:tab pos="3887788" algn="l"/>
                <a:tab pos="4344988" algn="l"/>
                <a:tab pos="4802188" algn="l"/>
                <a:tab pos="5259388" algn="l"/>
                <a:tab pos="5716588" algn="l"/>
                <a:tab pos="6173788" algn="l"/>
                <a:tab pos="6630988" algn="l"/>
                <a:tab pos="7088188" algn="l"/>
                <a:tab pos="7545388" algn="l"/>
                <a:tab pos="8002588" algn="l"/>
                <a:tab pos="8459788" algn="l"/>
                <a:tab pos="8916988" algn="l"/>
                <a:tab pos="9374188" algn="l"/>
              </a:tabLst>
            </a:pPr>
            <a:r>
              <a:rPr lang="en-US" sz="2000">
                <a:solidFill>
                  <a:srgbClr val="00B050"/>
                </a:solidFill>
              </a:rPr>
              <a:t>Close relationship</a:t>
            </a:r>
            <a:r>
              <a:rPr lang="en-US" sz="2000">
                <a:solidFill>
                  <a:srgbClr val="777777"/>
                </a:solidFill>
              </a:rPr>
              <a:t> with fabrication company (TSMC CMOS)</a:t>
            </a:r>
          </a:p>
          <a:p>
            <a:pPr marL="230188" lvl="2" indent="-230188">
              <a:lnSpc>
                <a:spcPct val="95000"/>
              </a:lnSpc>
              <a:spcBef>
                <a:spcPts val="363"/>
              </a:spcBef>
              <a:buClr>
                <a:srgbClr val="ED7800"/>
              </a:buClr>
              <a:buFont typeface="Wingdings" charset="0"/>
              <a:buChar char=""/>
              <a:tabLst>
                <a:tab pos="230188" algn="l"/>
                <a:tab pos="687388" algn="l"/>
                <a:tab pos="1144588" algn="l"/>
                <a:tab pos="1601788" algn="l"/>
                <a:tab pos="2058988" algn="l"/>
                <a:tab pos="2516188" algn="l"/>
                <a:tab pos="2973388" algn="l"/>
                <a:tab pos="3430588" algn="l"/>
                <a:tab pos="3887788" algn="l"/>
                <a:tab pos="4344988" algn="l"/>
                <a:tab pos="4802188" algn="l"/>
                <a:tab pos="5259388" algn="l"/>
                <a:tab pos="5716588" algn="l"/>
                <a:tab pos="6173788" algn="l"/>
                <a:tab pos="6630988" algn="l"/>
                <a:tab pos="7088188" algn="l"/>
                <a:tab pos="7545388" algn="l"/>
                <a:tab pos="8002588" algn="l"/>
                <a:tab pos="8459788" algn="l"/>
                <a:tab pos="8916988" algn="l"/>
                <a:tab pos="9374188" algn="l"/>
              </a:tabLst>
            </a:pPr>
            <a:r>
              <a:rPr lang="en-US" sz="2000">
                <a:solidFill>
                  <a:srgbClr val="777777"/>
                </a:solidFill>
              </a:rPr>
              <a:t>Several chips fabricated in ’08-’11</a:t>
            </a:r>
          </a:p>
          <a:p>
            <a:pPr marL="230188" lvl="2" indent="-230188">
              <a:lnSpc>
                <a:spcPct val="95000"/>
              </a:lnSpc>
              <a:spcBef>
                <a:spcPts val="363"/>
              </a:spcBef>
              <a:buClr>
                <a:srgbClr val="ED7800"/>
              </a:buClr>
              <a:buFont typeface="Wingdings" charset="0"/>
              <a:buChar char=""/>
              <a:tabLst>
                <a:tab pos="230188" algn="l"/>
                <a:tab pos="687388" algn="l"/>
                <a:tab pos="1144588" algn="l"/>
                <a:tab pos="1601788" algn="l"/>
                <a:tab pos="2058988" algn="l"/>
                <a:tab pos="2516188" algn="l"/>
                <a:tab pos="2973388" algn="l"/>
                <a:tab pos="3430588" algn="l"/>
                <a:tab pos="3887788" algn="l"/>
                <a:tab pos="4344988" algn="l"/>
                <a:tab pos="4802188" algn="l"/>
                <a:tab pos="5259388" algn="l"/>
                <a:tab pos="5716588" algn="l"/>
                <a:tab pos="6173788" algn="l"/>
                <a:tab pos="6630988" algn="l"/>
                <a:tab pos="7088188" algn="l"/>
                <a:tab pos="7545388" algn="l"/>
                <a:tab pos="8002588" algn="l"/>
                <a:tab pos="8459788" algn="l"/>
                <a:tab pos="8916988" algn="l"/>
                <a:tab pos="9374188" algn="l"/>
              </a:tabLst>
            </a:pPr>
            <a:r>
              <a:rPr lang="en-US" sz="2000">
                <a:solidFill>
                  <a:srgbClr val="00B050"/>
                </a:solidFill>
              </a:rPr>
              <a:t>Collaborative die </a:t>
            </a:r>
            <a:r>
              <a:rPr lang="en-US" sz="2000">
                <a:solidFill>
                  <a:srgbClr val="777777"/>
                </a:solidFill>
              </a:rPr>
              <a:t>among several UT-ECE faculty/students</a:t>
            </a:r>
          </a:p>
          <a:p>
            <a:pPr marL="230188" lvl="2" indent="-230188">
              <a:lnSpc>
                <a:spcPct val="95000"/>
              </a:lnSpc>
              <a:spcBef>
                <a:spcPts val="363"/>
              </a:spcBef>
              <a:buClr>
                <a:srgbClr val="ED7800"/>
              </a:buClr>
              <a:buFont typeface="Wingdings" charset="0"/>
              <a:buChar char=""/>
              <a:tabLst>
                <a:tab pos="230188" algn="l"/>
                <a:tab pos="687388" algn="l"/>
                <a:tab pos="1144588" algn="l"/>
                <a:tab pos="1601788" algn="l"/>
                <a:tab pos="2058988" algn="l"/>
                <a:tab pos="2516188" algn="l"/>
                <a:tab pos="2973388" algn="l"/>
                <a:tab pos="3430588" algn="l"/>
                <a:tab pos="3887788" algn="l"/>
                <a:tab pos="4344988" algn="l"/>
                <a:tab pos="4802188" algn="l"/>
                <a:tab pos="5259388" algn="l"/>
                <a:tab pos="5716588" algn="l"/>
                <a:tab pos="6173788" algn="l"/>
                <a:tab pos="6630988" algn="l"/>
                <a:tab pos="7088188" algn="l"/>
                <a:tab pos="7545388" algn="l"/>
                <a:tab pos="8002588" algn="l"/>
                <a:tab pos="8459788" algn="l"/>
                <a:tab pos="8916988" algn="l"/>
                <a:tab pos="9374188" algn="l"/>
              </a:tabLst>
            </a:pPr>
            <a:r>
              <a:rPr lang="en-US" sz="2000">
                <a:solidFill>
                  <a:srgbClr val="808080"/>
                </a:solidFill>
              </a:rPr>
              <a:t>mmWave </a:t>
            </a:r>
            <a:r>
              <a:rPr lang="en-US" sz="2000">
                <a:solidFill>
                  <a:srgbClr val="00B050"/>
                </a:solidFill>
              </a:rPr>
              <a:t>on-chip antennas</a:t>
            </a:r>
          </a:p>
          <a:p>
            <a:pPr marL="687388" lvl="3" indent="-230188">
              <a:lnSpc>
                <a:spcPct val="95000"/>
              </a:lnSpc>
              <a:spcBef>
                <a:spcPts val="363"/>
              </a:spcBef>
              <a:buClr>
                <a:srgbClr val="ED7800"/>
              </a:buClr>
              <a:buFont typeface="Wingdings" charset="0"/>
              <a:buChar char=""/>
              <a:tabLst>
                <a:tab pos="230188" algn="l"/>
                <a:tab pos="687388" algn="l"/>
                <a:tab pos="1144588" algn="l"/>
                <a:tab pos="1601788" algn="l"/>
                <a:tab pos="2058988" algn="l"/>
                <a:tab pos="2516188" algn="l"/>
                <a:tab pos="2973388" algn="l"/>
                <a:tab pos="3430588" algn="l"/>
                <a:tab pos="3887788" algn="l"/>
                <a:tab pos="4344988" algn="l"/>
                <a:tab pos="4802188" algn="l"/>
                <a:tab pos="5259388" algn="l"/>
                <a:tab pos="5716588" algn="l"/>
                <a:tab pos="6173788" algn="l"/>
                <a:tab pos="6630988" algn="l"/>
                <a:tab pos="7088188" algn="l"/>
                <a:tab pos="7545388" algn="l"/>
                <a:tab pos="8002588" algn="l"/>
                <a:tab pos="8459788" algn="l"/>
                <a:tab pos="8916988" algn="l"/>
                <a:tab pos="9374188" algn="l"/>
              </a:tabLst>
            </a:pPr>
            <a:r>
              <a:rPr lang="en-US">
                <a:solidFill>
                  <a:srgbClr val="00B050"/>
                </a:solidFill>
              </a:rPr>
              <a:t>Yagi</a:t>
            </a:r>
          </a:p>
          <a:p>
            <a:pPr marL="687388" lvl="3" indent="-230188">
              <a:lnSpc>
                <a:spcPct val="95000"/>
              </a:lnSpc>
              <a:spcBef>
                <a:spcPts val="363"/>
              </a:spcBef>
              <a:buClr>
                <a:srgbClr val="ED7800"/>
              </a:buClr>
              <a:buFont typeface="Wingdings" charset="0"/>
              <a:buChar char=""/>
              <a:tabLst>
                <a:tab pos="230188" algn="l"/>
                <a:tab pos="687388" algn="l"/>
                <a:tab pos="1144588" algn="l"/>
                <a:tab pos="1601788" algn="l"/>
                <a:tab pos="2058988" algn="l"/>
                <a:tab pos="2516188" algn="l"/>
                <a:tab pos="2973388" algn="l"/>
                <a:tab pos="3430588" algn="l"/>
                <a:tab pos="3887788" algn="l"/>
                <a:tab pos="4344988" algn="l"/>
                <a:tab pos="4802188" algn="l"/>
                <a:tab pos="5259388" algn="l"/>
                <a:tab pos="5716588" algn="l"/>
                <a:tab pos="6173788" algn="l"/>
                <a:tab pos="6630988" algn="l"/>
                <a:tab pos="7088188" algn="l"/>
                <a:tab pos="7545388" algn="l"/>
                <a:tab pos="8002588" algn="l"/>
                <a:tab pos="8459788" algn="l"/>
                <a:tab pos="8916988" algn="l"/>
                <a:tab pos="9374188" algn="l"/>
              </a:tabLst>
            </a:pPr>
            <a:r>
              <a:rPr lang="en-US">
                <a:solidFill>
                  <a:srgbClr val="00B050"/>
                </a:solidFill>
              </a:rPr>
              <a:t>Dipole </a:t>
            </a:r>
          </a:p>
          <a:p>
            <a:pPr marL="230188" lvl="2" indent="-230188">
              <a:lnSpc>
                <a:spcPct val="95000"/>
              </a:lnSpc>
              <a:spcBef>
                <a:spcPts val="363"/>
              </a:spcBef>
              <a:buClr>
                <a:srgbClr val="ED7800"/>
              </a:buClr>
              <a:buFont typeface="Wingdings" charset="0"/>
              <a:buChar char=""/>
              <a:tabLst>
                <a:tab pos="230188" algn="l"/>
                <a:tab pos="687388" algn="l"/>
                <a:tab pos="1144588" algn="l"/>
                <a:tab pos="1601788" algn="l"/>
                <a:tab pos="2058988" algn="l"/>
                <a:tab pos="2516188" algn="l"/>
                <a:tab pos="2973388" algn="l"/>
                <a:tab pos="3430588" algn="l"/>
                <a:tab pos="3887788" algn="l"/>
                <a:tab pos="4344988" algn="l"/>
                <a:tab pos="4802188" algn="l"/>
                <a:tab pos="5259388" algn="l"/>
                <a:tab pos="5716588" algn="l"/>
                <a:tab pos="6173788" algn="l"/>
                <a:tab pos="6630988" algn="l"/>
                <a:tab pos="7088188" algn="l"/>
                <a:tab pos="7545388" algn="l"/>
                <a:tab pos="8002588" algn="l"/>
                <a:tab pos="8459788" algn="l"/>
                <a:tab pos="8916988" algn="l"/>
                <a:tab pos="9374188" algn="l"/>
              </a:tabLst>
            </a:pPr>
            <a:r>
              <a:rPr lang="en-US" sz="2000">
                <a:solidFill>
                  <a:srgbClr val="808080"/>
                </a:solidFill>
              </a:rPr>
              <a:t>mmWave</a:t>
            </a:r>
            <a:r>
              <a:rPr lang="en-US" sz="2000">
                <a:solidFill>
                  <a:srgbClr val="00B050"/>
                </a:solidFill>
              </a:rPr>
              <a:t> transmission lines/ inductors</a:t>
            </a:r>
          </a:p>
          <a:p>
            <a:pPr marL="230188" lvl="2" indent="-230188">
              <a:lnSpc>
                <a:spcPct val="95000"/>
              </a:lnSpc>
              <a:spcBef>
                <a:spcPts val="363"/>
              </a:spcBef>
              <a:buClr>
                <a:srgbClr val="ED7800"/>
              </a:buClr>
              <a:buFont typeface="Wingdings" charset="0"/>
              <a:buChar char=""/>
              <a:tabLst>
                <a:tab pos="230188" algn="l"/>
                <a:tab pos="687388" algn="l"/>
                <a:tab pos="1144588" algn="l"/>
                <a:tab pos="1601788" algn="l"/>
                <a:tab pos="2058988" algn="l"/>
                <a:tab pos="2516188" algn="l"/>
                <a:tab pos="2973388" algn="l"/>
                <a:tab pos="3430588" algn="l"/>
                <a:tab pos="3887788" algn="l"/>
                <a:tab pos="4344988" algn="l"/>
                <a:tab pos="4802188" algn="l"/>
                <a:tab pos="5259388" algn="l"/>
                <a:tab pos="5716588" algn="l"/>
                <a:tab pos="6173788" algn="l"/>
                <a:tab pos="6630988" algn="l"/>
                <a:tab pos="7088188" algn="l"/>
                <a:tab pos="7545388" algn="l"/>
                <a:tab pos="8002588" algn="l"/>
                <a:tab pos="8459788" algn="l"/>
                <a:tab pos="8916988" algn="l"/>
                <a:tab pos="9374188" algn="l"/>
              </a:tabLst>
            </a:pPr>
            <a:r>
              <a:rPr lang="en-US" sz="2000">
                <a:solidFill>
                  <a:srgbClr val="808080"/>
                </a:solidFill>
              </a:rPr>
              <a:t>PN Correlators for </a:t>
            </a:r>
            <a:r>
              <a:rPr lang="en-US" sz="2000">
                <a:solidFill>
                  <a:srgbClr val="00B050"/>
                </a:solidFill>
              </a:rPr>
              <a:t>channel sounding</a:t>
            </a:r>
          </a:p>
        </p:txBody>
      </p:sp>
      <p:pic>
        <p:nvPicPr>
          <p:cNvPr id="1331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838200"/>
            <a:ext cx="5561603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90398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698500" y="-228600"/>
            <a:ext cx="7772576" cy="1143000"/>
          </a:xfrm>
        </p:spPr>
        <p:txBody>
          <a:bodyPr/>
          <a:lstStyle/>
          <a:p>
            <a:pPr algn="ctr" eaLnBrk="1" hangingPunct="1"/>
            <a:r>
              <a:rPr lang="en-US" sz="2800" dirty="0">
                <a:latin typeface="Arial" charset="0"/>
                <a:ea typeface="Microsoft YaHei" charset="0"/>
              </a:rPr>
              <a:t>Office of the future</a:t>
            </a:r>
          </a:p>
        </p:txBody>
      </p:sp>
      <p:sp>
        <p:nvSpPr>
          <p:cNvPr id="15363" name="Rectangle 7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15364" name="Picture 7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63" y="914400"/>
            <a:ext cx="9124950" cy="459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1453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205" y="2057400"/>
            <a:ext cx="7033260" cy="3680460"/>
          </a:xfrm>
          <a:prstGeom prst="rect">
            <a:avLst/>
          </a:prstGeom>
        </p:spPr>
      </p:pic>
      <p:sp>
        <p:nvSpPr>
          <p:cNvPr id="114" name="Title 1"/>
          <p:cNvSpPr txBox="1">
            <a:spLocks/>
          </p:cNvSpPr>
          <p:nvPr/>
        </p:nvSpPr>
        <p:spPr bwMode="auto">
          <a:xfrm>
            <a:off x="304800" y="76200"/>
            <a:ext cx="8991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 eaLnBrk="0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en-US" sz="2800" kern="0" dirty="0" smtClean="0">
                <a:solidFill>
                  <a:prstClr val="black"/>
                </a:solidFill>
                <a:latin typeface="Calibri"/>
                <a:ea typeface="+mn-ea"/>
                <a:cs typeface="Arial" charset="0"/>
              </a:rPr>
              <a:t>Cellular and Wireless Backhaul</a:t>
            </a:r>
            <a:endParaRPr lang="en-US" sz="2800" kern="0" dirty="0">
              <a:solidFill>
                <a:prstClr val="black"/>
              </a:solidFill>
              <a:latin typeface="Calibri"/>
              <a:ea typeface="+mn-ea"/>
              <a:cs typeface="Arial" charset="0"/>
            </a:endParaRPr>
          </a:p>
        </p:txBody>
      </p:sp>
      <p:sp>
        <p:nvSpPr>
          <p:cNvPr id="8196" name="TextBox 114"/>
          <p:cNvSpPr txBox="1">
            <a:spLocks noChangeArrowheads="1"/>
          </p:cNvSpPr>
          <p:nvPr/>
        </p:nvSpPr>
        <p:spPr bwMode="auto">
          <a:xfrm>
            <a:off x="3548736" y="2934689"/>
            <a:ext cx="2057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400" dirty="0">
                <a:solidFill>
                  <a:prstClr val="black"/>
                </a:solidFill>
                <a:ea typeface="+mn-ea"/>
                <a:cs typeface="Arial" charset="0"/>
              </a:rPr>
              <a:t>Base station to base station Link</a:t>
            </a:r>
          </a:p>
        </p:txBody>
      </p:sp>
      <p:sp>
        <p:nvSpPr>
          <p:cNvPr id="8197" name="TextBox 115"/>
          <p:cNvSpPr txBox="1">
            <a:spLocks noChangeArrowheads="1"/>
          </p:cNvSpPr>
          <p:nvPr/>
        </p:nvSpPr>
        <p:spPr bwMode="auto">
          <a:xfrm>
            <a:off x="2634336" y="5090160"/>
            <a:ext cx="1828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400" dirty="0">
                <a:solidFill>
                  <a:prstClr val="black"/>
                </a:solidFill>
                <a:ea typeface="+mn-ea"/>
                <a:cs typeface="Arial" charset="0"/>
              </a:rPr>
              <a:t>Base station to mobile link</a:t>
            </a:r>
          </a:p>
        </p:txBody>
      </p:sp>
      <p:sp>
        <p:nvSpPr>
          <p:cNvPr id="8198" name="TextBox 118"/>
          <p:cNvSpPr txBox="1">
            <a:spLocks noChangeArrowheads="1"/>
          </p:cNvSpPr>
          <p:nvPr/>
        </p:nvSpPr>
        <p:spPr bwMode="auto">
          <a:xfrm>
            <a:off x="76200" y="1066800"/>
            <a:ext cx="8305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defTabSz="914400" hangingPunct="1">
              <a:lnSpc>
                <a:spcPct val="100000"/>
              </a:lnSpc>
              <a:buClrTx/>
              <a:buSzTx/>
              <a:buFont typeface="Arial" charset="0"/>
              <a:buChar char="•"/>
            </a:pPr>
            <a:endParaRPr lang="en-US">
              <a:solidFill>
                <a:prstClr val="black"/>
              </a:solidFill>
              <a:ea typeface="+mn-ea"/>
              <a:cs typeface="Arial" charset="0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304800" y="914400"/>
            <a:ext cx="4953000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hangingPunct="1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en-US" sz="1200" b="1" dirty="0">
                <a:solidFill>
                  <a:prstClr val="black"/>
                </a:solidFill>
                <a:ea typeface="+mn-ea"/>
                <a:cs typeface="Arial" charset="0"/>
              </a:rPr>
              <a:t>Trends: </a:t>
            </a:r>
          </a:p>
          <a:p>
            <a:pPr marL="285750" indent="-285750" defTabSz="914400" hangingPunct="1">
              <a:lnSpc>
                <a:spcPct val="100000"/>
              </a:lnSpc>
              <a:buClrTx/>
              <a:buSzTx/>
              <a:buFont typeface="Arial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ea typeface="+mn-ea"/>
                <a:cs typeface="Arial" charset="0"/>
              </a:rPr>
              <a:t>Higher data usage</a:t>
            </a:r>
          </a:p>
          <a:p>
            <a:pPr marL="285750" indent="-285750" defTabSz="914400" hangingPunct="1">
              <a:lnSpc>
                <a:spcPct val="100000"/>
              </a:lnSpc>
              <a:buClrTx/>
              <a:buSzTx/>
              <a:buFont typeface="Arial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ea typeface="+mn-ea"/>
                <a:cs typeface="Arial" charset="0"/>
              </a:rPr>
              <a:t>Increase in base station density </a:t>
            </a:r>
          </a:p>
          <a:p>
            <a:pPr defTabSz="914400" hangingPunct="1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en-US" sz="1200" dirty="0">
                <a:solidFill>
                  <a:prstClr val="black"/>
                </a:solidFill>
                <a:ea typeface="+mn-ea"/>
                <a:cs typeface="Arial" charset="0"/>
              </a:rPr>
              <a:t>    (</a:t>
            </a:r>
            <a:r>
              <a:rPr lang="en-US" sz="1200" dirty="0" err="1">
                <a:solidFill>
                  <a:prstClr val="black"/>
                </a:solidFill>
                <a:ea typeface="+mn-ea"/>
                <a:cs typeface="Arial" charset="0"/>
              </a:rPr>
              <a:t>femto</a:t>
            </a:r>
            <a:r>
              <a:rPr lang="en-US" sz="1200" dirty="0">
                <a:solidFill>
                  <a:prstClr val="black"/>
                </a:solidFill>
                <a:ea typeface="+mn-ea"/>
                <a:cs typeface="Arial" charset="0"/>
              </a:rPr>
              <a:t>/</a:t>
            </a:r>
            <a:r>
              <a:rPr lang="en-US" sz="1200" dirty="0" err="1">
                <a:solidFill>
                  <a:prstClr val="black"/>
                </a:solidFill>
                <a:ea typeface="+mn-ea"/>
                <a:cs typeface="Arial" charset="0"/>
              </a:rPr>
              <a:t>pico</a:t>
            </a:r>
            <a:r>
              <a:rPr lang="en-US" sz="1200" dirty="0">
                <a:solidFill>
                  <a:prstClr val="black"/>
                </a:solidFill>
                <a:ea typeface="+mn-ea"/>
                <a:cs typeface="Arial" charset="0"/>
              </a:rPr>
              <a:t> cells)</a:t>
            </a:r>
          </a:p>
          <a:p>
            <a:pPr marL="285750" indent="-285750" defTabSz="914400" hangingPunct="1">
              <a:lnSpc>
                <a:spcPct val="100000"/>
              </a:lnSpc>
              <a:buClrTx/>
              <a:buSzTx/>
              <a:buFont typeface="Arial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ea typeface="+mn-ea"/>
                <a:cs typeface="Arial" charset="0"/>
              </a:rPr>
              <a:t>Greater frequency reuse</a:t>
            </a:r>
          </a:p>
        </p:txBody>
      </p:sp>
      <p:sp>
        <p:nvSpPr>
          <p:cNvPr id="8200" name="TextBox 120"/>
          <p:cNvSpPr txBox="1">
            <a:spLocks noChangeArrowheads="1"/>
          </p:cNvSpPr>
          <p:nvPr/>
        </p:nvSpPr>
        <p:spPr bwMode="auto">
          <a:xfrm>
            <a:off x="4572000" y="914400"/>
            <a:ext cx="4114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200" b="1" dirty="0">
                <a:solidFill>
                  <a:srgbClr val="FF0000"/>
                </a:solidFill>
                <a:ea typeface="+mn-ea"/>
                <a:cs typeface="Arial" charset="0"/>
              </a:rPr>
              <a:t>Problem</a:t>
            </a:r>
            <a:r>
              <a:rPr lang="en-US" sz="1200" b="1" dirty="0">
                <a:solidFill>
                  <a:prstClr val="black"/>
                </a:solidFill>
                <a:ea typeface="+mn-ea"/>
                <a:cs typeface="Arial" charset="0"/>
              </a:rPr>
              <a:t>:</a:t>
            </a:r>
            <a:r>
              <a:rPr lang="en-US" sz="1200" dirty="0">
                <a:solidFill>
                  <a:prstClr val="black"/>
                </a:solidFill>
                <a:ea typeface="+mn-ea"/>
                <a:cs typeface="Arial" charset="0"/>
              </a:rPr>
              <a:t> fiber optic backhaul is expensive and difficult to install. </a:t>
            </a:r>
          </a:p>
        </p:txBody>
      </p:sp>
      <p:sp>
        <p:nvSpPr>
          <p:cNvPr id="8201" name="TextBox 121"/>
          <p:cNvSpPr txBox="1">
            <a:spLocks noChangeArrowheads="1"/>
          </p:cNvSpPr>
          <p:nvPr/>
        </p:nvSpPr>
        <p:spPr bwMode="auto">
          <a:xfrm>
            <a:off x="4572000" y="1600200"/>
            <a:ext cx="3962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200" b="1" dirty="0">
                <a:solidFill>
                  <a:srgbClr val="00B050"/>
                </a:solidFill>
                <a:ea typeface="+mn-ea"/>
                <a:cs typeface="Arial" charset="0"/>
              </a:rPr>
              <a:t>Solution</a:t>
            </a:r>
            <a:r>
              <a:rPr lang="en-US" sz="1200" b="1" dirty="0">
                <a:solidFill>
                  <a:prstClr val="black"/>
                </a:solidFill>
                <a:ea typeface="+mn-ea"/>
                <a:cs typeface="Arial" charset="0"/>
              </a:rPr>
              <a:t>:</a:t>
            </a:r>
            <a:r>
              <a:rPr lang="en-US" sz="1200" dirty="0">
                <a:solidFill>
                  <a:prstClr val="black"/>
                </a:solidFill>
                <a:ea typeface="+mn-ea"/>
                <a:cs typeface="Arial" charset="0"/>
              </a:rPr>
              <a:t> Cheap CMOS-based wireless backhaul with beam steering capability.</a:t>
            </a:r>
          </a:p>
        </p:txBody>
      </p:sp>
      <p:sp>
        <p:nvSpPr>
          <p:cNvPr id="123" name="Oval 122"/>
          <p:cNvSpPr/>
          <p:nvPr/>
        </p:nvSpPr>
        <p:spPr>
          <a:xfrm>
            <a:off x="6477000" y="2548024"/>
            <a:ext cx="457200" cy="457200"/>
          </a:xfrm>
          <a:prstGeom prst="ellipse">
            <a:avLst/>
          </a:prstGeom>
          <a:noFill/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hangingPunct="1">
              <a:lnSpc>
                <a:spcPct val="100000"/>
              </a:lnSpc>
              <a:buClrTx/>
              <a:buSzTx/>
              <a:buFontTx/>
              <a:buNone/>
              <a:defRPr/>
            </a:pPr>
            <a:endParaRPr lang="en-US" sz="14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27" name="Straight Arrow Connector 126"/>
          <p:cNvCxnSpPr>
            <a:endCxn id="123" idx="5"/>
          </p:cNvCxnSpPr>
          <p:nvPr/>
        </p:nvCxnSpPr>
        <p:spPr>
          <a:xfrm flipH="1" flipV="1">
            <a:off x="6867525" y="2938549"/>
            <a:ext cx="1020763" cy="676275"/>
          </a:xfrm>
          <a:prstGeom prst="straightConnector1">
            <a:avLst/>
          </a:prstGeom>
          <a:ln w="31750">
            <a:solidFill>
              <a:srgbClr val="FF99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04" name="TextBox 128"/>
          <p:cNvSpPr txBox="1">
            <a:spLocks noChangeArrowheads="1"/>
          </p:cNvSpPr>
          <p:nvPr/>
        </p:nvSpPr>
        <p:spPr bwMode="auto">
          <a:xfrm>
            <a:off x="7888288" y="3462424"/>
            <a:ext cx="17891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400">
                <a:solidFill>
                  <a:prstClr val="black"/>
                </a:solidFill>
                <a:ea typeface="+mn-ea"/>
                <a:cs typeface="Arial" charset="0"/>
              </a:rPr>
              <a:t>Antenna array</a:t>
            </a:r>
          </a:p>
        </p:txBody>
      </p:sp>
    </p:spTree>
    <p:extLst>
      <p:ext uri="{BB962C8B-B14F-4D97-AF65-F5344CB8AC3E}">
        <p14:creationId xmlns:p14="http://schemas.microsoft.com/office/powerpoint/2010/main" val="123209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Grp="1" noChangeArrowheads="1"/>
          </p:cNvSpPr>
          <p:nvPr>
            <p:ph type="title"/>
          </p:nvPr>
        </p:nvSpPr>
        <p:spPr>
          <a:xfrm>
            <a:off x="381000" y="609600"/>
            <a:ext cx="8229600" cy="685800"/>
          </a:xfrm>
        </p:spPr>
        <p:txBody>
          <a:bodyPr/>
          <a:lstStyle/>
          <a:p>
            <a:pPr algn="ctr" eaLnBrk="1">
              <a:lnSpc>
                <a:spcPct val="100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dirty="0">
                <a:latin typeface="Arial" charset="0"/>
                <a:ea typeface="Microsoft YaHei" charset="0"/>
              </a:rPr>
              <a:t>5G Cellular Measurements</a:t>
            </a:r>
            <a:br>
              <a:rPr lang="en-US" sz="2800" dirty="0">
                <a:latin typeface="Arial" charset="0"/>
                <a:ea typeface="Microsoft YaHei" charset="0"/>
              </a:rPr>
            </a:br>
            <a:r>
              <a:rPr lang="en-US" sz="2800" dirty="0">
                <a:latin typeface="Arial" charset="0"/>
                <a:ea typeface="Microsoft YaHei" charset="0"/>
              </a:rPr>
              <a:t> 38 GHz and 60 GHz</a:t>
            </a:r>
            <a:br>
              <a:rPr lang="en-US" sz="2800" dirty="0">
                <a:latin typeface="Arial" charset="0"/>
                <a:ea typeface="Microsoft YaHei" charset="0"/>
              </a:rPr>
            </a:br>
            <a:endParaRPr lang="en-US" sz="2800" dirty="0">
              <a:latin typeface="Arial" charset="0"/>
              <a:ea typeface="Microsoft YaHei" charset="0"/>
            </a:endParaRPr>
          </a:p>
        </p:txBody>
      </p:sp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75025" y="1371600"/>
            <a:ext cx="5768975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3555" name="Text Box 2"/>
          <p:cNvSpPr txBox="1">
            <a:spLocks noChangeArrowheads="1"/>
          </p:cNvSpPr>
          <p:nvPr/>
        </p:nvSpPr>
        <p:spPr bwMode="auto">
          <a:xfrm>
            <a:off x="228600" y="1295400"/>
            <a:ext cx="3200400" cy="460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marL="341313" indent="-339725" eaLnBrk="0">
              <a:tabLst>
                <a:tab pos="341313" algn="l"/>
                <a:tab pos="798513" algn="l"/>
                <a:tab pos="1255713" algn="l"/>
                <a:tab pos="1712913" algn="l"/>
                <a:tab pos="2170113" algn="l"/>
                <a:tab pos="2627313" algn="l"/>
                <a:tab pos="3084513" algn="l"/>
                <a:tab pos="3541713" algn="l"/>
                <a:tab pos="3998913" algn="l"/>
                <a:tab pos="4456113" algn="l"/>
                <a:tab pos="4913313" algn="l"/>
                <a:tab pos="5370513" algn="l"/>
                <a:tab pos="5827713" algn="l"/>
                <a:tab pos="6284913" algn="l"/>
                <a:tab pos="6742113" algn="l"/>
                <a:tab pos="7199313" algn="l"/>
                <a:tab pos="7656513" algn="l"/>
                <a:tab pos="8113713" algn="l"/>
                <a:tab pos="8570913" algn="l"/>
                <a:tab pos="9028113" algn="l"/>
                <a:tab pos="94853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>
              <a:tabLst>
                <a:tab pos="341313" algn="l"/>
                <a:tab pos="798513" algn="l"/>
                <a:tab pos="1255713" algn="l"/>
                <a:tab pos="1712913" algn="l"/>
                <a:tab pos="2170113" algn="l"/>
                <a:tab pos="2627313" algn="l"/>
                <a:tab pos="3084513" algn="l"/>
                <a:tab pos="3541713" algn="l"/>
                <a:tab pos="3998913" algn="l"/>
                <a:tab pos="4456113" algn="l"/>
                <a:tab pos="4913313" algn="l"/>
                <a:tab pos="5370513" algn="l"/>
                <a:tab pos="5827713" algn="l"/>
                <a:tab pos="6284913" algn="l"/>
                <a:tab pos="6742113" algn="l"/>
                <a:tab pos="7199313" algn="l"/>
                <a:tab pos="7656513" algn="l"/>
                <a:tab pos="8113713" algn="l"/>
                <a:tab pos="8570913" algn="l"/>
                <a:tab pos="9028113" algn="l"/>
                <a:tab pos="94853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>
              <a:tabLst>
                <a:tab pos="341313" algn="l"/>
                <a:tab pos="798513" algn="l"/>
                <a:tab pos="1255713" algn="l"/>
                <a:tab pos="1712913" algn="l"/>
                <a:tab pos="2170113" algn="l"/>
                <a:tab pos="2627313" algn="l"/>
                <a:tab pos="3084513" algn="l"/>
                <a:tab pos="3541713" algn="l"/>
                <a:tab pos="3998913" algn="l"/>
                <a:tab pos="4456113" algn="l"/>
                <a:tab pos="4913313" algn="l"/>
                <a:tab pos="5370513" algn="l"/>
                <a:tab pos="5827713" algn="l"/>
                <a:tab pos="6284913" algn="l"/>
                <a:tab pos="6742113" algn="l"/>
                <a:tab pos="7199313" algn="l"/>
                <a:tab pos="7656513" algn="l"/>
                <a:tab pos="8113713" algn="l"/>
                <a:tab pos="8570913" algn="l"/>
                <a:tab pos="9028113" algn="l"/>
                <a:tab pos="94853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>
              <a:tabLst>
                <a:tab pos="341313" algn="l"/>
                <a:tab pos="798513" algn="l"/>
                <a:tab pos="1255713" algn="l"/>
                <a:tab pos="1712913" algn="l"/>
                <a:tab pos="2170113" algn="l"/>
                <a:tab pos="2627313" algn="l"/>
                <a:tab pos="3084513" algn="l"/>
                <a:tab pos="3541713" algn="l"/>
                <a:tab pos="3998913" algn="l"/>
                <a:tab pos="4456113" algn="l"/>
                <a:tab pos="4913313" algn="l"/>
                <a:tab pos="5370513" algn="l"/>
                <a:tab pos="5827713" algn="l"/>
                <a:tab pos="6284913" algn="l"/>
                <a:tab pos="6742113" algn="l"/>
                <a:tab pos="7199313" algn="l"/>
                <a:tab pos="7656513" algn="l"/>
                <a:tab pos="8113713" algn="l"/>
                <a:tab pos="8570913" algn="l"/>
                <a:tab pos="9028113" algn="l"/>
                <a:tab pos="94853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>
              <a:tabLst>
                <a:tab pos="341313" algn="l"/>
                <a:tab pos="798513" algn="l"/>
                <a:tab pos="1255713" algn="l"/>
                <a:tab pos="1712913" algn="l"/>
                <a:tab pos="2170113" algn="l"/>
                <a:tab pos="2627313" algn="l"/>
                <a:tab pos="3084513" algn="l"/>
                <a:tab pos="3541713" algn="l"/>
                <a:tab pos="3998913" algn="l"/>
                <a:tab pos="4456113" algn="l"/>
                <a:tab pos="4913313" algn="l"/>
                <a:tab pos="5370513" algn="l"/>
                <a:tab pos="5827713" algn="l"/>
                <a:tab pos="6284913" algn="l"/>
                <a:tab pos="6742113" algn="l"/>
                <a:tab pos="7199313" algn="l"/>
                <a:tab pos="7656513" algn="l"/>
                <a:tab pos="8113713" algn="l"/>
                <a:tab pos="8570913" algn="l"/>
                <a:tab pos="9028113" algn="l"/>
                <a:tab pos="94853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1313" algn="l"/>
                <a:tab pos="798513" algn="l"/>
                <a:tab pos="1255713" algn="l"/>
                <a:tab pos="1712913" algn="l"/>
                <a:tab pos="2170113" algn="l"/>
                <a:tab pos="2627313" algn="l"/>
                <a:tab pos="3084513" algn="l"/>
                <a:tab pos="3541713" algn="l"/>
                <a:tab pos="3998913" algn="l"/>
                <a:tab pos="4456113" algn="l"/>
                <a:tab pos="4913313" algn="l"/>
                <a:tab pos="5370513" algn="l"/>
                <a:tab pos="5827713" algn="l"/>
                <a:tab pos="6284913" algn="l"/>
                <a:tab pos="6742113" algn="l"/>
                <a:tab pos="7199313" algn="l"/>
                <a:tab pos="7656513" algn="l"/>
                <a:tab pos="8113713" algn="l"/>
                <a:tab pos="8570913" algn="l"/>
                <a:tab pos="9028113" algn="l"/>
                <a:tab pos="94853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1313" algn="l"/>
                <a:tab pos="798513" algn="l"/>
                <a:tab pos="1255713" algn="l"/>
                <a:tab pos="1712913" algn="l"/>
                <a:tab pos="2170113" algn="l"/>
                <a:tab pos="2627313" algn="l"/>
                <a:tab pos="3084513" algn="l"/>
                <a:tab pos="3541713" algn="l"/>
                <a:tab pos="3998913" algn="l"/>
                <a:tab pos="4456113" algn="l"/>
                <a:tab pos="4913313" algn="l"/>
                <a:tab pos="5370513" algn="l"/>
                <a:tab pos="5827713" algn="l"/>
                <a:tab pos="6284913" algn="l"/>
                <a:tab pos="6742113" algn="l"/>
                <a:tab pos="7199313" algn="l"/>
                <a:tab pos="7656513" algn="l"/>
                <a:tab pos="8113713" algn="l"/>
                <a:tab pos="8570913" algn="l"/>
                <a:tab pos="9028113" algn="l"/>
                <a:tab pos="94853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1313" algn="l"/>
                <a:tab pos="798513" algn="l"/>
                <a:tab pos="1255713" algn="l"/>
                <a:tab pos="1712913" algn="l"/>
                <a:tab pos="2170113" algn="l"/>
                <a:tab pos="2627313" algn="l"/>
                <a:tab pos="3084513" algn="l"/>
                <a:tab pos="3541713" algn="l"/>
                <a:tab pos="3998913" algn="l"/>
                <a:tab pos="4456113" algn="l"/>
                <a:tab pos="4913313" algn="l"/>
                <a:tab pos="5370513" algn="l"/>
                <a:tab pos="5827713" algn="l"/>
                <a:tab pos="6284913" algn="l"/>
                <a:tab pos="6742113" algn="l"/>
                <a:tab pos="7199313" algn="l"/>
                <a:tab pos="7656513" algn="l"/>
                <a:tab pos="8113713" algn="l"/>
                <a:tab pos="8570913" algn="l"/>
                <a:tab pos="9028113" algn="l"/>
                <a:tab pos="94853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1313" algn="l"/>
                <a:tab pos="798513" algn="l"/>
                <a:tab pos="1255713" algn="l"/>
                <a:tab pos="1712913" algn="l"/>
                <a:tab pos="2170113" algn="l"/>
                <a:tab pos="2627313" algn="l"/>
                <a:tab pos="3084513" algn="l"/>
                <a:tab pos="3541713" algn="l"/>
                <a:tab pos="3998913" algn="l"/>
                <a:tab pos="4456113" algn="l"/>
                <a:tab pos="4913313" algn="l"/>
                <a:tab pos="5370513" algn="l"/>
                <a:tab pos="5827713" algn="l"/>
                <a:tab pos="6284913" algn="l"/>
                <a:tab pos="6742113" algn="l"/>
                <a:tab pos="7199313" algn="l"/>
                <a:tab pos="7656513" algn="l"/>
                <a:tab pos="8113713" algn="l"/>
                <a:tab pos="8570913" algn="l"/>
                <a:tab pos="9028113" algn="l"/>
                <a:tab pos="94853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marL="344488" indent="-342900" eaLnBrk="1">
              <a:lnSpc>
                <a:spcPct val="100000"/>
              </a:lnSpc>
              <a:spcBef>
                <a:spcPts val="638"/>
              </a:spcBef>
              <a:buClrTx/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Move the transmitter to various building rooftop locations (e.g. TX1 and TX2)</a:t>
            </a:r>
          </a:p>
          <a:p>
            <a:pPr marL="344488" indent="-342900" eaLnBrk="1">
              <a:lnSpc>
                <a:spcPct val="100000"/>
              </a:lnSpc>
              <a:spcBef>
                <a:spcPts val="638"/>
              </a:spcBef>
              <a:buClrTx/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For each transmitter location, move the receiver to various locations, (e.g. RX 1 – 10) and measure the channel w/varying antenna angles.  </a:t>
            </a:r>
          </a:p>
          <a:p>
            <a:pPr marL="344488" indent="-342900" eaLnBrk="1">
              <a:lnSpc>
                <a:spcPct val="100000"/>
              </a:lnSpc>
              <a:spcBef>
                <a:spcPts val="638"/>
              </a:spcBef>
              <a:buClrTx/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Use the collected results to generate statistical channel models</a:t>
            </a:r>
          </a:p>
        </p:txBody>
      </p:sp>
    </p:spTree>
    <p:extLst>
      <p:ext uri="{BB962C8B-B14F-4D97-AF65-F5344CB8AC3E}">
        <p14:creationId xmlns:p14="http://schemas.microsoft.com/office/powerpoint/2010/main" val="88342829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9517" y="1152525"/>
            <a:ext cx="5943600" cy="501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1" name="Title 1"/>
          <p:cNvSpPr txBox="1">
            <a:spLocks/>
          </p:cNvSpPr>
          <p:nvPr/>
        </p:nvSpPr>
        <p:spPr>
          <a:xfrm>
            <a:off x="838200" y="152400"/>
            <a:ext cx="8229600" cy="609600"/>
          </a:xfrm>
          <a:prstGeom prst="rect">
            <a:avLst/>
          </a:prstGeom>
        </p:spPr>
        <p:txBody>
          <a:bodyPr/>
          <a:lstStyle/>
          <a:p>
            <a:pPr algn="ctr" defTabSz="914400" eaLnBrk="0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en-US" sz="2800" dirty="0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Initial 60 GHz AOA P2P Measurements</a:t>
            </a:r>
            <a:endParaRPr lang="en-US" sz="2800" dirty="0">
              <a:solidFill>
                <a:prstClr val="black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02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199" y="1066804"/>
            <a:ext cx="4038600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" name="TextBox 97"/>
          <p:cNvSpPr txBox="1"/>
          <p:nvPr/>
        </p:nvSpPr>
        <p:spPr>
          <a:xfrm>
            <a:off x="76199" y="3516086"/>
            <a:ext cx="341811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63513" defTabSz="914400" hangingPunct="1">
              <a:lnSpc>
                <a:spcPct val="100000"/>
              </a:lnSpc>
              <a:buClrTx/>
              <a:buSzTx/>
              <a:buFont typeface="Arial" pitchFamily="34" charset="0"/>
              <a:buChar char="•"/>
            </a:pPr>
            <a:r>
              <a:rPr lang="en-US" sz="1600" b="1" dirty="0" smtClean="0">
                <a:solidFill>
                  <a:prstClr val="black"/>
                </a:solidFill>
                <a:ea typeface="+mn-ea"/>
                <a:cs typeface="Arial" charset="0"/>
              </a:rPr>
              <a:t>Observation</a:t>
            </a:r>
            <a:r>
              <a:rPr lang="en-US" sz="1600" dirty="0" smtClean="0">
                <a:solidFill>
                  <a:prstClr val="black"/>
                </a:solidFill>
                <a:ea typeface="+mn-ea"/>
                <a:cs typeface="Arial" charset="0"/>
              </a:rPr>
              <a:t>: Links exist at only few angles</a:t>
            </a:r>
          </a:p>
          <a:p>
            <a:pPr marL="174625" indent="-163513" defTabSz="914400" hangingPunct="1">
              <a:lnSpc>
                <a:spcPct val="100000"/>
              </a:lnSpc>
              <a:buClrTx/>
              <a:buSzTx/>
              <a:buFont typeface="Arial" pitchFamily="34" charset="0"/>
              <a:buChar char="•"/>
            </a:pPr>
            <a:endParaRPr lang="en-US" sz="1600" dirty="0">
              <a:solidFill>
                <a:prstClr val="black"/>
              </a:solidFill>
              <a:ea typeface="+mn-ea"/>
              <a:cs typeface="Arial" charset="0"/>
            </a:endParaRPr>
          </a:p>
          <a:p>
            <a:pPr marL="174625" indent="-163513" defTabSz="914400" hangingPunct="1">
              <a:lnSpc>
                <a:spcPct val="100000"/>
              </a:lnSpc>
              <a:buClrTx/>
              <a:buSzTx/>
              <a:buFont typeface="Arial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  <a:ea typeface="+mn-ea"/>
                <a:cs typeface="Arial" charset="0"/>
              </a:rPr>
              <a:t>Thus, full AOA is not needed to characterize channel</a:t>
            </a:r>
          </a:p>
          <a:p>
            <a:pPr marL="174625" indent="-163513" defTabSz="914400" hangingPunct="1">
              <a:lnSpc>
                <a:spcPct val="100000"/>
              </a:lnSpc>
              <a:buClrTx/>
              <a:buSzTx/>
              <a:buFont typeface="Arial" pitchFamily="34" charset="0"/>
              <a:buChar char="•"/>
            </a:pPr>
            <a:endParaRPr lang="en-US" sz="1600" dirty="0">
              <a:solidFill>
                <a:prstClr val="black"/>
              </a:solidFill>
              <a:ea typeface="+mn-ea"/>
              <a:cs typeface="Arial" charset="0"/>
            </a:endParaRPr>
          </a:p>
          <a:p>
            <a:pPr marL="174625" indent="-163513" defTabSz="914400" hangingPunct="1">
              <a:lnSpc>
                <a:spcPct val="100000"/>
              </a:lnSpc>
              <a:buClrTx/>
              <a:buSzTx/>
              <a:buFont typeface="Arial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  <a:ea typeface="+mn-ea"/>
                <a:cs typeface="Arial" charset="0"/>
              </a:rPr>
              <a:t>Only angles that have a signal are measured</a:t>
            </a:r>
            <a:endParaRPr lang="en-US" sz="1600" dirty="0">
              <a:solidFill>
                <a:prstClr val="black"/>
              </a:solidFill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19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90424" y="-228600"/>
            <a:ext cx="7772576" cy="1143000"/>
          </a:xfrm>
        </p:spPr>
        <p:txBody>
          <a:bodyPr/>
          <a:lstStyle/>
          <a:p>
            <a:r>
              <a:rPr lang="en-US" sz="2800" dirty="0" smtClean="0"/>
              <a:t>Millimeter Wave Channel Sparsity</a:t>
            </a:r>
            <a:endParaRPr lang="en-US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1600199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Nyquist-rate sampling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Compressed sampling </a:t>
            </a:r>
          </a:p>
        </p:txBody>
      </p:sp>
      <p:pic>
        <p:nvPicPr>
          <p:cNvPr id="33" name="Picture 3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98" r="6407"/>
          <a:stretch>
            <a:fillRect/>
          </a:stretch>
        </p:blipFill>
        <p:spPr bwMode="auto">
          <a:xfrm>
            <a:off x="3886200" y="1981200"/>
            <a:ext cx="5138156" cy="3552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60020" y="2594336"/>
            <a:ext cx="3505200" cy="2672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CDFs of (a) channel </a:t>
            </a:r>
            <a:r>
              <a:rPr lang="en-US" sz="2000" dirty="0" err="1" smtClean="0">
                <a:solidFill>
                  <a:srgbClr val="000000"/>
                </a:solidFill>
              </a:rPr>
              <a:t>sparsity</a:t>
            </a:r>
            <a:r>
              <a:rPr lang="en-US" sz="2000" dirty="0" smtClean="0">
                <a:solidFill>
                  <a:srgbClr val="000000"/>
                </a:solidFill>
              </a:rPr>
              <a:t> and (b) RMS delay spread for 60 GHz outdoor peer-to-peer measurements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000" dirty="0" smtClean="0">
              <a:solidFill>
                <a:srgbClr val="000000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95% signal power in first  peaks</a:t>
            </a:r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492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-228600"/>
            <a:ext cx="7772576" cy="1143000"/>
          </a:xfrm>
        </p:spPr>
        <p:txBody>
          <a:bodyPr/>
          <a:lstStyle/>
          <a:p>
            <a:r>
              <a:rPr lang="en-US" sz="2800" dirty="0" smtClean="0"/>
              <a:t>Future Work with NI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712" y="914400"/>
            <a:ext cx="7772576" cy="411498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Incorporate </a:t>
            </a:r>
            <a:r>
              <a:rPr lang="en-US" sz="2800" i="1" dirty="0" smtClean="0"/>
              <a:t>angle of arrival </a:t>
            </a:r>
            <a:r>
              <a:rPr lang="en-US" sz="2800" dirty="0" smtClean="0"/>
              <a:t>(adaptive beam forming)</a:t>
            </a:r>
          </a:p>
          <a:p>
            <a:r>
              <a:rPr lang="en-US" sz="2800" dirty="0" smtClean="0"/>
              <a:t>Build </a:t>
            </a:r>
            <a:r>
              <a:rPr lang="en-US" sz="2800" b="1" i="1" dirty="0" smtClean="0"/>
              <a:t>Massively Broadband Channel Sounding Xampler</a:t>
            </a:r>
            <a:endParaRPr lang="en-US" sz="2800" dirty="0"/>
          </a:p>
        </p:txBody>
      </p:sp>
      <p:pic>
        <p:nvPicPr>
          <p:cNvPr id="4" name="Picture 3" descr="system_diagra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81200" y="3048000"/>
            <a:ext cx="5498138" cy="336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504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024" y="-228600"/>
            <a:ext cx="7772576" cy="1143000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>
                <a:latin typeface="Arial"/>
                <a:cs typeface="Arial"/>
              </a:rPr>
              <a:t>WHAT WE ASK FROM YOU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8305800" cy="563880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1800" b="1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400" b="1" dirty="0" smtClean="0">
                <a:latin typeface="Arial"/>
                <a:cs typeface="Arial"/>
              </a:rPr>
              <a:t>Join the NYU WIRELESS Industrial Affiliates Program</a:t>
            </a:r>
          </a:p>
          <a:p>
            <a:pPr marL="800115" lvl="2" indent="0">
              <a:buNone/>
            </a:pPr>
            <a:r>
              <a:rPr lang="en-US" sz="2000" b="1" dirty="0" smtClean="0">
                <a:latin typeface="Arial"/>
                <a:cs typeface="Arial"/>
              </a:rPr>
              <a:t>Gain Access to World-Class Faculty</a:t>
            </a:r>
          </a:p>
          <a:p>
            <a:pPr marL="800115" lvl="2" indent="0">
              <a:buNone/>
            </a:pPr>
            <a:r>
              <a:rPr lang="en-US" sz="2000" b="1" dirty="0" smtClean="0">
                <a:cs typeface="Arial"/>
              </a:rPr>
              <a:t>Hire World-Class students (full-time, interns)	</a:t>
            </a:r>
            <a:endParaRPr lang="en-US" sz="2000" b="1" dirty="0">
              <a:latin typeface="Arial"/>
              <a:cs typeface="Arial"/>
            </a:endParaRPr>
          </a:p>
          <a:p>
            <a:pPr marL="800115" lvl="2" indent="0">
              <a:buNone/>
            </a:pPr>
            <a:r>
              <a:rPr lang="en-US" sz="2000" b="1" dirty="0" smtClean="0">
                <a:latin typeface="Arial"/>
                <a:cs typeface="Arial"/>
              </a:rPr>
              <a:t>Gain private/advanced access to all of our publications</a:t>
            </a:r>
          </a:p>
          <a:p>
            <a:pPr marL="800115" lvl="2" indent="0">
              <a:buNone/>
            </a:pPr>
            <a:r>
              <a:rPr lang="en-US" sz="2000" b="1" dirty="0" smtClean="0">
                <a:latin typeface="Arial"/>
                <a:cs typeface="Arial"/>
              </a:rPr>
              <a:t>Visit and Interact with our center, on-site at NYU</a:t>
            </a:r>
          </a:p>
          <a:p>
            <a:pPr marL="800115" lvl="2" indent="0">
              <a:buNone/>
            </a:pPr>
            <a:r>
              <a:rPr lang="en-US" sz="2000" b="1" dirty="0" smtClean="0">
                <a:latin typeface="Arial"/>
                <a:cs typeface="Arial"/>
              </a:rPr>
              <a:t>Gain Access to Medical Device and Equipment vendors</a:t>
            </a:r>
          </a:p>
          <a:p>
            <a:pPr marL="800115" lvl="2" indent="0">
              <a:buNone/>
            </a:pPr>
            <a:r>
              <a:rPr lang="en-US" sz="2000" b="1" dirty="0" smtClean="0">
                <a:latin typeface="Arial"/>
                <a:cs typeface="Arial"/>
              </a:rPr>
              <a:t>Gain insights from Doctors, Bio-Engineers, </a:t>
            </a:r>
            <a:r>
              <a:rPr lang="en-US" sz="2000" b="1" dirty="0" err="1" smtClean="0">
                <a:latin typeface="Arial"/>
                <a:cs typeface="Arial"/>
              </a:rPr>
              <a:t>Nueroscience</a:t>
            </a:r>
            <a:endParaRPr lang="en-US" sz="2000" b="1" dirty="0" smtClean="0">
              <a:latin typeface="Arial"/>
              <a:cs typeface="Arial"/>
            </a:endParaRPr>
          </a:p>
          <a:p>
            <a:pPr marL="800115" lvl="2" indent="0">
              <a:buNone/>
            </a:pPr>
            <a:r>
              <a:rPr lang="en-US" sz="2000" b="1" dirty="0" smtClean="0">
                <a:latin typeface="Arial"/>
                <a:cs typeface="Arial"/>
              </a:rPr>
              <a:t>Gain insights into Wireless Systems and Devices</a:t>
            </a:r>
          </a:p>
          <a:p>
            <a:pPr marL="800115" lvl="2" indent="0">
              <a:buNone/>
            </a:pPr>
            <a:r>
              <a:rPr lang="en-US" sz="2000" b="1" dirty="0" smtClean="0">
                <a:latin typeface="Arial"/>
                <a:cs typeface="Arial"/>
              </a:rPr>
              <a:t>Introduce your  company to NYU’s Global Network University</a:t>
            </a:r>
          </a:p>
          <a:p>
            <a:pPr marL="800115" lvl="2" indent="0">
              <a:buNone/>
            </a:pPr>
            <a:r>
              <a:rPr lang="en-US" sz="2000" b="1" dirty="0" smtClean="0">
                <a:latin typeface="Arial"/>
                <a:cs typeface="Arial"/>
              </a:rPr>
              <a:t>Introduce your executives to the New York media engine</a:t>
            </a:r>
          </a:p>
          <a:p>
            <a:pPr marL="0" indent="0">
              <a:buNone/>
            </a:pPr>
            <a:r>
              <a:rPr lang="en-US" sz="2000" b="1" dirty="0" smtClean="0">
                <a:latin typeface="Arial"/>
                <a:cs typeface="Arial"/>
              </a:rPr>
              <a:t>Please commit $100K/yr. for 3 year commitment</a:t>
            </a:r>
          </a:p>
          <a:p>
            <a:pPr marL="0" indent="0">
              <a:buNone/>
            </a:pPr>
            <a:r>
              <a:rPr lang="en-US" sz="2400" b="1" dirty="0" smtClean="0">
                <a:latin typeface="Arial"/>
                <a:cs typeface="Arial"/>
              </a:rPr>
              <a:t>Join the most exciting research movement in the USA</a:t>
            </a:r>
          </a:p>
          <a:p>
            <a:pPr marL="0" indent="0">
              <a:buNone/>
            </a:pPr>
            <a:endParaRPr lang="en-US" sz="1800" b="1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9577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309392"/>
            <a:ext cx="1574801" cy="80146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71600" y="-152400"/>
            <a:ext cx="7467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NYU WIRELESS and WICAT Affiliates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1689" y="1309392"/>
            <a:ext cx="1905111" cy="12700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800" y="2687712"/>
            <a:ext cx="2540000" cy="4704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1710123"/>
            <a:ext cx="2001013" cy="11091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8170" y="2930997"/>
            <a:ext cx="1687030" cy="11091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29566" y="3289753"/>
            <a:ext cx="1591734" cy="15917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800" y="3813366"/>
            <a:ext cx="2120899" cy="7170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881487"/>
            <a:ext cx="1407319" cy="14073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643071" y="4422215"/>
            <a:ext cx="2196129" cy="15961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1700" y="5197403"/>
            <a:ext cx="2451100" cy="141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256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-228600"/>
            <a:ext cx="7772576" cy="1143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About NYU 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763000" cy="49831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New York University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One of the largest  and oldest private universities in the USA (1831)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Origins in Telecom: Samuel Morse (Morse Code) first faculty member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Pioneering the Global Network University w/campuses in Abu Dhabi, Shanghai, Toronto, Buenos Aires, and 18 other countries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Faculty have received 34 Nobel Prizes, 16 Pulitzer Prizes,  21 Academy Awards, 10 National of Science Medals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New focus in Engineering for the Urban, Telecom, Bio-Med future</a:t>
            </a:r>
          </a:p>
          <a:p>
            <a:pPr lvl="1">
              <a:buFont typeface="Arial"/>
              <a:buChar char="•"/>
            </a:pPr>
            <a:endParaRPr lang="en-US" dirty="0" smtClean="0"/>
          </a:p>
          <a:p>
            <a:pPr lvl="1">
              <a:buNone/>
            </a:pPr>
            <a:r>
              <a:rPr lang="en-US" dirty="0" smtClean="0"/>
              <a:t>	NYU is ranked #33 in 2012 USNWR National University Ranking </a:t>
            </a:r>
          </a:p>
          <a:p>
            <a:pPr lvl="2"/>
            <a:r>
              <a:rPr lang="en-US" dirty="0" smtClean="0"/>
              <a:t>(GA Tech is 36, UT Austin is 45)</a:t>
            </a:r>
          </a:p>
          <a:p>
            <a:pPr lvl="2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90538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-228600"/>
            <a:ext cx="7772576" cy="1143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About NYU Poly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712" y="990600"/>
            <a:ext cx="7772576" cy="4114983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Polytechnic Institute of NYU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oldest private engineering university in the USA</a:t>
            </a:r>
          </a:p>
          <a:p>
            <a:pPr lvl="1"/>
            <a:endParaRPr lang="en-US" dirty="0" smtClean="0"/>
          </a:p>
          <a:p>
            <a:pPr lvl="1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Lead Institution for NSF I/UCRC </a:t>
            </a:r>
            <a:r>
              <a:rPr lang="en-US" dirty="0"/>
              <a:t>Wireless Internet Center for Advanced Technology </a:t>
            </a:r>
            <a:r>
              <a:rPr lang="en-US" dirty="0" smtClean="0"/>
              <a:t>(WICAT)</a:t>
            </a:r>
            <a:endParaRPr lang="en-US" dirty="0"/>
          </a:p>
          <a:p>
            <a:pPr lvl="2">
              <a:spcAft>
                <a:spcPts val="600"/>
              </a:spcAft>
            </a:pPr>
            <a:r>
              <a:rPr lang="en-US" dirty="0" smtClean="0"/>
              <a:t>Top-ranked I/UCRC  center within NSF </a:t>
            </a:r>
          </a:p>
          <a:p>
            <a:pPr lvl="2">
              <a:spcAft>
                <a:spcPts val="600"/>
              </a:spcAft>
            </a:pPr>
            <a:r>
              <a:rPr lang="en-US" dirty="0" smtClean="0"/>
              <a:t>Other universities include UT Austin, VA Tech, UVA, Auburn </a:t>
            </a:r>
          </a:p>
          <a:p>
            <a:pPr lvl="2">
              <a:spcAft>
                <a:spcPts val="600"/>
              </a:spcAft>
            </a:pPr>
            <a:r>
              <a:rPr lang="en-US" dirty="0" smtClean="0"/>
              <a:t>Strong wireless faculty base:   12 faculty in ECE and CSE focusing on wireless and wireless applications</a:t>
            </a:r>
          </a:p>
          <a:p>
            <a:pPr lvl="1">
              <a:buFont typeface="Arial"/>
              <a:buChar char="•"/>
            </a:pPr>
            <a:endParaRPr lang="en-US" dirty="0" smtClean="0"/>
          </a:p>
          <a:p>
            <a:pPr lvl="1">
              <a:buFont typeface="Arial"/>
              <a:buChar char="•"/>
            </a:pPr>
            <a:r>
              <a:rPr lang="en-US" dirty="0" smtClean="0"/>
              <a:t>NYU’s Electrical Engineering is moving up quickly in the ranks</a:t>
            </a:r>
          </a:p>
          <a:p>
            <a:pPr lvl="1">
              <a:buFont typeface="Arial"/>
              <a:buChar char="•"/>
            </a:pPr>
            <a:endParaRPr lang="en-US" dirty="0" smtClean="0"/>
          </a:p>
          <a:p>
            <a:pPr lvl="1">
              <a:buFont typeface="Arial"/>
              <a:buChar char="•"/>
            </a:pPr>
            <a:r>
              <a:rPr lang="en-US" dirty="0" smtClean="0"/>
              <a:t>Students are hungry to work with industry, prove their worth</a:t>
            </a:r>
          </a:p>
        </p:txBody>
      </p:sp>
    </p:spTree>
    <p:extLst>
      <p:ext uri="{BB962C8B-B14F-4D97-AF65-F5344CB8AC3E}">
        <p14:creationId xmlns:p14="http://schemas.microsoft.com/office/powerpoint/2010/main" val="4182822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424" y="-228600"/>
            <a:ext cx="7772576" cy="1143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About NYU School of Medicine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712" y="1066800"/>
            <a:ext cx="7772576" cy="4114983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NYU School of Medicine / NYU </a:t>
            </a:r>
            <a:r>
              <a:rPr lang="en-US" dirty="0" err="1" smtClean="0"/>
              <a:t>Langone</a:t>
            </a:r>
            <a:r>
              <a:rPr lang="en-US" dirty="0" smtClean="0"/>
              <a:t> Medical Center</a:t>
            </a:r>
          </a:p>
          <a:p>
            <a:endParaRPr lang="en-US" dirty="0" smtClean="0"/>
          </a:p>
          <a:p>
            <a:pPr lvl="1">
              <a:buFont typeface="Arial"/>
              <a:buChar char="•"/>
            </a:pPr>
            <a:r>
              <a:rPr lang="en-US" dirty="0" smtClean="0"/>
              <a:t>Top 10 in the US and #1 in New York for clinical research</a:t>
            </a:r>
          </a:p>
          <a:p>
            <a:pPr lvl="1">
              <a:buFont typeface="Arial"/>
              <a:buChar char="•"/>
            </a:pPr>
            <a:endParaRPr lang="en-US" dirty="0" smtClean="0"/>
          </a:p>
          <a:p>
            <a:pPr lvl="1">
              <a:buFont typeface="Arial"/>
              <a:buChar char="•"/>
            </a:pPr>
            <a:r>
              <a:rPr lang="en-US" dirty="0" smtClean="0"/>
              <a:t>World-class patient-centered integrated academic medical center in Healthcare, biomedical research (http://www.med.nyu.edu/about-us)</a:t>
            </a:r>
            <a:endParaRPr lang="en-US" dirty="0"/>
          </a:p>
          <a:p>
            <a:pPr lvl="1">
              <a:buFont typeface="Arial"/>
              <a:buChar char="•"/>
            </a:pPr>
            <a:endParaRPr lang="en-US" dirty="0" smtClean="0"/>
          </a:p>
          <a:p>
            <a:pPr lvl="1">
              <a:buFont typeface="Arial"/>
              <a:buChar char="•"/>
            </a:pPr>
            <a:r>
              <a:rPr lang="en-US" dirty="0" smtClean="0"/>
              <a:t>Approximately $250,000,000 /yr. in research grants (mainly NIH)</a:t>
            </a:r>
          </a:p>
          <a:p>
            <a:pPr lvl="1">
              <a:buFont typeface="Arial"/>
              <a:buChar char="•"/>
            </a:pPr>
            <a:endParaRPr lang="en-US" dirty="0" smtClean="0"/>
          </a:p>
          <a:p>
            <a:pPr lvl="1">
              <a:buFont typeface="Arial"/>
              <a:buChar char="•"/>
            </a:pPr>
            <a:r>
              <a:rPr lang="en-US" dirty="0" smtClean="0"/>
              <a:t>Department of Radiology  is global leader in RF engineering and technology development for biomedical imaging, MRI</a:t>
            </a:r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r>
              <a:rPr lang="en-US" dirty="0" smtClean="0"/>
              <a:t>	Department of Surgery desires wireless solutions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370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-152400"/>
            <a:ext cx="7772576" cy="1143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About NYU Courant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712" y="1143000"/>
            <a:ext cx="7772576" cy="411498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NYU </a:t>
            </a:r>
            <a:r>
              <a:rPr lang="en-US" dirty="0"/>
              <a:t>Courant Institute of Mathematical </a:t>
            </a:r>
            <a:r>
              <a:rPr lang="en-US" dirty="0" smtClean="0"/>
              <a:t>Sciences</a:t>
            </a:r>
          </a:p>
          <a:p>
            <a:pPr lvl="1">
              <a:buFont typeface="Arial"/>
              <a:buChar char="•"/>
            </a:pPr>
            <a:r>
              <a:rPr lang="en-US" dirty="0"/>
              <a:t>The Courant Institute of Mathematical Sciences is ranked #1 in applied mathematical research</a:t>
            </a:r>
            <a:r>
              <a:rPr lang="en-US" dirty="0" smtClean="0"/>
              <a:t>, </a:t>
            </a:r>
            <a:r>
              <a:rPr lang="en-US" dirty="0"/>
              <a:t>#5 in citation impact worldwide, and #12 in citation </a:t>
            </a:r>
            <a:r>
              <a:rPr lang="en-US" dirty="0" smtClean="0"/>
              <a:t>worldwide.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Computer Science program has top-ranked computer graphics rendering, game development, video recognition programs. </a:t>
            </a:r>
          </a:p>
          <a:p>
            <a:pPr lvl="1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331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1" y="1295401"/>
            <a:ext cx="8108950" cy="4800599"/>
          </a:xfrm>
        </p:spPr>
        <p:txBody>
          <a:bodyPr/>
          <a:lstStyle/>
          <a:p>
            <a:pPr algn="ctr"/>
            <a:r>
              <a:rPr lang="en-US" sz="2800" dirty="0" smtClean="0">
                <a:solidFill>
                  <a:srgbClr val="003366"/>
                </a:solidFill>
                <a:latin typeface="Arial"/>
              </a:rPr>
              <a:t>EXAMPLE RESEARCH PROJECTS AT NYU WIRELESS</a:t>
            </a:r>
            <a:br>
              <a:rPr lang="en-US" sz="2800" dirty="0" smtClean="0">
                <a:solidFill>
                  <a:srgbClr val="003366"/>
                </a:solidFill>
                <a:latin typeface="Arial"/>
              </a:rPr>
            </a:br>
            <a:r>
              <a:rPr lang="en-US" sz="2800" dirty="0" smtClean="0">
                <a:solidFill>
                  <a:srgbClr val="003366"/>
                </a:solidFill>
                <a:latin typeface="Arial"/>
              </a:rPr>
              <a:t/>
            </a:r>
            <a:br>
              <a:rPr lang="en-US" sz="2800" dirty="0" smtClean="0">
                <a:solidFill>
                  <a:srgbClr val="003366"/>
                </a:solidFill>
                <a:latin typeface="Arial"/>
              </a:rPr>
            </a:br>
            <a:r>
              <a:rPr lang="en-US" sz="2800" dirty="0" smtClean="0">
                <a:solidFill>
                  <a:srgbClr val="003366"/>
                </a:solidFill>
                <a:latin typeface="Arial"/>
              </a:rPr>
              <a:t>Interdisciplinary across NYU</a:t>
            </a:r>
            <a:br>
              <a:rPr lang="en-US" sz="2800" dirty="0" smtClean="0">
                <a:solidFill>
                  <a:srgbClr val="003366"/>
                </a:solidFill>
                <a:latin typeface="Arial"/>
              </a:rPr>
            </a:br>
            <a:r>
              <a:rPr lang="en-US" sz="2800" dirty="0" smtClean="0">
                <a:solidFill>
                  <a:srgbClr val="003366"/>
                </a:solidFill>
                <a:latin typeface="Arial"/>
              </a:rPr>
              <a:t/>
            </a:r>
            <a:br>
              <a:rPr lang="en-US" sz="2800" dirty="0" smtClean="0">
                <a:solidFill>
                  <a:srgbClr val="003366"/>
                </a:solidFill>
                <a:latin typeface="Arial"/>
              </a:rPr>
            </a:br>
            <a:r>
              <a:rPr lang="en-US" sz="2800" dirty="0" smtClean="0">
                <a:solidFill>
                  <a:srgbClr val="003366"/>
                </a:solidFill>
                <a:latin typeface="Arial"/>
              </a:rPr>
              <a:t>Creating a new kind of student</a:t>
            </a:r>
            <a:br>
              <a:rPr lang="en-US" sz="2800" dirty="0" smtClean="0">
                <a:solidFill>
                  <a:srgbClr val="003366"/>
                </a:solidFill>
                <a:latin typeface="Arial"/>
              </a:rPr>
            </a:br>
            <a:r>
              <a:rPr lang="en-US" sz="2800" dirty="0" smtClean="0">
                <a:solidFill>
                  <a:srgbClr val="003366"/>
                </a:solidFill>
                <a:latin typeface="Arial"/>
              </a:rPr>
              <a:t/>
            </a:r>
            <a:br>
              <a:rPr lang="en-US" sz="2800" dirty="0" smtClean="0">
                <a:solidFill>
                  <a:srgbClr val="003366"/>
                </a:solidFill>
                <a:latin typeface="Arial"/>
              </a:rPr>
            </a:br>
            <a:r>
              <a:rPr lang="en-US" sz="2800" dirty="0" smtClean="0">
                <a:solidFill>
                  <a:srgbClr val="003366"/>
                </a:solidFill>
                <a:latin typeface="Arial"/>
              </a:rPr>
              <a:t>Vast opportunities for Industry</a:t>
            </a:r>
            <a:br>
              <a:rPr lang="en-US" sz="2800" dirty="0" smtClean="0">
                <a:solidFill>
                  <a:srgbClr val="003366"/>
                </a:solidFill>
                <a:latin typeface="Arial"/>
              </a:rPr>
            </a:br>
            <a:r>
              <a:rPr lang="en-US" sz="2800" dirty="0" smtClean="0">
                <a:solidFill>
                  <a:srgbClr val="003366"/>
                </a:solidFill>
                <a:latin typeface="Arial"/>
              </a:rPr>
              <a:t/>
            </a:r>
            <a:br>
              <a:rPr lang="en-US" sz="2800" dirty="0" smtClean="0">
                <a:solidFill>
                  <a:srgbClr val="003366"/>
                </a:solidFill>
                <a:latin typeface="Arial"/>
              </a:rPr>
            </a:br>
            <a:r>
              <a:rPr lang="en-US" sz="2800" dirty="0" smtClean="0">
                <a:solidFill>
                  <a:srgbClr val="003366"/>
                </a:solidFill>
                <a:latin typeface="Arial"/>
              </a:rPr>
              <a:t>NYU is uniquely positioned to change the world – and we are!</a:t>
            </a:r>
            <a:br>
              <a:rPr lang="en-US" sz="2800" dirty="0" smtClean="0">
                <a:solidFill>
                  <a:srgbClr val="003366"/>
                </a:solidFill>
                <a:latin typeface="Arial"/>
              </a:rPr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37554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NYU WIRELESS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314</TotalTime>
  <Words>1955</Words>
  <Application>Microsoft Macintosh PowerPoint</Application>
  <PresentationFormat>Letter Paper (8.5x11 in)</PresentationFormat>
  <Paragraphs>406</Paragraphs>
  <Slides>40</Slides>
  <Notes>14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NYU WIRELESS Presentation</vt:lpstr>
      <vt:lpstr>NYU WIRELESS World’s First Research Center with ECE, CS, and MEDICINE</vt:lpstr>
      <vt:lpstr>NYU Wireless Mission and Expertise</vt:lpstr>
      <vt:lpstr>NYU Wireless Faculty</vt:lpstr>
      <vt:lpstr>NYU WIRELESS and WICAT Affiliates</vt:lpstr>
      <vt:lpstr>About NYU </vt:lpstr>
      <vt:lpstr>About NYU Poly</vt:lpstr>
      <vt:lpstr>About NYU School of Medicine</vt:lpstr>
      <vt:lpstr>About NYU Courant</vt:lpstr>
      <vt:lpstr>EXAMPLE RESEARCH PROJECTS AT NYU WIRELESS  Interdisciplinary across NYU  Creating a new kind of student  Vast opportunities for Industry  NYU is uniquely positioned to change the world – and we are! </vt:lpstr>
      <vt:lpstr>Implantable Devices for Medicine</vt:lpstr>
      <vt:lpstr>“State of the Art” Clinical Electrode Arrays</vt:lpstr>
      <vt:lpstr>Flexible Silicon Electronics to Improve Electrode Arrays in the Body</vt:lpstr>
      <vt:lpstr>High Density Neural Sensor</vt:lpstr>
      <vt:lpstr>Electrode on Brain</vt:lpstr>
      <vt:lpstr>Compressed Sensing for Medicine</vt:lpstr>
      <vt:lpstr>First-Pass Cardiac Perfusion MRI</vt:lpstr>
      <vt:lpstr>Non-Cartesian Compressed Sensing MRI</vt:lpstr>
      <vt:lpstr>Dynamic Liver MRI</vt:lpstr>
      <vt:lpstr>Free-Breathing Dynamic Contrast-Enhanced Liver MRI</vt:lpstr>
      <vt:lpstr>Free-Breathing High-Resolution Liver MRI</vt:lpstr>
      <vt:lpstr>PowerPoint Presentation</vt:lpstr>
      <vt:lpstr>Fast Handover with Femtocells</vt:lpstr>
      <vt:lpstr>Current National Instruments Projects</vt:lpstr>
      <vt:lpstr>Partitioning on NI Platform</vt:lpstr>
      <vt:lpstr>PowerPoint Presentation</vt:lpstr>
      <vt:lpstr>PowerPoint Presentation</vt:lpstr>
      <vt:lpstr>WiMAX Testbed Deployment </vt:lpstr>
      <vt:lpstr>Base Station Installation</vt:lpstr>
      <vt:lpstr>Base Station Installation</vt:lpstr>
      <vt:lpstr>PowerPoint Presentation</vt:lpstr>
      <vt:lpstr>PowerPoint Presentation</vt:lpstr>
      <vt:lpstr>PowerPoint Presentation</vt:lpstr>
      <vt:lpstr>Office of the future</vt:lpstr>
      <vt:lpstr>PowerPoint Presentation</vt:lpstr>
      <vt:lpstr>5G Cellular Measurements  38 GHz and 60 GHz </vt:lpstr>
      <vt:lpstr>PowerPoint Presentation</vt:lpstr>
      <vt:lpstr>Millimeter Wave Channel Sparsity</vt:lpstr>
      <vt:lpstr>Future Work with NI</vt:lpstr>
      <vt:lpstr>WHAT WE ASK FROM YOU</vt:lpstr>
      <vt:lpstr>PowerPoint Presentation</vt:lpstr>
    </vt:vector>
  </TitlesOfParts>
  <Company>CATT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Toros Massarlian</dc:creator>
  <cp:lastModifiedBy>Kiren Nayak</cp:lastModifiedBy>
  <cp:revision>33</cp:revision>
  <cp:lastPrinted>2008-10-20T19:39:57Z</cp:lastPrinted>
  <dcterms:created xsi:type="dcterms:W3CDTF">2008-10-20T19:39:42Z</dcterms:created>
  <dcterms:modified xsi:type="dcterms:W3CDTF">2012-03-24T12:06:12Z</dcterms:modified>
</cp:coreProperties>
</file>