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ppt/embeddings/oleObject1.bin" ContentType="application/vnd.openxmlformats-officedocument.oleObject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notesSlides/notesSlide6.xml" ContentType="application/vnd.openxmlformats-officedocument.presentationml.notesSlide+xml"/>
  <Default Extension="gif" ContentType="image/gif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embeddings/oleObject2.bin" ContentType="application/vnd.openxmlformats-officedocument.oleObject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0"/>
  </p:notesMasterIdLst>
  <p:sldIdLst>
    <p:sldId id="288" r:id="rId2"/>
    <p:sldId id="293" r:id="rId3"/>
    <p:sldId id="377" r:id="rId4"/>
    <p:sldId id="361" r:id="rId5"/>
    <p:sldId id="403" r:id="rId6"/>
    <p:sldId id="396" r:id="rId7"/>
    <p:sldId id="366" r:id="rId8"/>
    <p:sldId id="390" r:id="rId9"/>
    <p:sldId id="407" r:id="rId10"/>
    <p:sldId id="409" r:id="rId11"/>
    <p:sldId id="375" r:id="rId12"/>
    <p:sldId id="391" r:id="rId13"/>
    <p:sldId id="408" r:id="rId14"/>
    <p:sldId id="374" r:id="rId15"/>
    <p:sldId id="371" r:id="rId16"/>
    <p:sldId id="372" r:id="rId17"/>
    <p:sldId id="410" r:id="rId18"/>
    <p:sldId id="387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>
        <p:scale>
          <a:sx n="80" d="100"/>
          <a:sy n="80" d="100"/>
        </p:scale>
        <p:origin x="-1704" y="-8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E5B1FC-A6AD-4B44-82FC-3A315F17BE09}" type="datetimeFigureOut">
              <a:rPr lang="en-US" smtClean="0"/>
              <a:pPr/>
              <a:t>5/15/13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177F94-4516-6947-9742-FCC1FF28A8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68354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D74D959-5409-544C-BE43-135649FFB7FC}" type="slidenum">
              <a:rPr lang="en-US" sz="1200"/>
              <a:pPr eaLnBrk="1" hangingPunct="1"/>
              <a:t>1</a:t>
            </a:fld>
            <a:endParaRPr lang="en-US" sz="120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66644991-F630-9A4B-8F7B-7B04A7E1C8C1}" type="slidenum">
              <a:rPr lang="en-US" sz="1200"/>
              <a:pPr algn="r" eaLnBrk="1" hangingPunct="1"/>
              <a:t>2</a:t>
            </a:fld>
            <a:endParaRPr lang="en-US" sz="1200"/>
          </a:p>
        </p:txBody>
      </p:sp>
      <p:sp>
        <p:nvSpPr>
          <p:cNvPr id="1945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27125" y="711200"/>
            <a:ext cx="4605338" cy="34544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68800"/>
            <a:ext cx="5029200" cy="4064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 fertilizer recovery</a:t>
            </a:r>
            <a:r>
              <a:rPr lang="en-US" baseline="0" dirty="0" smtClean="0"/>
              <a:t> efficiency = applied N / amount taken up by </a:t>
            </a:r>
            <a:r>
              <a:rPr lang="en-US" baseline="0" dirty="0" err="1" smtClean="0"/>
              <a:t>fertililzed</a:t>
            </a:r>
            <a:r>
              <a:rPr lang="en-US" baseline="0" dirty="0" smtClean="0"/>
              <a:t> plant. Based on several cropping systems including corn-based</a:t>
            </a:r>
          </a:p>
          <a:p>
            <a:r>
              <a:rPr lang="en-US" baseline="0" dirty="0" err="1" smtClean="0"/>
              <a:t>Cassman</a:t>
            </a:r>
            <a:r>
              <a:rPr lang="en-US" baseline="0" dirty="0" smtClean="0"/>
              <a:t> et al, 2002, </a:t>
            </a:r>
            <a:r>
              <a:rPr lang="en-US" baseline="0" dirty="0" err="1" smtClean="0"/>
              <a:t>Ambio</a:t>
            </a:r>
            <a:r>
              <a:rPr lang="en-US" baseline="0" dirty="0" smtClean="0"/>
              <a:t> 31:132-140</a:t>
            </a:r>
          </a:p>
          <a:p>
            <a:endParaRPr lang="en-US" baseline="0" dirty="0" smtClean="0"/>
          </a:p>
          <a:p>
            <a:r>
              <a:rPr lang="en-US" baseline="0" dirty="0" smtClean="0"/>
              <a:t>NUE = Chardon et al, 2012, Journal of Experimental Botany, 63(9):3401-12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16DAC5-A12A-A74F-A56D-98813BE64E1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872852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0ED94EC-6003-8742-A9CD-F37B80EC1714}" type="slidenum">
              <a:rPr lang="en-US" sz="1200"/>
              <a:pPr eaLnBrk="1" hangingPunct="1"/>
              <a:t>7</a:t>
            </a:fld>
            <a:endParaRPr lang="en-US" sz="1200"/>
          </a:p>
        </p:txBody>
      </p:sp>
      <p:sp>
        <p:nvSpPr>
          <p:cNvPr id="4813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27125" y="711200"/>
            <a:ext cx="4605338" cy="34544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68800"/>
            <a:ext cx="5029200" cy="4064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DF89D86A-7AB3-2C4B-ABA4-4A7E447964D6}" type="slidenum">
              <a:rPr lang="en-US" sz="1200"/>
              <a:pPr algn="r" eaLnBrk="1" hangingPunct="1"/>
              <a:t>8</a:t>
            </a:fld>
            <a:endParaRPr lang="en-US" sz="1200"/>
          </a:p>
        </p:txBody>
      </p:sp>
      <p:sp>
        <p:nvSpPr>
          <p:cNvPr id="5017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C488B99-D232-2B43-8C42-0038B723D3BA}" type="slidenum">
              <a:rPr lang="en-US" sz="1200"/>
              <a:pPr eaLnBrk="1" hangingPunct="1"/>
              <a:t>11</a:t>
            </a:fld>
            <a:endParaRPr lang="en-US" sz="1200"/>
          </a:p>
        </p:txBody>
      </p:sp>
      <p:sp>
        <p:nvSpPr>
          <p:cNvPr id="1392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27125" y="711200"/>
            <a:ext cx="4605338" cy="34544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68800"/>
            <a:ext cx="5029200" cy="4064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DB5A0CE-BAB4-6E4A-B77C-A314E9F39B80}" type="slidenum">
              <a:rPr lang="en-US" sz="1200"/>
              <a:pPr eaLnBrk="1" hangingPunct="1"/>
              <a:t>15</a:t>
            </a:fld>
            <a:endParaRPr lang="en-US" sz="1200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Flexible 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DB631B7-8189-5A4A-8742-B051A27AB00E}" type="slidenum">
              <a:rPr lang="en-US" sz="1200"/>
              <a:pPr eaLnBrk="1" hangingPunct="1"/>
              <a:t>16</a:t>
            </a:fld>
            <a:endParaRPr lang="en-US" sz="1200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66644991-F630-9A4B-8F7B-7B04A7E1C8C1}" type="slidenum">
              <a:rPr lang="en-US" sz="1200"/>
              <a:pPr algn="r" eaLnBrk="1" hangingPunct="1"/>
              <a:t>18</a:t>
            </a:fld>
            <a:endParaRPr lang="en-US" sz="1200"/>
          </a:p>
        </p:txBody>
      </p:sp>
      <p:sp>
        <p:nvSpPr>
          <p:cNvPr id="1945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27125" y="711200"/>
            <a:ext cx="4605338" cy="34544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68800"/>
            <a:ext cx="5029200" cy="4064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9BFD-1186-2541-A052-84AE8B240BC7}" type="datetimeFigureOut">
              <a:rPr lang="en-US" smtClean="0"/>
              <a:pPr/>
              <a:t>5/15/13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586E4-C72F-1A42-8395-15BE04024B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34719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9BFD-1186-2541-A052-84AE8B240BC7}" type="datetimeFigureOut">
              <a:rPr lang="en-US" smtClean="0"/>
              <a:pPr/>
              <a:t>5/15/13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586E4-C72F-1A42-8395-15BE04024B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17307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9BFD-1186-2541-A052-84AE8B240BC7}" type="datetimeFigureOut">
              <a:rPr lang="en-US" smtClean="0"/>
              <a:pPr/>
              <a:t>5/15/13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586E4-C72F-1A42-8395-15BE04024B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46734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9BFD-1186-2541-A052-84AE8B240BC7}" type="datetimeFigureOut">
              <a:rPr lang="en-US" smtClean="0"/>
              <a:pPr/>
              <a:t>5/15/13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586E4-C72F-1A42-8395-15BE04024B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93356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9BFD-1186-2541-A052-84AE8B240BC7}" type="datetimeFigureOut">
              <a:rPr lang="en-US" smtClean="0"/>
              <a:pPr/>
              <a:t>5/15/13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586E4-C72F-1A42-8395-15BE04024B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58492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9BFD-1186-2541-A052-84AE8B240BC7}" type="datetimeFigureOut">
              <a:rPr lang="en-US" smtClean="0"/>
              <a:pPr/>
              <a:t>5/15/13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586E4-C72F-1A42-8395-15BE04024B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76312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9BFD-1186-2541-A052-84AE8B240BC7}" type="datetimeFigureOut">
              <a:rPr lang="en-US" smtClean="0"/>
              <a:pPr/>
              <a:t>5/15/13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586E4-C72F-1A42-8395-15BE04024B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809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9BFD-1186-2541-A052-84AE8B240BC7}" type="datetimeFigureOut">
              <a:rPr lang="en-US" smtClean="0"/>
              <a:pPr/>
              <a:t>5/15/13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586E4-C72F-1A42-8395-15BE04024B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40195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9BFD-1186-2541-A052-84AE8B240BC7}" type="datetimeFigureOut">
              <a:rPr lang="en-US" smtClean="0"/>
              <a:pPr/>
              <a:t>5/15/13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586E4-C72F-1A42-8395-15BE04024B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04851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9BFD-1186-2541-A052-84AE8B240BC7}" type="datetimeFigureOut">
              <a:rPr lang="en-US" smtClean="0"/>
              <a:pPr/>
              <a:t>5/15/13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586E4-C72F-1A42-8395-15BE04024B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90270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9BFD-1186-2541-A052-84AE8B240BC7}" type="datetimeFigureOut">
              <a:rPr lang="en-US" smtClean="0"/>
              <a:pPr/>
              <a:t>5/15/13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586E4-C72F-1A42-8395-15BE04024B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71773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B19BFD-1186-2541-A052-84AE8B240BC7}" type="datetimeFigureOut">
              <a:rPr lang="en-US" smtClean="0"/>
              <a:pPr/>
              <a:t>5/15/13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586E4-C72F-1A42-8395-15BE04024B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63169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gif"/><Relationship Id="rId6" Type="http://schemas.openxmlformats.org/officeDocument/2006/relationships/hyperlink" Target="http://www.virtualplant.org" TargetMode="External"/><Relationship Id="rId7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gif"/><Relationship Id="rId6" Type="http://schemas.openxmlformats.org/officeDocument/2006/relationships/hyperlink" Target="http://www.virtualplant.org" TargetMode="External"/><Relationship Id="rId7" Type="http://schemas.openxmlformats.org/officeDocument/2006/relationships/image" Target="../media/image10.jpeg"/><Relationship Id="rId8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0.png"/><Relationship Id="rId9" Type="http://schemas.openxmlformats.org/officeDocument/2006/relationships/image" Target="../media/image15.jpeg"/><Relationship Id="rId10" Type="http://schemas.openxmlformats.org/officeDocument/2006/relationships/image" Target="../media/image25.png"/><Relationship Id="rId11" Type="http://schemas.openxmlformats.org/officeDocument/2006/relationships/image" Target="../media/image4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hyperlink" Target="http://images.google.com/imgres?imgurl=http://static.flickr.com/43/112764858_2f43c4872f.jpg&amp;imgrefurl=http://vista.golbin.net/index.php?pl=609&amp;h=256&amp;w=256&amp;sz=20&amp;hl=en&amp;start=1&amp;tbnid=LejZb51FDWlnqM:&amp;tbnh=111&amp;tbnw=111&amp;prev=/images?q=people+icon&amp;svnum=10&amp;hl=en&amp;lr=&amp;rls=GGLG,GGLG:2006-21,GGLG:en&amp;sa=X" TargetMode="External"/><Relationship Id="rId5" Type="http://schemas.openxmlformats.org/officeDocument/2006/relationships/image" Target="../media/image32.jpeg"/><Relationship Id="rId6" Type="http://schemas.openxmlformats.org/officeDocument/2006/relationships/image" Target="../media/image33.png"/><Relationship Id="rId7" Type="http://schemas.openxmlformats.org/officeDocument/2006/relationships/hyperlink" Target="http://images.google.com/imgres?imgurl=http://thumbs.dreamstime.com/thumb_4/1098464712z4s65m.jpg&amp;imgrefurl=http://www.dreamstime.com/shoppingcarticon-image33188&amp;h=241&amp;w=300&amp;sz=16&amp;hl=en&amp;start=9&amp;tbnid=RcUNIg_2JoFikM:&amp;tbnh=93&amp;tbnw=116&amp;prev=/images?q=shopping+cart+icon&amp;svnum=10&amp;hl=en&amp;lr=&amp;safe=off&amp;rls=GGLG,GGLG:2006-21,GGLG:en" TargetMode="External"/><Relationship Id="rId8" Type="http://schemas.openxmlformats.org/officeDocument/2006/relationships/image" Target="../media/image34.jpeg"/><Relationship Id="rId9" Type="http://schemas.openxmlformats.org/officeDocument/2006/relationships/oleObject" Target="../embeddings/oleObject2.bin"/><Relationship Id="rId10" Type="http://schemas.openxmlformats.org/officeDocument/2006/relationships/image" Target="../media/image35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gif"/><Relationship Id="rId6" Type="http://schemas.openxmlformats.org/officeDocument/2006/relationships/hyperlink" Target="http://www.virtualplant.org" TargetMode="External"/><Relationship Id="rId7" Type="http://schemas.openxmlformats.org/officeDocument/2006/relationships/image" Target="../media/image10.jpeg"/><Relationship Id="rId8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3"/>
          <p:cNvSpPr>
            <a:spLocks noChangeArrowheads="1"/>
          </p:cNvSpPr>
          <p:nvPr/>
        </p:nvSpPr>
        <p:spPr bwMode="auto">
          <a:xfrm>
            <a:off x="685800" y="2132013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endParaRPr lang="en-US" b="1">
              <a:solidFill>
                <a:schemeClr val="tx2"/>
              </a:solidFill>
              <a:latin typeface="Arial"/>
              <a:cs typeface="Arial"/>
            </a:endParaRPr>
          </a:p>
        </p:txBody>
      </p:sp>
      <p:pic>
        <p:nvPicPr>
          <p:cNvPr id="75784" name="Picture 8" descr="Suz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1591283"/>
            <a:ext cx="2891634" cy="3742717"/>
          </a:xfrm>
          <a:prstGeom prst="rect">
            <a:avLst/>
          </a:prstGeom>
          <a:noFill/>
          <a:effectLst>
            <a:outerShdw blurRad="63500" dist="38099" dir="2700000" algn="ctr" rotWithShape="0">
              <a:srgbClr val="000000">
                <a:alpha val="75000"/>
              </a:srgbClr>
            </a:outerShdw>
          </a:effectLst>
        </p:spPr>
      </p:pic>
      <p:sp>
        <p:nvSpPr>
          <p:cNvPr id="14339" name="Text Box 9"/>
          <p:cNvSpPr txBox="1">
            <a:spLocks noChangeArrowheads="1"/>
          </p:cNvSpPr>
          <p:nvPr/>
        </p:nvSpPr>
        <p:spPr bwMode="auto">
          <a:xfrm rot="-5394315">
            <a:off x="591362" y="2964657"/>
            <a:ext cx="3817938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400" dirty="0">
                <a:latin typeface="Arial"/>
                <a:cs typeface="Arial"/>
              </a:rPr>
              <a:t>Art by Suzan </a:t>
            </a:r>
            <a:r>
              <a:rPr lang="en-US" sz="1400" dirty="0" err="1">
                <a:latin typeface="Arial"/>
                <a:cs typeface="Arial"/>
              </a:rPr>
              <a:t>Runko</a:t>
            </a:r>
            <a:r>
              <a:rPr lang="en-US" sz="1400" dirty="0">
                <a:latin typeface="Arial"/>
                <a:cs typeface="Arial"/>
              </a:rPr>
              <a:t>,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1400" dirty="0">
                <a:latin typeface="Arial"/>
                <a:cs typeface="Arial"/>
              </a:rPr>
              <a:t>NYU Center for Digital Image Design</a:t>
            </a:r>
          </a:p>
        </p:txBody>
      </p:sp>
      <p:sp>
        <p:nvSpPr>
          <p:cNvPr id="14340" name="Rectangle 11"/>
          <p:cNvSpPr>
            <a:spLocks noChangeArrowheads="1"/>
          </p:cNvSpPr>
          <p:nvPr/>
        </p:nvSpPr>
        <p:spPr bwMode="auto">
          <a:xfrm>
            <a:off x="1295400" y="5335250"/>
            <a:ext cx="588645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4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Gloria M. </a:t>
            </a:r>
            <a:r>
              <a:rPr lang="en-US" sz="24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Coruzzi</a:t>
            </a:r>
            <a:endParaRPr lang="en-US" sz="2000" i="1" dirty="0" smtClean="0">
              <a:latin typeface="Arial"/>
              <a:cs typeface="Arial"/>
            </a:endParaRPr>
          </a:p>
          <a:p>
            <a:pPr algn="ctr"/>
            <a:r>
              <a:rPr lang="en-US" sz="2400" b="1" i="1" dirty="0" smtClean="0">
                <a:latin typeface="Arial"/>
                <a:cs typeface="Arial"/>
              </a:rPr>
              <a:t>New </a:t>
            </a:r>
            <a:r>
              <a:rPr lang="en-US" sz="2400" b="1" i="1" dirty="0">
                <a:latin typeface="Arial"/>
                <a:cs typeface="Arial"/>
              </a:rPr>
              <a:t>York University</a:t>
            </a:r>
          </a:p>
          <a:p>
            <a:pPr algn="ctr"/>
            <a:r>
              <a:rPr lang="en-US" sz="2400" i="1" dirty="0">
                <a:latin typeface="Arial"/>
                <a:cs typeface="Arial"/>
              </a:rPr>
              <a:t>Center for Genomics &amp; Systems Biology</a:t>
            </a:r>
          </a:p>
          <a:p>
            <a:pPr algn="ctr"/>
            <a:endParaRPr lang="en-US" sz="2400" dirty="0">
              <a:latin typeface="Arial"/>
              <a:cs typeface="Arial"/>
            </a:endParaRPr>
          </a:p>
        </p:txBody>
      </p:sp>
      <p:pic>
        <p:nvPicPr>
          <p:cNvPr id="14341" name="Picture 12" descr="CGSBNYUforletterhea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70954" y="4123259"/>
            <a:ext cx="172064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26882" y="457200"/>
            <a:ext cx="7336538" cy="89255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Plant Systems Biology</a:t>
            </a:r>
          </a:p>
          <a:p>
            <a:pPr algn="ctr"/>
            <a:r>
              <a:rPr lang="en-US" sz="2400" i="1" dirty="0" smtClean="0">
                <a:latin typeface="Arial"/>
                <a:cs typeface="Arial"/>
              </a:rPr>
              <a:t>From Predictive Network Modeling to Trait Evolution</a:t>
            </a:r>
            <a:endParaRPr lang="en-US" sz="2400" i="1" dirty="0">
              <a:latin typeface="Arial"/>
              <a:cs typeface="Arial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1447800"/>
            <a:ext cx="9144000" cy="0"/>
          </a:xfrm>
          <a:prstGeom prst="line">
            <a:avLst/>
          </a:prstGeom>
          <a:ln w="1905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4926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155" y="1692241"/>
            <a:ext cx="1838764" cy="392622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461044" y="2969356"/>
            <a:ext cx="26712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Arial"/>
                <a:cs typeface="Arial"/>
              </a:rPr>
              <a:t>NUE Variation</a:t>
            </a:r>
          </a:p>
        </p:txBody>
      </p:sp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11855" y="1389036"/>
            <a:ext cx="629236" cy="1603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24525" y="2297597"/>
            <a:ext cx="356334" cy="642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18" descr="http://www.robinsonlibrary.com/agriculture/plant/field/graphics/wheat2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18515" y="1769257"/>
            <a:ext cx="354579" cy="1207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Freeform 29"/>
          <p:cNvSpPr/>
          <p:nvPr/>
        </p:nvSpPr>
        <p:spPr>
          <a:xfrm>
            <a:off x="5331836" y="2015021"/>
            <a:ext cx="1542521" cy="961451"/>
          </a:xfrm>
          <a:custGeom>
            <a:avLst/>
            <a:gdLst>
              <a:gd name="connsiteX0" fmla="*/ 0 w 5486400"/>
              <a:gd name="connsiteY0" fmla="*/ 2338423 h 2338423"/>
              <a:gd name="connsiteX1" fmla="*/ 504825 w 5486400"/>
              <a:gd name="connsiteY1" fmla="*/ 2271748 h 2338423"/>
              <a:gd name="connsiteX2" fmla="*/ 904875 w 5486400"/>
              <a:gd name="connsiteY2" fmla="*/ 2100298 h 2338423"/>
              <a:gd name="connsiteX3" fmla="*/ 1323975 w 5486400"/>
              <a:gd name="connsiteY3" fmla="*/ 1757398 h 2338423"/>
              <a:gd name="connsiteX4" fmla="*/ 1762125 w 5486400"/>
              <a:gd name="connsiteY4" fmla="*/ 1119223 h 2338423"/>
              <a:gd name="connsiteX5" fmla="*/ 2181225 w 5486400"/>
              <a:gd name="connsiteY5" fmla="*/ 442948 h 2338423"/>
              <a:gd name="connsiteX6" fmla="*/ 2438400 w 5486400"/>
              <a:gd name="connsiteY6" fmla="*/ 147673 h 2338423"/>
              <a:gd name="connsiteX7" fmla="*/ 2628900 w 5486400"/>
              <a:gd name="connsiteY7" fmla="*/ 14323 h 2338423"/>
              <a:gd name="connsiteX8" fmla="*/ 2714625 w 5486400"/>
              <a:gd name="connsiteY8" fmla="*/ 4798 h 2338423"/>
              <a:gd name="connsiteX9" fmla="*/ 2876550 w 5486400"/>
              <a:gd name="connsiteY9" fmla="*/ 23848 h 2338423"/>
              <a:gd name="connsiteX10" fmla="*/ 3095625 w 5486400"/>
              <a:gd name="connsiteY10" fmla="*/ 185773 h 2338423"/>
              <a:gd name="connsiteX11" fmla="*/ 3419475 w 5486400"/>
              <a:gd name="connsiteY11" fmla="*/ 623923 h 2338423"/>
              <a:gd name="connsiteX12" fmla="*/ 3686175 w 5486400"/>
              <a:gd name="connsiteY12" fmla="*/ 1109698 h 2338423"/>
              <a:gd name="connsiteX13" fmla="*/ 3962400 w 5486400"/>
              <a:gd name="connsiteY13" fmla="*/ 1490698 h 2338423"/>
              <a:gd name="connsiteX14" fmla="*/ 4181475 w 5486400"/>
              <a:gd name="connsiteY14" fmla="*/ 1776448 h 2338423"/>
              <a:gd name="connsiteX15" fmla="*/ 4486275 w 5486400"/>
              <a:gd name="connsiteY15" fmla="*/ 2062198 h 2338423"/>
              <a:gd name="connsiteX16" fmla="*/ 4829175 w 5486400"/>
              <a:gd name="connsiteY16" fmla="*/ 2233648 h 2338423"/>
              <a:gd name="connsiteX17" fmla="*/ 5248275 w 5486400"/>
              <a:gd name="connsiteY17" fmla="*/ 2319373 h 2338423"/>
              <a:gd name="connsiteX18" fmla="*/ 5486400 w 5486400"/>
              <a:gd name="connsiteY18" fmla="*/ 2338423 h 2338423"/>
              <a:gd name="connsiteX19" fmla="*/ 0 w 5486400"/>
              <a:gd name="connsiteY19" fmla="*/ 2338423 h 2338423"/>
              <a:gd name="connsiteX0" fmla="*/ 0 w 5486400"/>
              <a:gd name="connsiteY0" fmla="*/ 2341206 h 2341206"/>
              <a:gd name="connsiteX1" fmla="*/ 504825 w 5486400"/>
              <a:gd name="connsiteY1" fmla="*/ 2274531 h 2341206"/>
              <a:gd name="connsiteX2" fmla="*/ 904875 w 5486400"/>
              <a:gd name="connsiteY2" fmla="*/ 2103081 h 2341206"/>
              <a:gd name="connsiteX3" fmla="*/ 1323975 w 5486400"/>
              <a:gd name="connsiteY3" fmla="*/ 1760181 h 2341206"/>
              <a:gd name="connsiteX4" fmla="*/ 1762125 w 5486400"/>
              <a:gd name="connsiteY4" fmla="*/ 1122006 h 2341206"/>
              <a:gd name="connsiteX5" fmla="*/ 2181225 w 5486400"/>
              <a:gd name="connsiteY5" fmla="*/ 445731 h 2341206"/>
              <a:gd name="connsiteX6" fmla="*/ 2438400 w 5486400"/>
              <a:gd name="connsiteY6" fmla="*/ 150456 h 2341206"/>
              <a:gd name="connsiteX7" fmla="*/ 2628900 w 5486400"/>
              <a:gd name="connsiteY7" fmla="*/ 17106 h 2341206"/>
              <a:gd name="connsiteX8" fmla="*/ 2781300 w 5486400"/>
              <a:gd name="connsiteY8" fmla="*/ 2783 h 2341206"/>
              <a:gd name="connsiteX9" fmla="*/ 2876550 w 5486400"/>
              <a:gd name="connsiteY9" fmla="*/ 26631 h 2341206"/>
              <a:gd name="connsiteX10" fmla="*/ 3095625 w 5486400"/>
              <a:gd name="connsiteY10" fmla="*/ 188556 h 2341206"/>
              <a:gd name="connsiteX11" fmla="*/ 3419475 w 5486400"/>
              <a:gd name="connsiteY11" fmla="*/ 626706 h 2341206"/>
              <a:gd name="connsiteX12" fmla="*/ 3686175 w 5486400"/>
              <a:gd name="connsiteY12" fmla="*/ 1112481 h 2341206"/>
              <a:gd name="connsiteX13" fmla="*/ 3962400 w 5486400"/>
              <a:gd name="connsiteY13" fmla="*/ 1493481 h 2341206"/>
              <a:gd name="connsiteX14" fmla="*/ 4181475 w 5486400"/>
              <a:gd name="connsiteY14" fmla="*/ 1779231 h 2341206"/>
              <a:gd name="connsiteX15" fmla="*/ 4486275 w 5486400"/>
              <a:gd name="connsiteY15" fmla="*/ 2064981 h 2341206"/>
              <a:gd name="connsiteX16" fmla="*/ 4829175 w 5486400"/>
              <a:gd name="connsiteY16" fmla="*/ 2236431 h 2341206"/>
              <a:gd name="connsiteX17" fmla="*/ 5248275 w 5486400"/>
              <a:gd name="connsiteY17" fmla="*/ 2322156 h 2341206"/>
              <a:gd name="connsiteX18" fmla="*/ 5486400 w 5486400"/>
              <a:gd name="connsiteY18" fmla="*/ 2341206 h 2341206"/>
              <a:gd name="connsiteX19" fmla="*/ 0 w 5486400"/>
              <a:gd name="connsiteY19" fmla="*/ 2341206 h 2341206"/>
              <a:gd name="connsiteX0" fmla="*/ 0 w 5486400"/>
              <a:gd name="connsiteY0" fmla="*/ 2343103 h 2343103"/>
              <a:gd name="connsiteX1" fmla="*/ 504825 w 5486400"/>
              <a:gd name="connsiteY1" fmla="*/ 2276428 h 2343103"/>
              <a:gd name="connsiteX2" fmla="*/ 904875 w 5486400"/>
              <a:gd name="connsiteY2" fmla="*/ 2104978 h 2343103"/>
              <a:gd name="connsiteX3" fmla="*/ 1323975 w 5486400"/>
              <a:gd name="connsiteY3" fmla="*/ 1762078 h 2343103"/>
              <a:gd name="connsiteX4" fmla="*/ 1762125 w 5486400"/>
              <a:gd name="connsiteY4" fmla="*/ 1123903 h 2343103"/>
              <a:gd name="connsiteX5" fmla="*/ 2181225 w 5486400"/>
              <a:gd name="connsiteY5" fmla="*/ 447628 h 2343103"/>
              <a:gd name="connsiteX6" fmla="*/ 2438400 w 5486400"/>
              <a:gd name="connsiteY6" fmla="*/ 152353 h 2343103"/>
              <a:gd name="connsiteX7" fmla="*/ 2628900 w 5486400"/>
              <a:gd name="connsiteY7" fmla="*/ 19003 h 2343103"/>
              <a:gd name="connsiteX8" fmla="*/ 2752725 w 5486400"/>
              <a:gd name="connsiteY8" fmla="*/ 1897 h 2343103"/>
              <a:gd name="connsiteX9" fmla="*/ 2876550 w 5486400"/>
              <a:gd name="connsiteY9" fmla="*/ 28528 h 2343103"/>
              <a:gd name="connsiteX10" fmla="*/ 3095625 w 5486400"/>
              <a:gd name="connsiteY10" fmla="*/ 190453 h 2343103"/>
              <a:gd name="connsiteX11" fmla="*/ 3419475 w 5486400"/>
              <a:gd name="connsiteY11" fmla="*/ 628603 h 2343103"/>
              <a:gd name="connsiteX12" fmla="*/ 3686175 w 5486400"/>
              <a:gd name="connsiteY12" fmla="*/ 1114378 h 2343103"/>
              <a:gd name="connsiteX13" fmla="*/ 3962400 w 5486400"/>
              <a:gd name="connsiteY13" fmla="*/ 1495378 h 2343103"/>
              <a:gd name="connsiteX14" fmla="*/ 4181475 w 5486400"/>
              <a:gd name="connsiteY14" fmla="*/ 1781128 h 2343103"/>
              <a:gd name="connsiteX15" fmla="*/ 4486275 w 5486400"/>
              <a:gd name="connsiteY15" fmla="*/ 2066878 h 2343103"/>
              <a:gd name="connsiteX16" fmla="*/ 4829175 w 5486400"/>
              <a:gd name="connsiteY16" fmla="*/ 2238328 h 2343103"/>
              <a:gd name="connsiteX17" fmla="*/ 5248275 w 5486400"/>
              <a:gd name="connsiteY17" fmla="*/ 2324053 h 2343103"/>
              <a:gd name="connsiteX18" fmla="*/ 5486400 w 5486400"/>
              <a:gd name="connsiteY18" fmla="*/ 2343103 h 2343103"/>
              <a:gd name="connsiteX19" fmla="*/ 0 w 5486400"/>
              <a:gd name="connsiteY19" fmla="*/ 2343103 h 2343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486400" h="2343103">
                <a:moveTo>
                  <a:pt x="0" y="2343103"/>
                </a:moveTo>
                <a:cubicBezTo>
                  <a:pt x="177006" y="2329609"/>
                  <a:pt x="354013" y="2316115"/>
                  <a:pt x="504825" y="2276428"/>
                </a:cubicBezTo>
                <a:cubicBezTo>
                  <a:pt x="655637" y="2236741"/>
                  <a:pt x="768350" y="2190703"/>
                  <a:pt x="904875" y="2104978"/>
                </a:cubicBezTo>
                <a:cubicBezTo>
                  <a:pt x="1041400" y="2019253"/>
                  <a:pt x="1181100" y="1925590"/>
                  <a:pt x="1323975" y="1762078"/>
                </a:cubicBezTo>
                <a:cubicBezTo>
                  <a:pt x="1466850" y="1598565"/>
                  <a:pt x="1619250" y="1342978"/>
                  <a:pt x="1762125" y="1123903"/>
                </a:cubicBezTo>
                <a:cubicBezTo>
                  <a:pt x="1905000" y="904828"/>
                  <a:pt x="2068513" y="609553"/>
                  <a:pt x="2181225" y="447628"/>
                </a:cubicBezTo>
                <a:cubicBezTo>
                  <a:pt x="2293937" y="285703"/>
                  <a:pt x="2363788" y="223790"/>
                  <a:pt x="2438400" y="152353"/>
                </a:cubicBezTo>
                <a:cubicBezTo>
                  <a:pt x="2513013" y="80915"/>
                  <a:pt x="2576513" y="44079"/>
                  <a:pt x="2628900" y="19003"/>
                </a:cubicBezTo>
                <a:cubicBezTo>
                  <a:pt x="2681288" y="-6073"/>
                  <a:pt x="2711450" y="310"/>
                  <a:pt x="2752725" y="1897"/>
                </a:cubicBezTo>
                <a:cubicBezTo>
                  <a:pt x="2794000" y="3484"/>
                  <a:pt x="2819400" y="-2898"/>
                  <a:pt x="2876550" y="28528"/>
                </a:cubicBezTo>
                <a:cubicBezTo>
                  <a:pt x="2933700" y="59954"/>
                  <a:pt x="3005138" y="90440"/>
                  <a:pt x="3095625" y="190453"/>
                </a:cubicBezTo>
                <a:cubicBezTo>
                  <a:pt x="3186113" y="290465"/>
                  <a:pt x="3321050" y="474616"/>
                  <a:pt x="3419475" y="628603"/>
                </a:cubicBezTo>
                <a:cubicBezTo>
                  <a:pt x="3517900" y="782590"/>
                  <a:pt x="3595688" y="969916"/>
                  <a:pt x="3686175" y="1114378"/>
                </a:cubicBezTo>
                <a:cubicBezTo>
                  <a:pt x="3776662" y="1258840"/>
                  <a:pt x="3879850" y="1384253"/>
                  <a:pt x="3962400" y="1495378"/>
                </a:cubicBezTo>
                <a:cubicBezTo>
                  <a:pt x="4044950" y="1606503"/>
                  <a:pt x="4094163" y="1685878"/>
                  <a:pt x="4181475" y="1781128"/>
                </a:cubicBezTo>
                <a:cubicBezTo>
                  <a:pt x="4268787" y="1876378"/>
                  <a:pt x="4378325" y="1990678"/>
                  <a:pt x="4486275" y="2066878"/>
                </a:cubicBezTo>
                <a:cubicBezTo>
                  <a:pt x="4594225" y="2143078"/>
                  <a:pt x="4702175" y="2195465"/>
                  <a:pt x="4829175" y="2238328"/>
                </a:cubicBezTo>
                <a:cubicBezTo>
                  <a:pt x="4956175" y="2281191"/>
                  <a:pt x="5138737" y="2306590"/>
                  <a:pt x="5248275" y="2324053"/>
                </a:cubicBezTo>
                <a:cubicBezTo>
                  <a:pt x="5357813" y="2341516"/>
                  <a:pt x="5486400" y="2343103"/>
                  <a:pt x="5486400" y="2343103"/>
                </a:cubicBezTo>
                <a:lnTo>
                  <a:pt x="0" y="2343103"/>
                </a:lnTo>
                <a:close/>
              </a:path>
            </a:pathLst>
          </a:cu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31" name="Freeform 30"/>
          <p:cNvSpPr/>
          <p:nvPr/>
        </p:nvSpPr>
        <p:spPr>
          <a:xfrm>
            <a:off x="5989212" y="1250537"/>
            <a:ext cx="1542521" cy="1714560"/>
          </a:xfrm>
          <a:custGeom>
            <a:avLst/>
            <a:gdLst>
              <a:gd name="connsiteX0" fmla="*/ 0 w 5486400"/>
              <a:gd name="connsiteY0" fmla="*/ 2338423 h 2338423"/>
              <a:gd name="connsiteX1" fmla="*/ 504825 w 5486400"/>
              <a:gd name="connsiteY1" fmla="*/ 2271748 h 2338423"/>
              <a:gd name="connsiteX2" fmla="*/ 904875 w 5486400"/>
              <a:gd name="connsiteY2" fmla="*/ 2100298 h 2338423"/>
              <a:gd name="connsiteX3" fmla="*/ 1323975 w 5486400"/>
              <a:gd name="connsiteY3" fmla="*/ 1757398 h 2338423"/>
              <a:gd name="connsiteX4" fmla="*/ 1762125 w 5486400"/>
              <a:gd name="connsiteY4" fmla="*/ 1119223 h 2338423"/>
              <a:gd name="connsiteX5" fmla="*/ 2181225 w 5486400"/>
              <a:gd name="connsiteY5" fmla="*/ 442948 h 2338423"/>
              <a:gd name="connsiteX6" fmla="*/ 2438400 w 5486400"/>
              <a:gd name="connsiteY6" fmla="*/ 147673 h 2338423"/>
              <a:gd name="connsiteX7" fmla="*/ 2628900 w 5486400"/>
              <a:gd name="connsiteY7" fmla="*/ 14323 h 2338423"/>
              <a:gd name="connsiteX8" fmla="*/ 2714625 w 5486400"/>
              <a:gd name="connsiteY8" fmla="*/ 4798 h 2338423"/>
              <a:gd name="connsiteX9" fmla="*/ 2876550 w 5486400"/>
              <a:gd name="connsiteY9" fmla="*/ 23848 h 2338423"/>
              <a:gd name="connsiteX10" fmla="*/ 3095625 w 5486400"/>
              <a:gd name="connsiteY10" fmla="*/ 185773 h 2338423"/>
              <a:gd name="connsiteX11" fmla="*/ 3419475 w 5486400"/>
              <a:gd name="connsiteY11" fmla="*/ 623923 h 2338423"/>
              <a:gd name="connsiteX12" fmla="*/ 3686175 w 5486400"/>
              <a:gd name="connsiteY12" fmla="*/ 1109698 h 2338423"/>
              <a:gd name="connsiteX13" fmla="*/ 3962400 w 5486400"/>
              <a:gd name="connsiteY13" fmla="*/ 1490698 h 2338423"/>
              <a:gd name="connsiteX14" fmla="*/ 4181475 w 5486400"/>
              <a:gd name="connsiteY14" fmla="*/ 1776448 h 2338423"/>
              <a:gd name="connsiteX15" fmla="*/ 4486275 w 5486400"/>
              <a:gd name="connsiteY15" fmla="*/ 2062198 h 2338423"/>
              <a:gd name="connsiteX16" fmla="*/ 4829175 w 5486400"/>
              <a:gd name="connsiteY16" fmla="*/ 2233648 h 2338423"/>
              <a:gd name="connsiteX17" fmla="*/ 5248275 w 5486400"/>
              <a:gd name="connsiteY17" fmla="*/ 2319373 h 2338423"/>
              <a:gd name="connsiteX18" fmla="*/ 5486400 w 5486400"/>
              <a:gd name="connsiteY18" fmla="*/ 2338423 h 2338423"/>
              <a:gd name="connsiteX19" fmla="*/ 0 w 5486400"/>
              <a:gd name="connsiteY19" fmla="*/ 2338423 h 2338423"/>
              <a:gd name="connsiteX0" fmla="*/ 0 w 5486400"/>
              <a:gd name="connsiteY0" fmla="*/ 2341206 h 2341206"/>
              <a:gd name="connsiteX1" fmla="*/ 504825 w 5486400"/>
              <a:gd name="connsiteY1" fmla="*/ 2274531 h 2341206"/>
              <a:gd name="connsiteX2" fmla="*/ 904875 w 5486400"/>
              <a:gd name="connsiteY2" fmla="*/ 2103081 h 2341206"/>
              <a:gd name="connsiteX3" fmla="*/ 1323975 w 5486400"/>
              <a:gd name="connsiteY3" fmla="*/ 1760181 h 2341206"/>
              <a:gd name="connsiteX4" fmla="*/ 1762125 w 5486400"/>
              <a:gd name="connsiteY4" fmla="*/ 1122006 h 2341206"/>
              <a:gd name="connsiteX5" fmla="*/ 2181225 w 5486400"/>
              <a:gd name="connsiteY5" fmla="*/ 445731 h 2341206"/>
              <a:gd name="connsiteX6" fmla="*/ 2438400 w 5486400"/>
              <a:gd name="connsiteY6" fmla="*/ 150456 h 2341206"/>
              <a:gd name="connsiteX7" fmla="*/ 2628900 w 5486400"/>
              <a:gd name="connsiteY7" fmla="*/ 17106 h 2341206"/>
              <a:gd name="connsiteX8" fmla="*/ 2781300 w 5486400"/>
              <a:gd name="connsiteY8" fmla="*/ 2783 h 2341206"/>
              <a:gd name="connsiteX9" fmla="*/ 2876550 w 5486400"/>
              <a:gd name="connsiteY9" fmla="*/ 26631 h 2341206"/>
              <a:gd name="connsiteX10" fmla="*/ 3095625 w 5486400"/>
              <a:gd name="connsiteY10" fmla="*/ 188556 h 2341206"/>
              <a:gd name="connsiteX11" fmla="*/ 3419475 w 5486400"/>
              <a:gd name="connsiteY11" fmla="*/ 626706 h 2341206"/>
              <a:gd name="connsiteX12" fmla="*/ 3686175 w 5486400"/>
              <a:gd name="connsiteY12" fmla="*/ 1112481 h 2341206"/>
              <a:gd name="connsiteX13" fmla="*/ 3962400 w 5486400"/>
              <a:gd name="connsiteY13" fmla="*/ 1493481 h 2341206"/>
              <a:gd name="connsiteX14" fmla="*/ 4181475 w 5486400"/>
              <a:gd name="connsiteY14" fmla="*/ 1779231 h 2341206"/>
              <a:gd name="connsiteX15" fmla="*/ 4486275 w 5486400"/>
              <a:gd name="connsiteY15" fmla="*/ 2064981 h 2341206"/>
              <a:gd name="connsiteX16" fmla="*/ 4829175 w 5486400"/>
              <a:gd name="connsiteY16" fmla="*/ 2236431 h 2341206"/>
              <a:gd name="connsiteX17" fmla="*/ 5248275 w 5486400"/>
              <a:gd name="connsiteY17" fmla="*/ 2322156 h 2341206"/>
              <a:gd name="connsiteX18" fmla="*/ 5486400 w 5486400"/>
              <a:gd name="connsiteY18" fmla="*/ 2341206 h 2341206"/>
              <a:gd name="connsiteX19" fmla="*/ 0 w 5486400"/>
              <a:gd name="connsiteY19" fmla="*/ 2341206 h 2341206"/>
              <a:gd name="connsiteX0" fmla="*/ 0 w 5486400"/>
              <a:gd name="connsiteY0" fmla="*/ 2343103 h 2343103"/>
              <a:gd name="connsiteX1" fmla="*/ 504825 w 5486400"/>
              <a:gd name="connsiteY1" fmla="*/ 2276428 h 2343103"/>
              <a:gd name="connsiteX2" fmla="*/ 904875 w 5486400"/>
              <a:gd name="connsiteY2" fmla="*/ 2104978 h 2343103"/>
              <a:gd name="connsiteX3" fmla="*/ 1323975 w 5486400"/>
              <a:gd name="connsiteY3" fmla="*/ 1762078 h 2343103"/>
              <a:gd name="connsiteX4" fmla="*/ 1762125 w 5486400"/>
              <a:gd name="connsiteY4" fmla="*/ 1123903 h 2343103"/>
              <a:gd name="connsiteX5" fmla="*/ 2181225 w 5486400"/>
              <a:gd name="connsiteY5" fmla="*/ 447628 h 2343103"/>
              <a:gd name="connsiteX6" fmla="*/ 2438400 w 5486400"/>
              <a:gd name="connsiteY6" fmla="*/ 152353 h 2343103"/>
              <a:gd name="connsiteX7" fmla="*/ 2628900 w 5486400"/>
              <a:gd name="connsiteY7" fmla="*/ 19003 h 2343103"/>
              <a:gd name="connsiteX8" fmla="*/ 2752725 w 5486400"/>
              <a:gd name="connsiteY8" fmla="*/ 1897 h 2343103"/>
              <a:gd name="connsiteX9" fmla="*/ 2876550 w 5486400"/>
              <a:gd name="connsiteY9" fmla="*/ 28528 h 2343103"/>
              <a:gd name="connsiteX10" fmla="*/ 3095625 w 5486400"/>
              <a:gd name="connsiteY10" fmla="*/ 190453 h 2343103"/>
              <a:gd name="connsiteX11" fmla="*/ 3419475 w 5486400"/>
              <a:gd name="connsiteY11" fmla="*/ 628603 h 2343103"/>
              <a:gd name="connsiteX12" fmla="*/ 3686175 w 5486400"/>
              <a:gd name="connsiteY12" fmla="*/ 1114378 h 2343103"/>
              <a:gd name="connsiteX13" fmla="*/ 3962400 w 5486400"/>
              <a:gd name="connsiteY13" fmla="*/ 1495378 h 2343103"/>
              <a:gd name="connsiteX14" fmla="*/ 4181475 w 5486400"/>
              <a:gd name="connsiteY14" fmla="*/ 1781128 h 2343103"/>
              <a:gd name="connsiteX15" fmla="*/ 4486275 w 5486400"/>
              <a:gd name="connsiteY15" fmla="*/ 2066878 h 2343103"/>
              <a:gd name="connsiteX16" fmla="*/ 4829175 w 5486400"/>
              <a:gd name="connsiteY16" fmla="*/ 2238328 h 2343103"/>
              <a:gd name="connsiteX17" fmla="*/ 5248275 w 5486400"/>
              <a:gd name="connsiteY17" fmla="*/ 2324053 h 2343103"/>
              <a:gd name="connsiteX18" fmla="*/ 5486400 w 5486400"/>
              <a:gd name="connsiteY18" fmla="*/ 2343103 h 2343103"/>
              <a:gd name="connsiteX19" fmla="*/ 0 w 5486400"/>
              <a:gd name="connsiteY19" fmla="*/ 2343103 h 2343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486400" h="2343103">
                <a:moveTo>
                  <a:pt x="0" y="2343103"/>
                </a:moveTo>
                <a:cubicBezTo>
                  <a:pt x="177006" y="2329609"/>
                  <a:pt x="354013" y="2316115"/>
                  <a:pt x="504825" y="2276428"/>
                </a:cubicBezTo>
                <a:cubicBezTo>
                  <a:pt x="655637" y="2236741"/>
                  <a:pt x="768350" y="2190703"/>
                  <a:pt x="904875" y="2104978"/>
                </a:cubicBezTo>
                <a:cubicBezTo>
                  <a:pt x="1041400" y="2019253"/>
                  <a:pt x="1181100" y="1925590"/>
                  <a:pt x="1323975" y="1762078"/>
                </a:cubicBezTo>
                <a:cubicBezTo>
                  <a:pt x="1466850" y="1598565"/>
                  <a:pt x="1619250" y="1342978"/>
                  <a:pt x="1762125" y="1123903"/>
                </a:cubicBezTo>
                <a:cubicBezTo>
                  <a:pt x="1905000" y="904828"/>
                  <a:pt x="2068513" y="609553"/>
                  <a:pt x="2181225" y="447628"/>
                </a:cubicBezTo>
                <a:cubicBezTo>
                  <a:pt x="2293937" y="285703"/>
                  <a:pt x="2363788" y="223790"/>
                  <a:pt x="2438400" y="152353"/>
                </a:cubicBezTo>
                <a:cubicBezTo>
                  <a:pt x="2513013" y="80915"/>
                  <a:pt x="2576513" y="44079"/>
                  <a:pt x="2628900" y="19003"/>
                </a:cubicBezTo>
                <a:cubicBezTo>
                  <a:pt x="2681288" y="-6073"/>
                  <a:pt x="2711450" y="310"/>
                  <a:pt x="2752725" y="1897"/>
                </a:cubicBezTo>
                <a:cubicBezTo>
                  <a:pt x="2794000" y="3484"/>
                  <a:pt x="2819400" y="-2898"/>
                  <a:pt x="2876550" y="28528"/>
                </a:cubicBezTo>
                <a:cubicBezTo>
                  <a:pt x="2933700" y="59954"/>
                  <a:pt x="3005138" y="90440"/>
                  <a:pt x="3095625" y="190453"/>
                </a:cubicBezTo>
                <a:cubicBezTo>
                  <a:pt x="3186113" y="290465"/>
                  <a:pt x="3321050" y="474616"/>
                  <a:pt x="3419475" y="628603"/>
                </a:cubicBezTo>
                <a:cubicBezTo>
                  <a:pt x="3517900" y="782590"/>
                  <a:pt x="3595688" y="969916"/>
                  <a:pt x="3686175" y="1114378"/>
                </a:cubicBezTo>
                <a:cubicBezTo>
                  <a:pt x="3776662" y="1258840"/>
                  <a:pt x="3879850" y="1384253"/>
                  <a:pt x="3962400" y="1495378"/>
                </a:cubicBezTo>
                <a:cubicBezTo>
                  <a:pt x="4044950" y="1606503"/>
                  <a:pt x="4094163" y="1685878"/>
                  <a:pt x="4181475" y="1781128"/>
                </a:cubicBezTo>
                <a:cubicBezTo>
                  <a:pt x="4268787" y="1876378"/>
                  <a:pt x="4378325" y="1990678"/>
                  <a:pt x="4486275" y="2066878"/>
                </a:cubicBezTo>
                <a:cubicBezTo>
                  <a:pt x="4594225" y="2143078"/>
                  <a:pt x="4702175" y="2195465"/>
                  <a:pt x="4829175" y="2238328"/>
                </a:cubicBezTo>
                <a:cubicBezTo>
                  <a:pt x="4956175" y="2281191"/>
                  <a:pt x="5138737" y="2306590"/>
                  <a:pt x="5248275" y="2324053"/>
                </a:cubicBezTo>
                <a:cubicBezTo>
                  <a:pt x="5357813" y="2341516"/>
                  <a:pt x="5486400" y="2343103"/>
                  <a:pt x="5486400" y="2343103"/>
                </a:cubicBezTo>
                <a:lnTo>
                  <a:pt x="0" y="2343103"/>
                </a:lnTo>
                <a:close/>
              </a:path>
            </a:pathLst>
          </a:cu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32" name="Freeform 31"/>
          <p:cNvSpPr/>
          <p:nvPr/>
        </p:nvSpPr>
        <p:spPr>
          <a:xfrm>
            <a:off x="6821740" y="1625007"/>
            <a:ext cx="1146729" cy="1353737"/>
          </a:xfrm>
          <a:custGeom>
            <a:avLst/>
            <a:gdLst>
              <a:gd name="connsiteX0" fmla="*/ 0 w 5486400"/>
              <a:gd name="connsiteY0" fmla="*/ 2338423 h 2338423"/>
              <a:gd name="connsiteX1" fmla="*/ 504825 w 5486400"/>
              <a:gd name="connsiteY1" fmla="*/ 2271748 h 2338423"/>
              <a:gd name="connsiteX2" fmla="*/ 904875 w 5486400"/>
              <a:gd name="connsiteY2" fmla="*/ 2100298 h 2338423"/>
              <a:gd name="connsiteX3" fmla="*/ 1323975 w 5486400"/>
              <a:gd name="connsiteY3" fmla="*/ 1757398 h 2338423"/>
              <a:gd name="connsiteX4" fmla="*/ 1762125 w 5486400"/>
              <a:gd name="connsiteY4" fmla="*/ 1119223 h 2338423"/>
              <a:gd name="connsiteX5" fmla="*/ 2181225 w 5486400"/>
              <a:gd name="connsiteY5" fmla="*/ 442948 h 2338423"/>
              <a:gd name="connsiteX6" fmla="*/ 2438400 w 5486400"/>
              <a:gd name="connsiteY6" fmla="*/ 147673 h 2338423"/>
              <a:gd name="connsiteX7" fmla="*/ 2628900 w 5486400"/>
              <a:gd name="connsiteY7" fmla="*/ 14323 h 2338423"/>
              <a:gd name="connsiteX8" fmla="*/ 2714625 w 5486400"/>
              <a:gd name="connsiteY8" fmla="*/ 4798 h 2338423"/>
              <a:gd name="connsiteX9" fmla="*/ 2876550 w 5486400"/>
              <a:gd name="connsiteY9" fmla="*/ 23848 h 2338423"/>
              <a:gd name="connsiteX10" fmla="*/ 3095625 w 5486400"/>
              <a:gd name="connsiteY10" fmla="*/ 185773 h 2338423"/>
              <a:gd name="connsiteX11" fmla="*/ 3419475 w 5486400"/>
              <a:gd name="connsiteY11" fmla="*/ 623923 h 2338423"/>
              <a:gd name="connsiteX12" fmla="*/ 3686175 w 5486400"/>
              <a:gd name="connsiteY12" fmla="*/ 1109698 h 2338423"/>
              <a:gd name="connsiteX13" fmla="*/ 3962400 w 5486400"/>
              <a:gd name="connsiteY13" fmla="*/ 1490698 h 2338423"/>
              <a:gd name="connsiteX14" fmla="*/ 4181475 w 5486400"/>
              <a:gd name="connsiteY14" fmla="*/ 1776448 h 2338423"/>
              <a:gd name="connsiteX15" fmla="*/ 4486275 w 5486400"/>
              <a:gd name="connsiteY15" fmla="*/ 2062198 h 2338423"/>
              <a:gd name="connsiteX16" fmla="*/ 4829175 w 5486400"/>
              <a:gd name="connsiteY16" fmla="*/ 2233648 h 2338423"/>
              <a:gd name="connsiteX17" fmla="*/ 5248275 w 5486400"/>
              <a:gd name="connsiteY17" fmla="*/ 2319373 h 2338423"/>
              <a:gd name="connsiteX18" fmla="*/ 5486400 w 5486400"/>
              <a:gd name="connsiteY18" fmla="*/ 2338423 h 2338423"/>
              <a:gd name="connsiteX19" fmla="*/ 0 w 5486400"/>
              <a:gd name="connsiteY19" fmla="*/ 2338423 h 2338423"/>
              <a:gd name="connsiteX0" fmla="*/ 0 w 5486400"/>
              <a:gd name="connsiteY0" fmla="*/ 2341206 h 2341206"/>
              <a:gd name="connsiteX1" fmla="*/ 504825 w 5486400"/>
              <a:gd name="connsiteY1" fmla="*/ 2274531 h 2341206"/>
              <a:gd name="connsiteX2" fmla="*/ 904875 w 5486400"/>
              <a:gd name="connsiteY2" fmla="*/ 2103081 h 2341206"/>
              <a:gd name="connsiteX3" fmla="*/ 1323975 w 5486400"/>
              <a:gd name="connsiteY3" fmla="*/ 1760181 h 2341206"/>
              <a:gd name="connsiteX4" fmla="*/ 1762125 w 5486400"/>
              <a:gd name="connsiteY4" fmla="*/ 1122006 h 2341206"/>
              <a:gd name="connsiteX5" fmla="*/ 2181225 w 5486400"/>
              <a:gd name="connsiteY5" fmla="*/ 445731 h 2341206"/>
              <a:gd name="connsiteX6" fmla="*/ 2438400 w 5486400"/>
              <a:gd name="connsiteY6" fmla="*/ 150456 h 2341206"/>
              <a:gd name="connsiteX7" fmla="*/ 2628900 w 5486400"/>
              <a:gd name="connsiteY7" fmla="*/ 17106 h 2341206"/>
              <a:gd name="connsiteX8" fmla="*/ 2781300 w 5486400"/>
              <a:gd name="connsiteY8" fmla="*/ 2783 h 2341206"/>
              <a:gd name="connsiteX9" fmla="*/ 2876550 w 5486400"/>
              <a:gd name="connsiteY9" fmla="*/ 26631 h 2341206"/>
              <a:gd name="connsiteX10" fmla="*/ 3095625 w 5486400"/>
              <a:gd name="connsiteY10" fmla="*/ 188556 h 2341206"/>
              <a:gd name="connsiteX11" fmla="*/ 3419475 w 5486400"/>
              <a:gd name="connsiteY11" fmla="*/ 626706 h 2341206"/>
              <a:gd name="connsiteX12" fmla="*/ 3686175 w 5486400"/>
              <a:gd name="connsiteY12" fmla="*/ 1112481 h 2341206"/>
              <a:gd name="connsiteX13" fmla="*/ 3962400 w 5486400"/>
              <a:gd name="connsiteY13" fmla="*/ 1493481 h 2341206"/>
              <a:gd name="connsiteX14" fmla="*/ 4181475 w 5486400"/>
              <a:gd name="connsiteY14" fmla="*/ 1779231 h 2341206"/>
              <a:gd name="connsiteX15" fmla="*/ 4486275 w 5486400"/>
              <a:gd name="connsiteY15" fmla="*/ 2064981 h 2341206"/>
              <a:gd name="connsiteX16" fmla="*/ 4829175 w 5486400"/>
              <a:gd name="connsiteY16" fmla="*/ 2236431 h 2341206"/>
              <a:gd name="connsiteX17" fmla="*/ 5248275 w 5486400"/>
              <a:gd name="connsiteY17" fmla="*/ 2322156 h 2341206"/>
              <a:gd name="connsiteX18" fmla="*/ 5486400 w 5486400"/>
              <a:gd name="connsiteY18" fmla="*/ 2341206 h 2341206"/>
              <a:gd name="connsiteX19" fmla="*/ 0 w 5486400"/>
              <a:gd name="connsiteY19" fmla="*/ 2341206 h 2341206"/>
              <a:gd name="connsiteX0" fmla="*/ 0 w 5486400"/>
              <a:gd name="connsiteY0" fmla="*/ 2343103 h 2343103"/>
              <a:gd name="connsiteX1" fmla="*/ 504825 w 5486400"/>
              <a:gd name="connsiteY1" fmla="*/ 2276428 h 2343103"/>
              <a:gd name="connsiteX2" fmla="*/ 904875 w 5486400"/>
              <a:gd name="connsiteY2" fmla="*/ 2104978 h 2343103"/>
              <a:gd name="connsiteX3" fmla="*/ 1323975 w 5486400"/>
              <a:gd name="connsiteY3" fmla="*/ 1762078 h 2343103"/>
              <a:gd name="connsiteX4" fmla="*/ 1762125 w 5486400"/>
              <a:gd name="connsiteY4" fmla="*/ 1123903 h 2343103"/>
              <a:gd name="connsiteX5" fmla="*/ 2181225 w 5486400"/>
              <a:gd name="connsiteY5" fmla="*/ 447628 h 2343103"/>
              <a:gd name="connsiteX6" fmla="*/ 2438400 w 5486400"/>
              <a:gd name="connsiteY6" fmla="*/ 152353 h 2343103"/>
              <a:gd name="connsiteX7" fmla="*/ 2628900 w 5486400"/>
              <a:gd name="connsiteY7" fmla="*/ 19003 h 2343103"/>
              <a:gd name="connsiteX8" fmla="*/ 2752725 w 5486400"/>
              <a:gd name="connsiteY8" fmla="*/ 1897 h 2343103"/>
              <a:gd name="connsiteX9" fmla="*/ 2876550 w 5486400"/>
              <a:gd name="connsiteY9" fmla="*/ 28528 h 2343103"/>
              <a:gd name="connsiteX10" fmla="*/ 3095625 w 5486400"/>
              <a:gd name="connsiteY10" fmla="*/ 190453 h 2343103"/>
              <a:gd name="connsiteX11" fmla="*/ 3419475 w 5486400"/>
              <a:gd name="connsiteY11" fmla="*/ 628603 h 2343103"/>
              <a:gd name="connsiteX12" fmla="*/ 3686175 w 5486400"/>
              <a:gd name="connsiteY12" fmla="*/ 1114378 h 2343103"/>
              <a:gd name="connsiteX13" fmla="*/ 3962400 w 5486400"/>
              <a:gd name="connsiteY13" fmla="*/ 1495378 h 2343103"/>
              <a:gd name="connsiteX14" fmla="*/ 4181475 w 5486400"/>
              <a:gd name="connsiteY14" fmla="*/ 1781128 h 2343103"/>
              <a:gd name="connsiteX15" fmla="*/ 4486275 w 5486400"/>
              <a:gd name="connsiteY15" fmla="*/ 2066878 h 2343103"/>
              <a:gd name="connsiteX16" fmla="*/ 4829175 w 5486400"/>
              <a:gd name="connsiteY16" fmla="*/ 2238328 h 2343103"/>
              <a:gd name="connsiteX17" fmla="*/ 5248275 w 5486400"/>
              <a:gd name="connsiteY17" fmla="*/ 2324053 h 2343103"/>
              <a:gd name="connsiteX18" fmla="*/ 5486400 w 5486400"/>
              <a:gd name="connsiteY18" fmla="*/ 2343103 h 2343103"/>
              <a:gd name="connsiteX19" fmla="*/ 0 w 5486400"/>
              <a:gd name="connsiteY19" fmla="*/ 2343103 h 2343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486400" h="2343103">
                <a:moveTo>
                  <a:pt x="0" y="2343103"/>
                </a:moveTo>
                <a:cubicBezTo>
                  <a:pt x="177006" y="2329609"/>
                  <a:pt x="354013" y="2316115"/>
                  <a:pt x="504825" y="2276428"/>
                </a:cubicBezTo>
                <a:cubicBezTo>
                  <a:pt x="655637" y="2236741"/>
                  <a:pt x="768350" y="2190703"/>
                  <a:pt x="904875" y="2104978"/>
                </a:cubicBezTo>
                <a:cubicBezTo>
                  <a:pt x="1041400" y="2019253"/>
                  <a:pt x="1181100" y="1925590"/>
                  <a:pt x="1323975" y="1762078"/>
                </a:cubicBezTo>
                <a:cubicBezTo>
                  <a:pt x="1466850" y="1598565"/>
                  <a:pt x="1619250" y="1342978"/>
                  <a:pt x="1762125" y="1123903"/>
                </a:cubicBezTo>
                <a:cubicBezTo>
                  <a:pt x="1905000" y="904828"/>
                  <a:pt x="2068513" y="609553"/>
                  <a:pt x="2181225" y="447628"/>
                </a:cubicBezTo>
                <a:cubicBezTo>
                  <a:pt x="2293937" y="285703"/>
                  <a:pt x="2363788" y="223790"/>
                  <a:pt x="2438400" y="152353"/>
                </a:cubicBezTo>
                <a:cubicBezTo>
                  <a:pt x="2513013" y="80915"/>
                  <a:pt x="2576513" y="44079"/>
                  <a:pt x="2628900" y="19003"/>
                </a:cubicBezTo>
                <a:cubicBezTo>
                  <a:pt x="2681288" y="-6073"/>
                  <a:pt x="2711450" y="310"/>
                  <a:pt x="2752725" y="1897"/>
                </a:cubicBezTo>
                <a:cubicBezTo>
                  <a:pt x="2794000" y="3484"/>
                  <a:pt x="2819400" y="-2898"/>
                  <a:pt x="2876550" y="28528"/>
                </a:cubicBezTo>
                <a:cubicBezTo>
                  <a:pt x="2933700" y="59954"/>
                  <a:pt x="3005138" y="90440"/>
                  <a:pt x="3095625" y="190453"/>
                </a:cubicBezTo>
                <a:cubicBezTo>
                  <a:pt x="3186113" y="290465"/>
                  <a:pt x="3321050" y="474616"/>
                  <a:pt x="3419475" y="628603"/>
                </a:cubicBezTo>
                <a:cubicBezTo>
                  <a:pt x="3517900" y="782590"/>
                  <a:pt x="3595688" y="969916"/>
                  <a:pt x="3686175" y="1114378"/>
                </a:cubicBezTo>
                <a:cubicBezTo>
                  <a:pt x="3776662" y="1258840"/>
                  <a:pt x="3879850" y="1384253"/>
                  <a:pt x="3962400" y="1495378"/>
                </a:cubicBezTo>
                <a:cubicBezTo>
                  <a:pt x="4044950" y="1606503"/>
                  <a:pt x="4094163" y="1685878"/>
                  <a:pt x="4181475" y="1781128"/>
                </a:cubicBezTo>
                <a:cubicBezTo>
                  <a:pt x="4268787" y="1876378"/>
                  <a:pt x="4378325" y="1990678"/>
                  <a:pt x="4486275" y="2066878"/>
                </a:cubicBezTo>
                <a:cubicBezTo>
                  <a:pt x="4594225" y="2143078"/>
                  <a:pt x="4702175" y="2195465"/>
                  <a:pt x="4829175" y="2238328"/>
                </a:cubicBezTo>
                <a:cubicBezTo>
                  <a:pt x="4956175" y="2281191"/>
                  <a:pt x="5138737" y="2306590"/>
                  <a:pt x="5248275" y="2324053"/>
                </a:cubicBezTo>
                <a:cubicBezTo>
                  <a:pt x="5357813" y="2341516"/>
                  <a:pt x="5486400" y="2343103"/>
                  <a:pt x="5486400" y="2343103"/>
                </a:cubicBezTo>
                <a:lnTo>
                  <a:pt x="0" y="2343103"/>
                </a:lnTo>
                <a:close/>
              </a:path>
            </a:pathLst>
          </a:cu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684594" y="316470"/>
            <a:ext cx="2379528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latin typeface="Arial"/>
                <a:cs typeface="Arial"/>
              </a:rPr>
              <a:t>Agricultural Traits</a:t>
            </a:r>
          </a:p>
          <a:p>
            <a:pPr algn="ctr"/>
            <a:r>
              <a:rPr lang="en-US" dirty="0" smtClean="0">
                <a:latin typeface="Arial"/>
                <a:cs typeface="Arial"/>
              </a:rPr>
              <a:t>Data</a:t>
            </a:r>
            <a:r>
              <a:rPr lang="en-US" dirty="0">
                <a:latin typeface="Arial"/>
                <a:cs typeface="Arial"/>
              </a:rPr>
              <a:t>-Poor Crops</a:t>
            </a:r>
          </a:p>
          <a:p>
            <a:pPr algn="ctr"/>
            <a:endParaRPr lang="en-US" dirty="0">
              <a:latin typeface="Arial"/>
              <a:cs typeface="Arial"/>
            </a:endParaRPr>
          </a:p>
          <a:p>
            <a:pPr algn="ctr"/>
            <a:r>
              <a:rPr lang="en-US" dirty="0" smtClean="0">
                <a:latin typeface="Arial"/>
                <a:cs typeface="Arial"/>
              </a:rPr>
              <a:t> 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45" name="Right Arrow 44"/>
          <p:cNvSpPr/>
          <p:nvPr/>
        </p:nvSpPr>
        <p:spPr>
          <a:xfrm>
            <a:off x="2651421" y="1936750"/>
            <a:ext cx="2552989" cy="798775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82546" y="454977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/>
                <a:cs typeface="Arial"/>
              </a:rPr>
              <a:t> </a:t>
            </a:r>
            <a:r>
              <a:rPr lang="en-US" b="1" dirty="0" smtClean="0">
                <a:latin typeface="Arial"/>
                <a:cs typeface="Arial"/>
              </a:rPr>
              <a:t>   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3879" y="203379"/>
            <a:ext cx="3216483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latin typeface="Arial"/>
                <a:cs typeface="Arial"/>
              </a:rPr>
              <a:t>Arabidopsis </a:t>
            </a:r>
          </a:p>
          <a:p>
            <a:pPr algn="ctr"/>
            <a:r>
              <a:rPr lang="en-US" dirty="0" smtClean="0">
                <a:latin typeface="Arial"/>
                <a:cs typeface="Arial"/>
              </a:rPr>
              <a:t>Data-rich </a:t>
            </a:r>
            <a:r>
              <a:rPr lang="en-US" dirty="0">
                <a:latin typeface="Arial"/>
                <a:cs typeface="Arial"/>
              </a:rPr>
              <a:t>m</a:t>
            </a:r>
            <a:r>
              <a:rPr lang="en-US" dirty="0" smtClean="0">
                <a:latin typeface="Arial"/>
                <a:cs typeface="Arial"/>
              </a:rPr>
              <a:t>odel</a:t>
            </a:r>
          </a:p>
          <a:p>
            <a:pPr algn="ctr"/>
            <a:r>
              <a:rPr lang="en-US" dirty="0" err="1" smtClean="0">
                <a:latin typeface="Arial"/>
                <a:cs typeface="Arial"/>
              </a:rPr>
              <a:t>Transcriptome</a:t>
            </a:r>
            <a:r>
              <a:rPr lang="en-US" dirty="0" smtClean="0">
                <a:latin typeface="Arial"/>
                <a:cs typeface="Arial"/>
              </a:rPr>
              <a:t>, Proteome, </a:t>
            </a:r>
            <a:r>
              <a:rPr lang="en-US" dirty="0" err="1" smtClean="0">
                <a:latin typeface="Arial"/>
                <a:cs typeface="Arial"/>
              </a:rPr>
              <a:t>etc</a:t>
            </a:r>
            <a:endParaRPr lang="en-US" dirty="0" smtClean="0">
              <a:latin typeface="Arial"/>
              <a:cs typeface="Arial"/>
            </a:endParaRPr>
          </a:p>
          <a:p>
            <a:pPr algn="ctr"/>
            <a:r>
              <a:rPr lang="en-US" dirty="0">
                <a:latin typeface="Arial"/>
                <a:cs typeface="Arial"/>
                <a:hlinkClick r:id="rId6"/>
              </a:rPr>
              <a:t>www.virtualplant.org</a:t>
            </a:r>
            <a:endParaRPr lang="en-US" dirty="0">
              <a:latin typeface="Arial"/>
              <a:cs typeface="Arial"/>
            </a:endParaRPr>
          </a:p>
          <a:p>
            <a:pPr algn="ctr"/>
            <a:r>
              <a:rPr lang="en-US" b="1" dirty="0" err="1" smtClean="0">
                <a:latin typeface="Arial"/>
                <a:cs typeface="Arial"/>
              </a:rPr>
              <a:t>Multinetwork</a:t>
            </a:r>
            <a:endParaRPr lang="en-US" b="1" dirty="0" smtClean="0">
              <a:latin typeface="Arial"/>
              <a:cs typeface="Arial"/>
            </a:endParaRPr>
          </a:p>
          <a:p>
            <a:pPr algn="ctr"/>
            <a:endParaRPr lang="en-US" b="1" dirty="0" smtClean="0">
              <a:latin typeface="Arial"/>
              <a:cs typeface="Arial"/>
            </a:endParaRPr>
          </a:p>
          <a:p>
            <a:pPr algn="ctr"/>
            <a:endParaRPr lang="en-US" dirty="0" smtClean="0">
              <a:latin typeface="Arial"/>
              <a:cs typeface="Arial"/>
            </a:endParaRPr>
          </a:p>
          <a:p>
            <a:pPr algn="ctr"/>
            <a:endParaRPr lang="en-US" dirty="0">
              <a:latin typeface="Arial"/>
              <a:cs typeface="Arial"/>
            </a:endParaRPr>
          </a:p>
          <a:p>
            <a:pPr algn="ctr"/>
            <a:r>
              <a:rPr lang="en-US" dirty="0" smtClean="0">
                <a:latin typeface="Arial"/>
                <a:cs typeface="Arial"/>
              </a:rPr>
              <a:t> </a:t>
            </a:r>
            <a:endParaRPr lang="en-US" dirty="0">
              <a:latin typeface="Arial"/>
              <a:cs typeface="Arial"/>
            </a:endParaRPr>
          </a:p>
        </p:txBody>
      </p:sp>
      <p:pic>
        <p:nvPicPr>
          <p:cNvPr id="33" name="Picture 32" descr="bigdata2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845270" y="3095625"/>
            <a:ext cx="1986615" cy="187913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670645" y="2169055"/>
            <a:ext cx="23906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latin typeface="Arial"/>
                <a:cs typeface="Arial"/>
              </a:rPr>
              <a:t>Network Knowledge</a:t>
            </a:r>
          </a:p>
          <a:p>
            <a:pPr algn="ctr"/>
            <a:r>
              <a:rPr lang="en-US" b="1" dirty="0" smtClean="0">
                <a:latin typeface="Arial"/>
                <a:cs typeface="Arial"/>
              </a:rPr>
              <a:t>             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55625" y="5526256"/>
            <a:ext cx="20957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latin typeface="Arial"/>
                <a:cs typeface="Arial"/>
              </a:rPr>
              <a:t>Identify</a:t>
            </a:r>
          </a:p>
          <a:p>
            <a:pPr algn="ctr"/>
            <a:r>
              <a:rPr lang="en-US" b="1" dirty="0" smtClean="0">
                <a:latin typeface="Arial"/>
                <a:cs typeface="Arial"/>
              </a:rPr>
              <a:t>genes underlying</a:t>
            </a:r>
          </a:p>
          <a:p>
            <a:pPr algn="ctr"/>
            <a:r>
              <a:rPr lang="en-US" b="1" dirty="0" smtClean="0">
                <a:latin typeface="Arial"/>
                <a:cs typeface="Arial"/>
              </a:rPr>
              <a:t>NUE</a:t>
            </a:r>
            <a:endParaRPr lang="en-US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3717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524000" y="1092200"/>
            <a:ext cx="5562600" cy="489743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sp>
        <p:nvSpPr>
          <p:cNvPr id="138243" name="Text Box 4"/>
          <p:cNvSpPr txBox="1">
            <a:spLocks noChangeArrowheads="1"/>
          </p:cNvSpPr>
          <p:nvPr/>
        </p:nvSpPr>
        <p:spPr bwMode="auto">
          <a:xfrm>
            <a:off x="2689451" y="933450"/>
            <a:ext cx="3173816" cy="830997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/>
              <a:t>Arabidopsis </a:t>
            </a:r>
            <a:r>
              <a:rPr lang="en-US" dirty="0" smtClean="0"/>
              <a:t>Networks </a:t>
            </a:r>
          </a:p>
          <a:p>
            <a:pPr algn="ctr" eaLnBrk="1" hangingPunct="1"/>
            <a:r>
              <a:rPr lang="en-US" dirty="0" smtClean="0"/>
              <a:t>(data rich)</a:t>
            </a:r>
          </a:p>
        </p:txBody>
      </p:sp>
      <p:sp>
        <p:nvSpPr>
          <p:cNvPr id="138244" name="Text Box 5"/>
          <p:cNvSpPr txBox="1">
            <a:spLocks noChangeArrowheads="1"/>
          </p:cNvSpPr>
          <p:nvPr/>
        </p:nvSpPr>
        <p:spPr bwMode="auto">
          <a:xfrm>
            <a:off x="2971800" y="5486400"/>
            <a:ext cx="2819400" cy="830997"/>
          </a:xfrm>
          <a:prstGeom prst="rect">
            <a:avLst/>
          </a:prstGeom>
          <a:solidFill>
            <a:srgbClr val="FFFFFF">
              <a:alpha val="59000"/>
            </a:srgb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 smtClean="0"/>
              <a:t>Crop Networks</a:t>
            </a:r>
          </a:p>
          <a:p>
            <a:pPr algn="ctr" eaLnBrk="1" hangingPunct="1"/>
            <a:r>
              <a:rPr lang="en-US" dirty="0" smtClean="0"/>
              <a:t>(data poor)</a:t>
            </a:r>
          </a:p>
        </p:txBody>
      </p:sp>
      <p:sp>
        <p:nvSpPr>
          <p:cNvPr id="138245" name="Text Box 6"/>
          <p:cNvSpPr txBox="1">
            <a:spLocks noChangeArrowheads="1"/>
          </p:cNvSpPr>
          <p:nvPr/>
        </p:nvSpPr>
        <p:spPr bwMode="auto">
          <a:xfrm>
            <a:off x="900428" y="176193"/>
            <a:ext cx="741444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b="1" i="1" dirty="0" err="1" smtClean="0"/>
              <a:t>VirtualPlant</a:t>
            </a:r>
            <a:r>
              <a:rPr lang="en-US" sz="2800" b="1" i="1" dirty="0" smtClean="0"/>
              <a:t> v1.3:</a:t>
            </a:r>
            <a:r>
              <a:rPr lang="en-US" sz="2800" b="1" dirty="0" smtClean="0"/>
              <a:t> Cross-Species Networks</a:t>
            </a:r>
            <a:endParaRPr lang="en-US" sz="2800" b="1" dirty="0"/>
          </a:p>
        </p:txBody>
      </p:sp>
      <p:sp>
        <p:nvSpPr>
          <p:cNvPr id="2" name="Rectangle 1"/>
          <p:cNvSpPr/>
          <p:nvPr/>
        </p:nvSpPr>
        <p:spPr>
          <a:xfrm>
            <a:off x="1394368" y="2752635"/>
            <a:ext cx="6759032" cy="461665"/>
          </a:xfrm>
          <a:prstGeom prst="rect">
            <a:avLst/>
          </a:prstGeom>
          <a:solidFill>
            <a:srgbClr val="FFFFFF">
              <a:alpha val="47000"/>
            </a:srgbClr>
          </a:solidFill>
        </p:spPr>
        <p:txBody>
          <a:bodyPr wrap="none">
            <a:spAutoFit/>
          </a:bodyPr>
          <a:lstStyle/>
          <a:p>
            <a:pPr algn="ctr" eaLnBrk="1" hangingPunct="1"/>
            <a:r>
              <a:rPr lang="en-US" sz="2400" dirty="0" smtClean="0"/>
              <a:t>Translating “</a:t>
            </a:r>
            <a:r>
              <a:rPr lang="en-US" sz="2400" i="1" dirty="0" smtClean="0"/>
              <a:t>network-knowledge” </a:t>
            </a:r>
            <a:r>
              <a:rPr lang="en-US" sz="2400" dirty="0" smtClean="0"/>
              <a:t>across species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5791200" y="5143500"/>
            <a:ext cx="322685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Maize: Data Poor</a:t>
            </a:r>
          </a:p>
          <a:p>
            <a:pPr algn="ctr"/>
            <a:r>
              <a:rPr lang="en-US" dirty="0" smtClean="0"/>
              <a:t>N-regulated correlation network</a:t>
            </a:r>
          </a:p>
          <a:p>
            <a:pPr algn="ctr"/>
            <a:r>
              <a:rPr lang="en-US" dirty="0" smtClean="0"/>
              <a:t>5,000 genes</a:t>
            </a:r>
          </a:p>
          <a:p>
            <a:pPr algn="ctr"/>
            <a:r>
              <a:rPr lang="en-US" dirty="0" smtClean="0"/>
              <a:t>2,483</a:t>
            </a:r>
            <a:r>
              <a:rPr lang="en-US" dirty="0"/>
              <a:t>/</a:t>
            </a:r>
            <a:r>
              <a:rPr lang="en-US" dirty="0" smtClean="0"/>
              <a:t>5,000 no annotation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00247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3"/>
          <p:cNvGrpSpPr/>
          <p:nvPr/>
        </p:nvGrpSpPr>
        <p:grpSpPr>
          <a:xfrm>
            <a:off x="5562600" y="4695826"/>
            <a:ext cx="3515631" cy="1977626"/>
            <a:chOff x="480326" y="1460523"/>
            <a:chExt cx="3524916" cy="2235578"/>
          </a:xfrm>
        </p:grpSpPr>
        <p:grpSp>
          <p:nvGrpSpPr>
            <p:cNvPr id="5" name="Group 31"/>
            <p:cNvGrpSpPr/>
            <p:nvPr/>
          </p:nvGrpSpPr>
          <p:grpSpPr>
            <a:xfrm>
              <a:off x="480326" y="1460523"/>
              <a:ext cx="3524916" cy="2139880"/>
              <a:chOff x="480326" y="685648"/>
              <a:chExt cx="3524916" cy="2139880"/>
            </a:xfrm>
          </p:grpSpPr>
          <p:grpSp>
            <p:nvGrpSpPr>
              <p:cNvPr id="6" name="Group 27"/>
              <p:cNvGrpSpPr/>
              <p:nvPr/>
            </p:nvGrpSpPr>
            <p:grpSpPr>
              <a:xfrm>
                <a:off x="557326" y="920342"/>
                <a:ext cx="2451203" cy="712492"/>
                <a:chOff x="560131" y="1063571"/>
                <a:chExt cx="2451203" cy="712492"/>
              </a:xfrm>
            </p:grpSpPr>
            <p:cxnSp>
              <p:nvCxnSpPr>
                <p:cNvPr id="4" name="Straight Connector 3"/>
                <p:cNvCxnSpPr/>
                <p:nvPr/>
              </p:nvCxnSpPr>
              <p:spPr>
                <a:xfrm>
                  <a:off x="566989" y="1195351"/>
                  <a:ext cx="219494" cy="0"/>
                </a:xfrm>
                <a:prstGeom prst="line">
                  <a:avLst/>
                </a:prstGeom>
                <a:ln>
                  <a:solidFill>
                    <a:srgbClr val="031AF3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9" name="Picture 8" descr="arrow.png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566989" y="1307453"/>
                  <a:ext cx="244970" cy="211449"/>
                </a:xfrm>
                <a:prstGeom prst="rect">
                  <a:avLst/>
                </a:prstGeom>
              </p:spPr>
            </p:pic>
            <p:pic>
              <p:nvPicPr>
                <p:cNvPr id="12" name="Picture 11" descr="inhibitor.png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 rot="5400000" flipV="1">
                  <a:off x="548273" y="1505706"/>
                  <a:ext cx="250071" cy="226355"/>
                </a:xfrm>
                <a:prstGeom prst="rect">
                  <a:avLst/>
                </a:prstGeom>
              </p:spPr>
            </p:pic>
            <p:sp>
              <p:nvSpPr>
                <p:cNvPr id="20" name="TextBox 19"/>
                <p:cNvSpPr txBox="1"/>
                <p:nvPr/>
              </p:nvSpPr>
              <p:spPr>
                <a:xfrm>
                  <a:off x="764824" y="1063571"/>
                  <a:ext cx="1915338" cy="3131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 err="1" smtClean="0">
                      <a:latin typeface="Arial" pitchFamily="34" charset="0"/>
                      <a:cs typeface="Arial" pitchFamily="34" charset="0"/>
                    </a:rPr>
                    <a:t>protein:protein</a:t>
                  </a:r>
                  <a:endParaRPr lang="en-US" sz="12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1" name="TextBox 20"/>
                <p:cNvSpPr txBox="1"/>
                <p:nvPr/>
              </p:nvSpPr>
              <p:spPr>
                <a:xfrm>
                  <a:off x="755397" y="1260516"/>
                  <a:ext cx="2253132" cy="3131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 err="1" smtClean="0">
                      <a:latin typeface="Arial" pitchFamily="34" charset="0"/>
                      <a:cs typeface="Arial" pitchFamily="34" charset="0"/>
                    </a:rPr>
                    <a:t>protein:DNA</a:t>
                  </a:r>
                  <a:r>
                    <a:rPr lang="en-US" sz="1200" dirty="0" smtClean="0">
                      <a:latin typeface="Arial" pitchFamily="34" charset="0"/>
                      <a:cs typeface="Arial" pitchFamily="34" charset="0"/>
                    </a:rPr>
                    <a:t> (+ correlation)</a:t>
                  </a:r>
                  <a:endParaRPr lang="en-US" sz="12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2" name="TextBox 21"/>
                <p:cNvSpPr txBox="1"/>
                <p:nvPr/>
              </p:nvSpPr>
              <p:spPr>
                <a:xfrm>
                  <a:off x="758202" y="1462934"/>
                  <a:ext cx="2253132" cy="3131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 err="1" smtClean="0">
                      <a:latin typeface="Arial" pitchFamily="34" charset="0"/>
                      <a:cs typeface="Arial" pitchFamily="34" charset="0"/>
                    </a:rPr>
                    <a:t>protein:DNA</a:t>
                  </a:r>
                  <a:r>
                    <a:rPr lang="en-US" sz="1200" dirty="0" smtClean="0">
                      <a:latin typeface="Arial" pitchFamily="34" charset="0"/>
                      <a:cs typeface="Arial" pitchFamily="34" charset="0"/>
                    </a:rPr>
                    <a:t> (- correlation)</a:t>
                  </a:r>
                  <a:endParaRPr lang="en-US" sz="1200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7" name="Group 30"/>
              <p:cNvGrpSpPr/>
              <p:nvPr/>
            </p:nvGrpSpPr>
            <p:grpSpPr>
              <a:xfrm>
                <a:off x="568490" y="1867072"/>
                <a:ext cx="3436752" cy="958456"/>
                <a:chOff x="571294" y="1674121"/>
                <a:chExt cx="3436752" cy="958456"/>
              </a:xfrm>
            </p:grpSpPr>
            <p:sp>
              <p:nvSpPr>
                <p:cNvPr id="13" name="Isosceles Triangle 12"/>
                <p:cNvSpPr/>
                <p:nvPr/>
              </p:nvSpPr>
              <p:spPr>
                <a:xfrm>
                  <a:off x="575810" y="1719361"/>
                  <a:ext cx="162658" cy="135531"/>
                </a:xfrm>
                <a:prstGeom prst="triangle">
                  <a:avLst/>
                </a:prstGeom>
                <a:solidFill>
                  <a:srgbClr val="57FB72"/>
                </a:solidFill>
                <a:ln w="3175">
                  <a:solidFill>
                    <a:srgbClr val="00B05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Isosceles Triangle 13"/>
                <p:cNvSpPr/>
                <p:nvPr/>
              </p:nvSpPr>
              <p:spPr>
                <a:xfrm>
                  <a:off x="571294" y="1929601"/>
                  <a:ext cx="183238" cy="155759"/>
                </a:xfrm>
                <a:prstGeom prst="triangle">
                  <a:avLst/>
                </a:prstGeom>
                <a:solidFill>
                  <a:srgbClr val="57FB72"/>
                </a:solidFill>
                <a:ln w="22225">
                  <a:solidFill>
                    <a:srgbClr val="FF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Oval 14"/>
                <p:cNvSpPr/>
                <p:nvPr/>
              </p:nvSpPr>
              <p:spPr>
                <a:xfrm>
                  <a:off x="580708" y="2160628"/>
                  <a:ext cx="144043" cy="176013"/>
                </a:xfrm>
                <a:prstGeom prst="ellipse">
                  <a:avLst/>
                </a:prstGeom>
                <a:solidFill>
                  <a:srgbClr val="7BF6F9"/>
                </a:solidFill>
                <a:ln w="3175">
                  <a:solidFill>
                    <a:schemeClr val="accent1">
                      <a:shade val="95000"/>
                      <a:satMod val="10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Oval 15"/>
                <p:cNvSpPr/>
                <p:nvPr/>
              </p:nvSpPr>
              <p:spPr>
                <a:xfrm>
                  <a:off x="591872" y="2396447"/>
                  <a:ext cx="144043" cy="176013"/>
                </a:xfrm>
                <a:prstGeom prst="ellipse">
                  <a:avLst/>
                </a:prstGeom>
                <a:solidFill>
                  <a:srgbClr val="7BF6F9"/>
                </a:solidFill>
                <a:ln w="22225">
                  <a:solidFill>
                    <a:srgbClr val="FF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>
                  <a:off x="755397" y="1674121"/>
                  <a:ext cx="2253132" cy="3131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 smtClean="0">
                      <a:latin typeface="Arial" pitchFamily="34" charset="0"/>
                      <a:cs typeface="Arial" pitchFamily="34" charset="0"/>
                    </a:rPr>
                    <a:t>Maize TF (Maize annotation)</a:t>
                  </a:r>
                  <a:endParaRPr lang="en-US" sz="12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4" name="TextBox 23"/>
                <p:cNvSpPr txBox="1"/>
                <p:nvPr/>
              </p:nvSpPr>
              <p:spPr>
                <a:xfrm>
                  <a:off x="753626" y="1883767"/>
                  <a:ext cx="2526383" cy="3131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 smtClean="0">
                      <a:latin typeface="Arial" pitchFamily="34" charset="0"/>
                      <a:cs typeface="Arial" pitchFamily="34" charset="0"/>
                    </a:rPr>
                    <a:t>Maize TF (Arabidopsis annotation)</a:t>
                  </a:r>
                  <a:endParaRPr lang="en-US" sz="12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5" name="TextBox 24"/>
                <p:cNvSpPr txBox="1"/>
                <p:nvPr/>
              </p:nvSpPr>
              <p:spPr>
                <a:xfrm>
                  <a:off x="757608" y="2109822"/>
                  <a:ext cx="2842013" cy="3131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 smtClean="0">
                      <a:latin typeface="Arial" pitchFamily="34" charset="0"/>
                      <a:cs typeface="Arial" pitchFamily="34" charset="0"/>
                    </a:rPr>
                    <a:t>Maize target gene (Maize annotation)</a:t>
                  </a:r>
                  <a:endParaRPr lang="en-US" sz="12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6" name="TextBox 25"/>
                <p:cNvSpPr txBox="1"/>
                <p:nvPr/>
              </p:nvSpPr>
              <p:spPr>
                <a:xfrm>
                  <a:off x="754209" y="2319447"/>
                  <a:ext cx="3253837" cy="3131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 smtClean="0">
                      <a:latin typeface="Arial" pitchFamily="34" charset="0"/>
                      <a:cs typeface="Arial" pitchFamily="34" charset="0"/>
                    </a:rPr>
                    <a:t>Maize target gene (Arabidopsis annotation)</a:t>
                  </a:r>
                  <a:endParaRPr lang="en-US" sz="1200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29" name="TextBox 28"/>
              <p:cNvSpPr txBox="1"/>
              <p:nvPr/>
            </p:nvSpPr>
            <p:spPr>
              <a:xfrm>
                <a:off x="480326" y="685648"/>
                <a:ext cx="867214" cy="3457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u="sng" dirty="0" smtClean="0">
                    <a:latin typeface="Arial" pitchFamily="34" charset="0"/>
                    <a:cs typeface="Arial" pitchFamily="34" charset="0"/>
                  </a:rPr>
                  <a:t>Edges</a:t>
                </a:r>
                <a:endParaRPr lang="en-US" sz="1200" b="1" u="sng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480326" y="1577407"/>
                <a:ext cx="867214" cy="3457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u="sng" dirty="0" smtClean="0">
                    <a:latin typeface="Arial" pitchFamily="34" charset="0"/>
                    <a:cs typeface="Arial" pitchFamily="34" charset="0"/>
                  </a:rPr>
                  <a:t>Nodes</a:t>
                </a:r>
                <a:endParaRPr lang="en-US" sz="1200" b="1" u="sng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33" name="Rectangle 32"/>
            <p:cNvSpPr/>
            <p:nvPr/>
          </p:nvSpPr>
          <p:spPr>
            <a:xfrm>
              <a:off x="480327" y="1460523"/>
              <a:ext cx="3268150" cy="223557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1833124" y="4882623"/>
            <a:ext cx="38611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BioModule</a:t>
            </a:r>
            <a:endParaRPr lang="en-US" sz="1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Overrepresented GO terms</a:t>
            </a:r>
          </a:p>
          <a:p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Photoperiodism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, p-value 0.001</a:t>
            </a:r>
          </a:p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Nitrogen metabolic processes, p-value 0.002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 descr="NregMSX.png"/>
          <p:cNvPicPr>
            <a:picLocks noChangeAspect="1"/>
          </p:cNvPicPr>
          <p:nvPr/>
        </p:nvPicPr>
        <p:blipFill>
          <a:blip r:embed="rId4">
            <a:lum bright="-14000" contrast="34000"/>
          </a:blip>
          <a:stretch>
            <a:fillRect/>
          </a:stretch>
        </p:blipFill>
        <p:spPr>
          <a:xfrm>
            <a:off x="-38100" y="543779"/>
            <a:ext cx="6646816" cy="4400504"/>
          </a:xfrm>
          <a:prstGeom prst="rect">
            <a:avLst/>
          </a:prstGeom>
        </p:spPr>
      </p:pic>
      <p:cxnSp>
        <p:nvCxnSpPr>
          <p:cNvPr id="41" name="Straight Connector 40"/>
          <p:cNvCxnSpPr/>
          <p:nvPr/>
        </p:nvCxnSpPr>
        <p:spPr>
          <a:xfrm>
            <a:off x="1967579" y="543779"/>
            <a:ext cx="2152033" cy="0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4119612" y="543779"/>
            <a:ext cx="0" cy="1684426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4119612" y="2228205"/>
            <a:ext cx="712269" cy="0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4831881" y="2228205"/>
            <a:ext cx="0" cy="2609709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1967580" y="4854482"/>
            <a:ext cx="2864301" cy="0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 flipV="1">
            <a:off x="1939004" y="543779"/>
            <a:ext cx="1" cy="4310703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5553076" y="4420957"/>
            <a:ext cx="12963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Arial" pitchFamily="34" charset="0"/>
                <a:cs typeface="Arial" pitchFamily="34" charset="0"/>
              </a:rPr>
              <a:t>Interactions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876" y="47625"/>
            <a:ext cx="9257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Transfer of Arabidopsis Network Knowledge to Maize:  Conserved N-regulated Network Module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6772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155" y="1692241"/>
            <a:ext cx="1838764" cy="392622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461044" y="2969356"/>
            <a:ext cx="26712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Arial"/>
                <a:cs typeface="Arial"/>
              </a:rPr>
              <a:t>NUE Variation</a:t>
            </a:r>
          </a:p>
        </p:txBody>
      </p:sp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11855" y="1389036"/>
            <a:ext cx="629236" cy="1603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24525" y="2297597"/>
            <a:ext cx="356334" cy="642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18" descr="http://www.robinsonlibrary.com/agriculture/plant/field/graphics/wheat2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18515" y="1769257"/>
            <a:ext cx="354579" cy="1207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Freeform 29"/>
          <p:cNvSpPr/>
          <p:nvPr/>
        </p:nvSpPr>
        <p:spPr>
          <a:xfrm>
            <a:off x="5331836" y="2015021"/>
            <a:ext cx="1542521" cy="961451"/>
          </a:xfrm>
          <a:custGeom>
            <a:avLst/>
            <a:gdLst>
              <a:gd name="connsiteX0" fmla="*/ 0 w 5486400"/>
              <a:gd name="connsiteY0" fmla="*/ 2338423 h 2338423"/>
              <a:gd name="connsiteX1" fmla="*/ 504825 w 5486400"/>
              <a:gd name="connsiteY1" fmla="*/ 2271748 h 2338423"/>
              <a:gd name="connsiteX2" fmla="*/ 904875 w 5486400"/>
              <a:gd name="connsiteY2" fmla="*/ 2100298 h 2338423"/>
              <a:gd name="connsiteX3" fmla="*/ 1323975 w 5486400"/>
              <a:gd name="connsiteY3" fmla="*/ 1757398 h 2338423"/>
              <a:gd name="connsiteX4" fmla="*/ 1762125 w 5486400"/>
              <a:gd name="connsiteY4" fmla="*/ 1119223 h 2338423"/>
              <a:gd name="connsiteX5" fmla="*/ 2181225 w 5486400"/>
              <a:gd name="connsiteY5" fmla="*/ 442948 h 2338423"/>
              <a:gd name="connsiteX6" fmla="*/ 2438400 w 5486400"/>
              <a:gd name="connsiteY6" fmla="*/ 147673 h 2338423"/>
              <a:gd name="connsiteX7" fmla="*/ 2628900 w 5486400"/>
              <a:gd name="connsiteY7" fmla="*/ 14323 h 2338423"/>
              <a:gd name="connsiteX8" fmla="*/ 2714625 w 5486400"/>
              <a:gd name="connsiteY8" fmla="*/ 4798 h 2338423"/>
              <a:gd name="connsiteX9" fmla="*/ 2876550 w 5486400"/>
              <a:gd name="connsiteY9" fmla="*/ 23848 h 2338423"/>
              <a:gd name="connsiteX10" fmla="*/ 3095625 w 5486400"/>
              <a:gd name="connsiteY10" fmla="*/ 185773 h 2338423"/>
              <a:gd name="connsiteX11" fmla="*/ 3419475 w 5486400"/>
              <a:gd name="connsiteY11" fmla="*/ 623923 h 2338423"/>
              <a:gd name="connsiteX12" fmla="*/ 3686175 w 5486400"/>
              <a:gd name="connsiteY12" fmla="*/ 1109698 h 2338423"/>
              <a:gd name="connsiteX13" fmla="*/ 3962400 w 5486400"/>
              <a:gd name="connsiteY13" fmla="*/ 1490698 h 2338423"/>
              <a:gd name="connsiteX14" fmla="*/ 4181475 w 5486400"/>
              <a:gd name="connsiteY14" fmla="*/ 1776448 h 2338423"/>
              <a:gd name="connsiteX15" fmla="*/ 4486275 w 5486400"/>
              <a:gd name="connsiteY15" fmla="*/ 2062198 h 2338423"/>
              <a:gd name="connsiteX16" fmla="*/ 4829175 w 5486400"/>
              <a:gd name="connsiteY16" fmla="*/ 2233648 h 2338423"/>
              <a:gd name="connsiteX17" fmla="*/ 5248275 w 5486400"/>
              <a:gd name="connsiteY17" fmla="*/ 2319373 h 2338423"/>
              <a:gd name="connsiteX18" fmla="*/ 5486400 w 5486400"/>
              <a:gd name="connsiteY18" fmla="*/ 2338423 h 2338423"/>
              <a:gd name="connsiteX19" fmla="*/ 0 w 5486400"/>
              <a:gd name="connsiteY19" fmla="*/ 2338423 h 2338423"/>
              <a:gd name="connsiteX0" fmla="*/ 0 w 5486400"/>
              <a:gd name="connsiteY0" fmla="*/ 2341206 h 2341206"/>
              <a:gd name="connsiteX1" fmla="*/ 504825 w 5486400"/>
              <a:gd name="connsiteY1" fmla="*/ 2274531 h 2341206"/>
              <a:gd name="connsiteX2" fmla="*/ 904875 w 5486400"/>
              <a:gd name="connsiteY2" fmla="*/ 2103081 h 2341206"/>
              <a:gd name="connsiteX3" fmla="*/ 1323975 w 5486400"/>
              <a:gd name="connsiteY3" fmla="*/ 1760181 h 2341206"/>
              <a:gd name="connsiteX4" fmla="*/ 1762125 w 5486400"/>
              <a:gd name="connsiteY4" fmla="*/ 1122006 h 2341206"/>
              <a:gd name="connsiteX5" fmla="*/ 2181225 w 5486400"/>
              <a:gd name="connsiteY5" fmla="*/ 445731 h 2341206"/>
              <a:gd name="connsiteX6" fmla="*/ 2438400 w 5486400"/>
              <a:gd name="connsiteY6" fmla="*/ 150456 h 2341206"/>
              <a:gd name="connsiteX7" fmla="*/ 2628900 w 5486400"/>
              <a:gd name="connsiteY7" fmla="*/ 17106 h 2341206"/>
              <a:gd name="connsiteX8" fmla="*/ 2781300 w 5486400"/>
              <a:gd name="connsiteY8" fmla="*/ 2783 h 2341206"/>
              <a:gd name="connsiteX9" fmla="*/ 2876550 w 5486400"/>
              <a:gd name="connsiteY9" fmla="*/ 26631 h 2341206"/>
              <a:gd name="connsiteX10" fmla="*/ 3095625 w 5486400"/>
              <a:gd name="connsiteY10" fmla="*/ 188556 h 2341206"/>
              <a:gd name="connsiteX11" fmla="*/ 3419475 w 5486400"/>
              <a:gd name="connsiteY11" fmla="*/ 626706 h 2341206"/>
              <a:gd name="connsiteX12" fmla="*/ 3686175 w 5486400"/>
              <a:gd name="connsiteY12" fmla="*/ 1112481 h 2341206"/>
              <a:gd name="connsiteX13" fmla="*/ 3962400 w 5486400"/>
              <a:gd name="connsiteY13" fmla="*/ 1493481 h 2341206"/>
              <a:gd name="connsiteX14" fmla="*/ 4181475 w 5486400"/>
              <a:gd name="connsiteY14" fmla="*/ 1779231 h 2341206"/>
              <a:gd name="connsiteX15" fmla="*/ 4486275 w 5486400"/>
              <a:gd name="connsiteY15" fmla="*/ 2064981 h 2341206"/>
              <a:gd name="connsiteX16" fmla="*/ 4829175 w 5486400"/>
              <a:gd name="connsiteY16" fmla="*/ 2236431 h 2341206"/>
              <a:gd name="connsiteX17" fmla="*/ 5248275 w 5486400"/>
              <a:gd name="connsiteY17" fmla="*/ 2322156 h 2341206"/>
              <a:gd name="connsiteX18" fmla="*/ 5486400 w 5486400"/>
              <a:gd name="connsiteY18" fmla="*/ 2341206 h 2341206"/>
              <a:gd name="connsiteX19" fmla="*/ 0 w 5486400"/>
              <a:gd name="connsiteY19" fmla="*/ 2341206 h 2341206"/>
              <a:gd name="connsiteX0" fmla="*/ 0 w 5486400"/>
              <a:gd name="connsiteY0" fmla="*/ 2343103 h 2343103"/>
              <a:gd name="connsiteX1" fmla="*/ 504825 w 5486400"/>
              <a:gd name="connsiteY1" fmla="*/ 2276428 h 2343103"/>
              <a:gd name="connsiteX2" fmla="*/ 904875 w 5486400"/>
              <a:gd name="connsiteY2" fmla="*/ 2104978 h 2343103"/>
              <a:gd name="connsiteX3" fmla="*/ 1323975 w 5486400"/>
              <a:gd name="connsiteY3" fmla="*/ 1762078 h 2343103"/>
              <a:gd name="connsiteX4" fmla="*/ 1762125 w 5486400"/>
              <a:gd name="connsiteY4" fmla="*/ 1123903 h 2343103"/>
              <a:gd name="connsiteX5" fmla="*/ 2181225 w 5486400"/>
              <a:gd name="connsiteY5" fmla="*/ 447628 h 2343103"/>
              <a:gd name="connsiteX6" fmla="*/ 2438400 w 5486400"/>
              <a:gd name="connsiteY6" fmla="*/ 152353 h 2343103"/>
              <a:gd name="connsiteX7" fmla="*/ 2628900 w 5486400"/>
              <a:gd name="connsiteY7" fmla="*/ 19003 h 2343103"/>
              <a:gd name="connsiteX8" fmla="*/ 2752725 w 5486400"/>
              <a:gd name="connsiteY8" fmla="*/ 1897 h 2343103"/>
              <a:gd name="connsiteX9" fmla="*/ 2876550 w 5486400"/>
              <a:gd name="connsiteY9" fmla="*/ 28528 h 2343103"/>
              <a:gd name="connsiteX10" fmla="*/ 3095625 w 5486400"/>
              <a:gd name="connsiteY10" fmla="*/ 190453 h 2343103"/>
              <a:gd name="connsiteX11" fmla="*/ 3419475 w 5486400"/>
              <a:gd name="connsiteY11" fmla="*/ 628603 h 2343103"/>
              <a:gd name="connsiteX12" fmla="*/ 3686175 w 5486400"/>
              <a:gd name="connsiteY12" fmla="*/ 1114378 h 2343103"/>
              <a:gd name="connsiteX13" fmla="*/ 3962400 w 5486400"/>
              <a:gd name="connsiteY13" fmla="*/ 1495378 h 2343103"/>
              <a:gd name="connsiteX14" fmla="*/ 4181475 w 5486400"/>
              <a:gd name="connsiteY14" fmla="*/ 1781128 h 2343103"/>
              <a:gd name="connsiteX15" fmla="*/ 4486275 w 5486400"/>
              <a:gd name="connsiteY15" fmla="*/ 2066878 h 2343103"/>
              <a:gd name="connsiteX16" fmla="*/ 4829175 w 5486400"/>
              <a:gd name="connsiteY16" fmla="*/ 2238328 h 2343103"/>
              <a:gd name="connsiteX17" fmla="*/ 5248275 w 5486400"/>
              <a:gd name="connsiteY17" fmla="*/ 2324053 h 2343103"/>
              <a:gd name="connsiteX18" fmla="*/ 5486400 w 5486400"/>
              <a:gd name="connsiteY18" fmla="*/ 2343103 h 2343103"/>
              <a:gd name="connsiteX19" fmla="*/ 0 w 5486400"/>
              <a:gd name="connsiteY19" fmla="*/ 2343103 h 2343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486400" h="2343103">
                <a:moveTo>
                  <a:pt x="0" y="2343103"/>
                </a:moveTo>
                <a:cubicBezTo>
                  <a:pt x="177006" y="2329609"/>
                  <a:pt x="354013" y="2316115"/>
                  <a:pt x="504825" y="2276428"/>
                </a:cubicBezTo>
                <a:cubicBezTo>
                  <a:pt x="655637" y="2236741"/>
                  <a:pt x="768350" y="2190703"/>
                  <a:pt x="904875" y="2104978"/>
                </a:cubicBezTo>
                <a:cubicBezTo>
                  <a:pt x="1041400" y="2019253"/>
                  <a:pt x="1181100" y="1925590"/>
                  <a:pt x="1323975" y="1762078"/>
                </a:cubicBezTo>
                <a:cubicBezTo>
                  <a:pt x="1466850" y="1598565"/>
                  <a:pt x="1619250" y="1342978"/>
                  <a:pt x="1762125" y="1123903"/>
                </a:cubicBezTo>
                <a:cubicBezTo>
                  <a:pt x="1905000" y="904828"/>
                  <a:pt x="2068513" y="609553"/>
                  <a:pt x="2181225" y="447628"/>
                </a:cubicBezTo>
                <a:cubicBezTo>
                  <a:pt x="2293937" y="285703"/>
                  <a:pt x="2363788" y="223790"/>
                  <a:pt x="2438400" y="152353"/>
                </a:cubicBezTo>
                <a:cubicBezTo>
                  <a:pt x="2513013" y="80915"/>
                  <a:pt x="2576513" y="44079"/>
                  <a:pt x="2628900" y="19003"/>
                </a:cubicBezTo>
                <a:cubicBezTo>
                  <a:pt x="2681288" y="-6073"/>
                  <a:pt x="2711450" y="310"/>
                  <a:pt x="2752725" y="1897"/>
                </a:cubicBezTo>
                <a:cubicBezTo>
                  <a:pt x="2794000" y="3484"/>
                  <a:pt x="2819400" y="-2898"/>
                  <a:pt x="2876550" y="28528"/>
                </a:cubicBezTo>
                <a:cubicBezTo>
                  <a:pt x="2933700" y="59954"/>
                  <a:pt x="3005138" y="90440"/>
                  <a:pt x="3095625" y="190453"/>
                </a:cubicBezTo>
                <a:cubicBezTo>
                  <a:pt x="3186113" y="290465"/>
                  <a:pt x="3321050" y="474616"/>
                  <a:pt x="3419475" y="628603"/>
                </a:cubicBezTo>
                <a:cubicBezTo>
                  <a:pt x="3517900" y="782590"/>
                  <a:pt x="3595688" y="969916"/>
                  <a:pt x="3686175" y="1114378"/>
                </a:cubicBezTo>
                <a:cubicBezTo>
                  <a:pt x="3776662" y="1258840"/>
                  <a:pt x="3879850" y="1384253"/>
                  <a:pt x="3962400" y="1495378"/>
                </a:cubicBezTo>
                <a:cubicBezTo>
                  <a:pt x="4044950" y="1606503"/>
                  <a:pt x="4094163" y="1685878"/>
                  <a:pt x="4181475" y="1781128"/>
                </a:cubicBezTo>
                <a:cubicBezTo>
                  <a:pt x="4268787" y="1876378"/>
                  <a:pt x="4378325" y="1990678"/>
                  <a:pt x="4486275" y="2066878"/>
                </a:cubicBezTo>
                <a:cubicBezTo>
                  <a:pt x="4594225" y="2143078"/>
                  <a:pt x="4702175" y="2195465"/>
                  <a:pt x="4829175" y="2238328"/>
                </a:cubicBezTo>
                <a:cubicBezTo>
                  <a:pt x="4956175" y="2281191"/>
                  <a:pt x="5138737" y="2306590"/>
                  <a:pt x="5248275" y="2324053"/>
                </a:cubicBezTo>
                <a:cubicBezTo>
                  <a:pt x="5357813" y="2341516"/>
                  <a:pt x="5486400" y="2343103"/>
                  <a:pt x="5486400" y="2343103"/>
                </a:cubicBezTo>
                <a:lnTo>
                  <a:pt x="0" y="2343103"/>
                </a:lnTo>
                <a:close/>
              </a:path>
            </a:pathLst>
          </a:cu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31" name="Freeform 30"/>
          <p:cNvSpPr/>
          <p:nvPr/>
        </p:nvSpPr>
        <p:spPr>
          <a:xfrm>
            <a:off x="5989212" y="1250537"/>
            <a:ext cx="1542521" cy="1714560"/>
          </a:xfrm>
          <a:custGeom>
            <a:avLst/>
            <a:gdLst>
              <a:gd name="connsiteX0" fmla="*/ 0 w 5486400"/>
              <a:gd name="connsiteY0" fmla="*/ 2338423 h 2338423"/>
              <a:gd name="connsiteX1" fmla="*/ 504825 w 5486400"/>
              <a:gd name="connsiteY1" fmla="*/ 2271748 h 2338423"/>
              <a:gd name="connsiteX2" fmla="*/ 904875 w 5486400"/>
              <a:gd name="connsiteY2" fmla="*/ 2100298 h 2338423"/>
              <a:gd name="connsiteX3" fmla="*/ 1323975 w 5486400"/>
              <a:gd name="connsiteY3" fmla="*/ 1757398 h 2338423"/>
              <a:gd name="connsiteX4" fmla="*/ 1762125 w 5486400"/>
              <a:gd name="connsiteY4" fmla="*/ 1119223 h 2338423"/>
              <a:gd name="connsiteX5" fmla="*/ 2181225 w 5486400"/>
              <a:gd name="connsiteY5" fmla="*/ 442948 h 2338423"/>
              <a:gd name="connsiteX6" fmla="*/ 2438400 w 5486400"/>
              <a:gd name="connsiteY6" fmla="*/ 147673 h 2338423"/>
              <a:gd name="connsiteX7" fmla="*/ 2628900 w 5486400"/>
              <a:gd name="connsiteY7" fmla="*/ 14323 h 2338423"/>
              <a:gd name="connsiteX8" fmla="*/ 2714625 w 5486400"/>
              <a:gd name="connsiteY8" fmla="*/ 4798 h 2338423"/>
              <a:gd name="connsiteX9" fmla="*/ 2876550 w 5486400"/>
              <a:gd name="connsiteY9" fmla="*/ 23848 h 2338423"/>
              <a:gd name="connsiteX10" fmla="*/ 3095625 w 5486400"/>
              <a:gd name="connsiteY10" fmla="*/ 185773 h 2338423"/>
              <a:gd name="connsiteX11" fmla="*/ 3419475 w 5486400"/>
              <a:gd name="connsiteY11" fmla="*/ 623923 h 2338423"/>
              <a:gd name="connsiteX12" fmla="*/ 3686175 w 5486400"/>
              <a:gd name="connsiteY12" fmla="*/ 1109698 h 2338423"/>
              <a:gd name="connsiteX13" fmla="*/ 3962400 w 5486400"/>
              <a:gd name="connsiteY13" fmla="*/ 1490698 h 2338423"/>
              <a:gd name="connsiteX14" fmla="*/ 4181475 w 5486400"/>
              <a:gd name="connsiteY14" fmla="*/ 1776448 h 2338423"/>
              <a:gd name="connsiteX15" fmla="*/ 4486275 w 5486400"/>
              <a:gd name="connsiteY15" fmla="*/ 2062198 h 2338423"/>
              <a:gd name="connsiteX16" fmla="*/ 4829175 w 5486400"/>
              <a:gd name="connsiteY16" fmla="*/ 2233648 h 2338423"/>
              <a:gd name="connsiteX17" fmla="*/ 5248275 w 5486400"/>
              <a:gd name="connsiteY17" fmla="*/ 2319373 h 2338423"/>
              <a:gd name="connsiteX18" fmla="*/ 5486400 w 5486400"/>
              <a:gd name="connsiteY18" fmla="*/ 2338423 h 2338423"/>
              <a:gd name="connsiteX19" fmla="*/ 0 w 5486400"/>
              <a:gd name="connsiteY19" fmla="*/ 2338423 h 2338423"/>
              <a:gd name="connsiteX0" fmla="*/ 0 w 5486400"/>
              <a:gd name="connsiteY0" fmla="*/ 2341206 h 2341206"/>
              <a:gd name="connsiteX1" fmla="*/ 504825 w 5486400"/>
              <a:gd name="connsiteY1" fmla="*/ 2274531 h 2341206"/>
              <a:gd name="connsiteX2" fmla="*/ 904875 w 5486400"/>
              <a:gd name="connsiteY2" fmla="*/ 2103081 h 2341206"/>
              <a:gd name="connsiteX3" fmla="*/ 1323975 w 5486400"/>
              <a:gd name="connsiteY3" fmla="*/ 1760181 h 2341206"/>
              <a:gd name="connsiteX4" fmla="*/ 1762125 w 5486400"/>
              <a:gd name="connsiteY4" fmla="*/ 1122006 h 2341206"/>
              <a:gd name="connsiteX5" fmla="*/ 2181225 w 5486400"/>
              <a:gd name="connsiteY5" fmla="*/ 445731 h 2341206"/>
              <a:gd name="connsiteX6" fmla="*/ 2438400 w 5486400"/>
              <a:gd name="connsiteY6" fmla="*/ 150456 h 2341206"/>
              <a:gd name="connsiteX7" fmla="*/ 2628900 w 5486400"/>
              <a:gd name="connsiteY7" fmla="*/ 17106 h 2341206"/>
              <a:gd name="connsiteX8" fmla="*/ 2781300 w 5486400"/>
              <a:gd name="connsiteY8" fmla="*/ 2783 h 2341206"/>
              <a:gd name="connsiteX9" fmla="*/ 2876550 w 5486400"/>
              <a:gd name="connsiteY9" fmla="*/ 26631 h 2341206"/>
              <a:gd name="connsiteX10" fmla="*/ 3095625 w 5486400"/>
              <a:gd name="connsiteY10" fmla="*/ 188556 h 2341206"/>
              <a:gd name="connsiteX11" fmla="*/ 3419475 w 5486400"/>
              <a:gd name="connsiteY11" fmla="*/ 626706 h 2341206"/>
              <a:gd name="connsiteX12" fmla="*/ 3686175 w 5486400"/>
              <a:gd name="connsiteY12" fmla="*/ 1112481 h 2341206"/>
              <a:gd name="connsiteX13" fmla="*/ 3962400 w 5486400"/>
              <a:gd name="connsiteY13" fmla="*/ 1493481 h 2341206"/>
              <a:gd name="connsiteX14" fmla="*/ 4181475 w 5486400"/>
              <a:gd name="connsiteY14" fmla="*/ 1779231 h 2341206"/>
              <a:gd name="connsiteX15" fmla="*/ 4486275 w 5486400"/>
              <a:gd name="connsiteY15" fmla="*/ 2064981 h 2341206"/>
              <a:gd name="connsiteX16" fmla="*/ 4829175 w 5486400"/>
              <a:gd name="connsiteY16" fmla="*/ 2236431 h 2341206"/>
              <a:gd name="connsiteX17" fmla="*/ 5248275 w 5486400"/>
              <a:gd name="connsiteY17" fmla="*/ 2322156 h 2341206"/>
              <a:gd name="connsiteX18" fmla="*/ 5486400 w 5486400"/>
              <a:gd name="connsiteY18" fmla="*/ 2341206 h 2341206"/>
              <a:gd name="connsiteX19" fmla="*/ 0 w 5486400"/>
              <a:gd name="connsiteY19" fmla="*/ 2341206 h 2341206"/>
              <a:gd name="connsiteX0" fmla="*/ 0 w 5486400"/>
              <a:gd name="connsiteY0" fmla="*/ 2343103 h 2343103"/>
              <a:gd name="connsiteX1" fmla="*/ 504825 w 5486400"/>
              <a:gd name="connsiteY1" fmla="*/ 2276428 h 2343103"/>
              <a:gd name="connsiteX2" fmla="*/ 904875 w 5486400"/>
              <a:gd name="connsiteY2" fmla="*/ 2104978 h 2343103"/>
              <a:gd name="connsiteX3" fmla="*/ 1323975 w 5486400"/>
              <a:gd name="connsiteY3" fmla="*/ 1762078 h 2343103"/>
              <a:gd name="connsiteX4" fmla="*/ 1762125 w 5486400"/>
              <a:gd name="connsiteY4" fmla="*/ 1123903 h 2343103"/>
              <a:gd name="connsiteX5" fmla="*/ 2181225 w 5486400"/>
              <a:gd name="connsiteY5" fmla="*/ 447628 h 2343103"/>
              <a:gd name="connsiteX6" fmla="*/ 2438400 w 5486400"/>
              <a:gd name="connsiteY6" fmla="*/ 152353 h 2343103"/>
              <a:gd name="connsiteX7" fmla="*/ 2628900 w 5486400"/>
              <a:gd name="connsiteY7" fmla="*/ 19003 h 2343103"/>
              <a:gd name="connsiteX8" fmla="*/ 2752725 w 5486400"/>
              <a:gd name="connsiteY8" fmla="*/ 1897 h 2343103"/>
              <a:gd name="connsiteX9" fmla="*/ 2876550 w 5486400"/>
              <a:gd name="connsiteY9" fmla="*/ 28528 h 2343103"/>
              <a:gd name="connsiteX10" fmla="*/ 3095625 w 5486400"/>
              <a:gd name="connsiteY10" fmla="*/ 190453 h 2343103"/>
              <a:gd name="connsiteX11" fmla="*/ 3419475 w 5486400"/>
              <a:gd name="connsiteY11" fmla="*/ 628603 h 2343103"/>
              <a:gd name="connsiteX12" fmla="*/ 3686175 w 5486400"/>
              <a:gd name="connsiteY12" fmla="*/ 1114378 h 2343103"/>
              <a:gd name="connsiteX13" fmla="*/ 3962400 w 5486400"/>
              <a:gd name="connsiteY13" fmla="*/ 1495378 h 2343103"/>
              <a:gd name="connsiteX14" fmla="*/ 4181475 w 5486400"/>
              <a:gd name="connsiteY14" fmla="*/ 1781128 h 2343103"/>
              <a:gd name="connsiteX15" fmla="*/ 4486275 w 5486400"/>
              <a:gd name="connsiteY15" fmla="*/ 2066878 h 2343103"/>
              <a:gd name="connsiteX16" fmla="*/ 4829175 w 5486400"/>
              <a:gd name="connsiteY16" fmla="*/ 2238328 h 2343103"/>
              <a:gd name="connsiteX17" fmla="*/ 5248275 w 5486400"/>
              <a:gd name="connsiteY17" fmla="*/ 2324053 h 2343103"/>
              <a:gd name="connsiteX18" fmla="*/ 5486400 w 5486400"/>
              <a:gd name="connsiteY18" fmla="*/ 2343103 h 2343103"/>
              <a:gd name="connsiteX19" fmla="*/ 0 w 5486400"/>
              <a:gd name="connsiteY19" fmla="*/ 2343103 h 2343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486400" h="2343103">
                <a:moveTo>
                  <a:pt x="0" y="2343103"/>
                </a:moveTo>
                <a:cubicBezTo>
                  <a:pt x="177006" y="2329609"/>
                  <a:pt x="354013" y="2316115"/>
                  <a:pt x="504825" y="2276428"/>
                </a:cubicBezTo>
                <a:cubicBezTo>
                  <a:pt x="655637" y="2236741"/>
                  <a:pt x="768350" y="2190703"/>
                  <a:pt x="904875" y="2104978"/>
                </a:cubicBezTo>
                <a:cubicBezTo>
                  <a:pt x="1041400" y="2019253"/>
                  <a:pt x="1181100" y="1925590"/>
                  <a:pt x="1323975" y="1762078"/>
                </a:cubicBezTo>
                <a:cubicBezTo>
                  <a:pt x="1466850" y="1598565"/>
                  <a:pt x="1619250" y="1342978"/>
                  <a:pt x="1762125" y="1123903"/>
                </a:cubicBezTo>
                <a:cubicBezTo>
                  <a:pt x="1905000" y="904828"/>
                  <a:pt x="2068513" y="609553"/>
                  <a:pt x="2181225" y="447628"/>
                </a:cubicBezTo>
                <a:cubicBezTo>
                  <a:pt x="2293937" y="285703"/>
                  <a:pt x="2363788" y="223790"/>
                  <a:pt x="2438400" y="152353"/>
                </a:cubicBezTo>
                <a:cubicBezTo>
                  <a:pt x="2513013" y="80915"/>
                  <a:pt x="2576513" y="44079"/>
                  <a:pt x="2628900" y="19003"/>
                </a:cubicBezTo>
                <a:cubicBezTo>
                  <a:pt x="2681288" y="-6073"/>
                  <a:pt x="2711450" y="310"/>
                  <a:pt x="2752725" y="1897"/>
                </a:cubicBezTo>
                <a:cubicBezTo>
                  <a:pt x="2794000" y="3484"/>
                  <a:pt x="2819400" y="-2898"/>
                  <a:pt x="2876550" y="28528"/>
                </a:cubicBezTo>
                <a:cubicBezTo>
                  <a:pt x="2933700" y="59954"/>
                  <a:pt x="3005138" y="90440"/>
                  <a:pt x="3095625" y="190453"/>
                </a:cubicBezTo>
                <a:cubicBezTo>
                  <a:pt x="3186113" y="290465"/>
                  <a:pt x="3321050" y="474616"/>
                  <a:pt x="3419475" y="628603"/>
                </a:cubicBezTo>
                <a:cubicBezTo>
                  <a:pt x="3517900" y="782590"/>
                  <a:pt x="3595688" y="969916"/>
                  <a:pt x="3686175" y="1114378"/>
                </a:cubicBezTo>
                <a:cubicBezTo>
                  <a:pt x="3776662" y="1258840"/>
                  <a:pt x="3879850" y="1384253"/>
                  <a:pt x="3962400" y="1495378"/>
                </a:cubicBezTo>
                <a:cubicBezTo>
                  <a:pt x="4044950" y="1606503"/>
                  <a:pt x="4094163" y="1685878"/>
                  <a:pt x="4181475" y="1781128"/>
                </a:cubicBezTo>
                <a:cubicBezTo>
                  <a:pt x="4268787" y="1876378"/>
                  <a:pt x="4378325" y="1990678"/>
                  <a:pt x="4486275" y="2066878"/>
                </a:cubicBezTo>
                <a:cubicBezTo>
                  <a:pt x="4594225" y="2143078"/>
                  <a:pt x="4702175" y="2195465"/>
                  <a:pt x="4829175" y="2238328"/>
                </a:cubicBezTo>
                <a:cubicBezTo>
                  <a:pt x="4956175" y="2281191"/>
                  <a:pt x="5138737" y="2306590"/>
                  <a:pt x="5248275" y="2324053"/>
                </a:cubicBezTo>
                <a:cubicBezTo>
                  <a:pt x="5357813" y="2341516"/>
                  <a:pt x="5486400" y="2343103"/>
                  <a:pt x="5486400" y="2343103"/>
                </a:cubicBezTo>
                <a:lnTo>
                  <a:pt x="0" y="2343103"/>
                </a:lnTo>
                <a:close/>
              </a:path>
            </a:pathLst>
          </a:cu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32" name="Freeform 31"/>
          <p:cNvSpPr/>
          <p:nvPr/>
        </p:nvSpPr>
        <p:spPr>
          <a:xfrm>
            <a:off x="6821740" y="1625007"/>
            <a:ext cx="1146729" cy="1353737"/>
          </a:xfrm>
          <a:custGeom>
            <a:avLst/>
            <a:gdLst>
              <a:gd name="connsiteX0" fmla="*/ 0 w 5486400"/>
              <a:gd name="connsiteY0" fmla="*/ 2338423 h 2338423"/>
              <a:gd name="connsiteX1" fmla="*/ 504825 w 5486400"/>
              <a:gd name="connsiteY1" fmla="*/ 2271748 h 2338423"/>
              <a:gd name="connsiteX2" fmla="*/ 904875 w 5486400"/>
              <a:gd name="connsiteY2" fmla="*/ 2100298 h 2338423"/>
              <a:gd name="connsiteX3" fmla="*/ 1323975 w 5486400"/>
              <a:gd name="connsiteY3" fmla="*/ 1757398 h 2338423"/>
              <a:gd name="connsiteX4" fmla="*/ 1762125 w 5486400"/>
              <a:gd name="connsiteY4" fmla="*/ 1119223 h 2338423"/>
              <a:gd name="connsiteX5" fmla="*/ 2181225 w 5486400"/>
              <a:gd name="connsiteY5" fmla="*/ 442948 h 2338423"/>
              <a:gd name="connsiteX6" fmla="*/ 2438400 w 5486400"/>
              <a:gd name="connsiteY6" fmla="*/ 147673 h 2338423"/>
              <a:gd name="connsiteX7" fmla="*/ 2628900 w 5486400"/>
              <a:gd name="connsiteY7" fmla="*/ 14323 h 2338423"/>
              <a:gd name="connsiteX8" fmla="*/ 2714625 w 5486400"/>
              <a:gd name="connsiteY8" fmla="*/ 4798 h 2338423"/>
              <a:gd name="connsiteX9" fmla="*/ 2876550 w 5486400"/>
              <a:gd name="connsiteY9" fmla="*/ 23848 h 2338423"/>
              <a:gd name="connsiteX10" fmla="*/ 3095625 w 5486400"/>
              <a:gd name="connsiteY10" fmla="*/ 185773 h 2338423"/>
              <a:gd name="connsiteX11" fmla="*/ 3419475 w 5486400"/>
              <a:gd name="connsiteY11" fmla="*/ 623923 h 2338423"/>
              <a:gd name="connsiteX12" fmla="*/ 3686175 w 5486400"/>
              <a:gd name="connsiteY12" fmla="*/ 1109698 h 2338423"/>
              <a:gd name="connsiteX13" fmla="*/ 3962400 w 5486400"/>
              <a:gd name="connsiteY13" fmla="*/ 1490698 h 2338423"/>
              <a:gd name="connsiteX14" fmla="*/ 4181475 w 5486400"/>
              <a:gd name="connsiteY14" fmla="*/ 1776448 h 2338423"/>
              <a:gd name="connsiteX15" fmla="*/ 4486275 w 5486400"/>
              <a:gd name="connsiteY15" fmla="*/ 2062198 h 2338423"/>
              <a:gd name="connsiteX16" fmla="*/ 4829175 w 5486400"/>
              <a:gd name="connsiteY16" fmla="*/ 2233648 h 2338423"/>
              <a:gd name="connsiteX17" fmla="*/ 5248275 w 5486400"/>
              <a:gd name="connsiteY17" fmla="*/ 2319373 h 2338423"/>
              <a:gd name="connsiteX18" fmla="*/ 5486400 w 5486400"/>
              <a:gd name="connsiteY18" fmla="*/ 2338423 h 2338423"/>
              <a:gd name="connsiteX19" fmla="*/ 0 w 5486400"/>
              <a:gd name="connsiteY19" fmla="*/ 2338423 h 2338423"/>
              <a:gd name="connsiteX0" fmla="*/ 0 w 5486400"/>
              <a:gd name="connsiteY0" fmla="*/ 2341206 h 2341206"/>
              <a:gd name="connsiteX1" fmla="*/ 504825 w 5486400"/>
              <a:gd name="connsiteY1" fmla="*/ 2274531 h 2341206"/>
              <a:gd name="connsiteX2" fmla="*/ 904875 w 5486400"/>
              <a:gd name="connsiteY2" fmla="*/ 2103081 h 2341206"/>
              <a:gd name="connsiteX3" fmla="*/ 1323975 w 5486400"/>
              <a:gd name="connsiteY3" fmla="*/ 1760181 h 2341206"/>
              <a:gd name="connsiteX4" fmla="*/ 1762125 w 5486400"/>
              <a:gd name="connsiteY4" fmla="*/ 1122006 h 2341206"/>
              <a:gd name="connsiteX5" fmla="*/ 2181225 w 5486400"/>
              <a:gd name="connsiteY5" fmla="*/ 445731 h 2341206"/>
              <a:gd name="connsiteX6" fmla="*/ 2438400 w 5486400"/>
              <a:gd name="connsiteY6" fmla="*/ 150456 h 2341206"/>
              <a:gd name="connsiteX7" fmla="*/ 2628900 w 5486400"/>
              <a:gd name="connsiteY7" fmla="*/ 17106 h 2341206"/>
              <a:gd name="connsiteX8" fmla="*/ 2781300 w 5486400"/>
              <a:gd name="connsiteY8" fmla="*/ 2783 h 2341206"/>
              <a:gd name="connsiteX9" fmla="*/ 2876550 w 5486400"/>
              <a:gd name="connsiteY9" fmla="*/ 26631 h 2341206"/>
              <a:gd name="connsiteX10" fmla="*/ 3095625 w 5486400"/>
              <a:gd name="connsiteY10" fmla="*/ 188556 h 2341206"/>
              <a:gd name="connsiteX11" fmla="*/ 3419475 w 5486400"/>
              <a:gd name="connsiteY11" fmla="*/ 626706 h 2341206"/>
              <a:gd name="connsiteX12" fmla="*/ 3686175 w 5486400"/>
              <a:gd name="connsiteY12" fmla="*/ 1112481 h 2341206"/>
              <a:gd name="connsiteX13" fmla="*/ 3962400 w 5486400"/>
              <a:gd name="connsiteY13" fmla="*/ 1493481 h 2341206"/>
              <a:gd name="connsiteX14" fmla="*/ 4181475 w 5486400"/>
              <a:gd name="connsiteY14" fmla="*/ 1779231 h 2341206"/>
              <a:gd name="connsiteX15" fmla="*/ 4486275 w 5486400"/>
              <a:gd name="connsiteY15" fmla="*/ 2064981 h 2341206"/>
              <a:gd name="connsiteX16" fmla="*/ 4829175 w 5486400"/>
              <a:gd name="connsiteY16" fmla="*/ 2236431 h 2341206"/>
              <a:gd name="connsiteX17" fmla="*/ 5248275 w 5486400"/>
              <a:gd name="connsiteY17" fmla="*/ 2322156 h 2341206"/>
              <a:gd name="connsiteX18" fmla="*/ 5486400 w 5486400"/>
              <a:gd name="connsiteY18" fmla="*/ 2341206 h 2341206"/>
              <a:gd name="connsiteX19" fmla="*/ 0 w 5486400"/>
              <a:gd name="connsiteY19" fmla="*/ 2341206 h 2341206"/>
              <a:gd name="connsiteX0" fmla="*/ 0 w 5486400"/>
              <a:gd name="connsiteY0" fmla="*/ 2343103 h 2343103"/>
              <a:gd name="connsiteX1" fmla="*/ 504825 w 5486400"/>
              <a:gd name="connsiteY1" fmla="*/ 2276428 h 2343103"/>
              <a:gd name="connsiteX2" fmla="*/ 904875 w 5486400"/>
              <a:gd name="connsiteY2" fmla="*/ 2104978 h 2343103"/>
              <a:gd name="connsiteX3" fmla="*/ 1323975 w 5486400"/>
              <a:gd name="connsiteY3" fmla="*/ 1762078 h 2343103"/>
              <a:gd name="connsiteX4" fmla="*/ 1762125 w 5486400"/>
              <a:gd name="connsiteY4" fmla="*/ 1123903 h 2343103"/>
              <a:gd name="connsiteX5" fmla="*/ 2181225 w 5486400"/>
              <a:gd name="connsiteY5" fmla="*/ 447628 h 2343103"/>
              <a:gd name="connsiteX6" fmla="*/ 2438400 w 5486400"/>
              <a:gd name="connsiteY6" fmla="*/ 152353 h 2343103"/>
              <a:gd name="connsiteX7" fmla="*/ 2628900 w 5486400"/>
              <a:gd name="connsiteY7" fmla="*/ 19003 h 2343103"/>
              <a:gd name="connsiteX8" fmla="*/ 2752725 w 5486400"/>
              <a:gd name="connsiteY8" fmla="*/ 1897 h 2343103"/>
              <a:gd name="connsiteX9" fmla="*/ 2876550 w 5486400"/>
              <a:gd name="connsiteY9" fmla="*/ 28528 h 2343103"/>
              <a:gd name="connsiteX10" fmla="*/ 3095625 w 5486400"/>
              <a:gd name="connsiteY10" fmla="*/ 190453 h 2343103"/>
              <a:gd name="connsiteX11" fmla="*/ 3419475 w 5486400"/>
              <a:gd name="connsiteY11" fmla="*/ 628603 h 2343103"/>
              <a:gd name="connsiteX12" fmla="*/ 3686175 w 5486400"/>
              <a:gd name="connsiteY12" fmla="*/ 1114378 h 2343103"/>
              <a:gd name="connsiteX13" fmla="*/ 3962400 w 5486400"/>
              <a:gd name="connsiteY13" fmla="*/ 1495378 h 2343103"/>
              <a:gd name="connsiteX14" fmla="*/ 4181475 w 5486400"/>
              <a:gd name="connsiteY14" fmla="*/ 1781128 h 2343103"/>
              <a:gd name="connsiteX15" fmla="*/ 4486275 w 5486400"/>
              <a:gd name="connsiteY15" fmla="*/ 2066878 h 2343103"/>
              <a:gd name="connsiteX16" fmla="*/ 4829175 w 5486400"/>
              <a:gd name="connsiteY16" fmla="*/ 2238328 h 2343103"/>
              <a:gd name="connsiteX17" fmla="*/ 5248275 w 5486400"/>
              <a:gd name="connsiteY17" fmla="*/ 2324053 h 2343103"/>
              <a:gd name="connsiteX18" fmla="*/ 5486400 w 5486400"/>
              <a:gd name="connsiteY18" fmla="*/ 2343103 h 2343103"/>
              <a:gd name="connsiteX19" fmla="*/ 0 w 5486400"/>
              <a:gd name="connsiteY19" fmla="*/ 2343103 h 2343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486400" h="2343103">
                <a:moveTo>
                  <a:pt x="0" y="2343103"/>
                </a:moveTo>
                <a:cubicBezTo>
                  <a:pt x="177006" y="2329609"/>
                  <a:pt x="354013" y="2316115"/>
                  <a:pt x="504825" y="2276428"/>
                </a:cubicBezTo>
                <a:cubicBezTo>
                  <a:pt x="655637" y="2236741"/>
                  <a:pt x="768350" y="2190703"/>
                  <a:pt x="904875" y="2104978"/>
                </a:cubicBezTo>
                <a:cubicBezTo>
                  <a:pt x="1041400" y="2019253"/>
                  <a:pt x="1181100" y="1925590"/>
                  <a:pt x="1323975" y="1762078"/>
                </a:cubicBezTo>
                <a:cubicBezTo>
                  <a:pt x="1466850" y="1598565"/>
                  <a:pt x="1619250" y="1342978"/>
                  <a:pt x="1762125" y="1123903"/>
                </a:cubicBezTo>
                <a:cubicBezTo>
                  <a:pt x="1905000" y="904828"/>
                  <a:pt x="2068513" y="609553"/>
                  <a:pt x="2181225" y="447628"/>
                </a:cubicBezTo>
                <a:cubicBezTo>
                  <a:pt x="2293937" y="285703"/>
                  <a:pt x="2363788" y="223790"/>
                  <a:pt x="2438400" y="152353"/>
                </a:cubicBezTo>
                <a:cubicBezTo>
                  <a:pt x="2513013" y="80915"/>
                  <a:pt x="2576513" y="44079"/>
                  <a:pt x="2628900" y="19003"/>
                </a:cubicBezTo>
                <a:cubicBezTo>
                  <a:pt x="2681288" y="-6073"/>
                  <a:pt x="2711450" y="310"/>
                  <a:pt x="2752725" y="1897"/>
                </a:cubicBezTo>
                <a:cubicBezTo>
                  <a:pt x="2794000" y="3484"/>
                  <a:pt x="2819400" y="-2898"/>
                  <a:pt x="2876550" y="28528"/>
                </a:cubicBezTo>
                <a:cubicBezTo>
                  <a:pt x="2933700" y="59954"/>
                  <a:pt x="3005138" y="90440"/>
                  <a:pt x="3095625" y="190453"/>
                </a:cubicBezTo>
                <a:cubicBezTo>
                  <a:pt x="3186113" y="290465"/>
                  <a:pt x="3321050" y="474616"/>
                  <a:pt x="3419475" y="628603"/>
                </a:cubicBezTo>
                <a:cubicBezTo>
                  <a:pt x="3517900" y="782590"/>
                  <a:pt x="3595688" y="969916"/>
                  <a:pt x="3686175" y="1114378"/>
                </a:cubicBezTo>
                <a:cubicBezTo>
                  <a:pt x="3776662" y="1258840"/>
                  <a:pt x="3879850" y="1384253"/>
                  <a:pt x="3962400" y="1495378"/>
                </a:cubicBezTo>
                <a:cubicBezTo>
                  <a:pt x="4044950" y="1606503"/>
                  <a:pt x="4094163" y="1685878"/>
                  <a:pt x="4181475" y="1781128"/>
                </a:cubicBezTo>
                <a:cubicBezTo>
                  <a:pt x="4268787" y="1876378"/>
                  <a:pt x="4378325" y="1990678"/>
                  <a:pt x="4486275" y="2066878"/>
                </a:cubicBezTo>
                <a:cubicBezTo>
                  <a:pt x="4594225" y="2143078"/>
                  <a:pt x="4702175" y="2195465"/>
                  <a:pt x="4829175" y="2238328"/>
                </a:cubicBezTo>
                <a:cubicBezTo>
                  <a:pt x="4956175" y="2281191"/>
                  <a:pt x="5138737" y="2306590"/>
                  <a:pt x="5248275" y="2324053"/>
                </a:cubicBezTo>
                <a:cubicBezTo>
                  <a:pt x="5357813" y="2341516"/>
                  <a:pt x="5486400" y="2343103"/>
                  <a:pt x="5486400" y="2343103"/>
                </a:cubicBezTo>
                <a:lnTo>
                  <a:pt x="0" y="2343103"/>
                </a:lnTo>
                <a:close/>
              </a:path>
            </a:pathLst>
          </a:cu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684594" y="316470"/>
            <a:ext cx="2379528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latin typeface="Arial"/>
                <a:cs typeface="Arial"/>
              </a:rPr>
              <a:t>Agricultural Traits</a:t>
            </a:r>
          </a:p>
          <a:p>
            <a:pPr algn="ctr"/>
            <a:r>
              <a:rPr lang="en-US" dirty="0" smtClean="0">
                <a:latin typeface="Arial"/>
                <a:cs typeface="Arial"/>
              </a:rPr>
              <a:t>Data</a:t>
            </a:r>
            <a:r>
              <a:rPr lang="en-US" dirty="0">
                <a:latin typeface="Arial"/>
                <a:cs typeface="Arial"/>
              </a:rPr>
              <a:t>-Poor Crops</a:t>
            </a:r>
          </a:p>
          <a:p>
            <a:pPr algn="ctr"/>
            <a:endParaRPr lang="en-US" dirty="0">
              <a:latin typeface="Arial"/>
              <a:cs typeface="Arial"/>
            </a:endParaRPr>
          </a:p>
          <a:p>
            <a:pPr algn="ctr"/>
            <a:r>
              <a:rPr lang="en-US" dirty="0" smtClean="0">
                <a:latin typeface="Arial"/>
                <a:cs typeface="Arial"/>
              </a:rPr>
              <a:t> 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45" name="Right Arrow 44"/>
          <p:cNvSpPr/>
          <p:nvPr/>
        </p:nvSpPr>
        <p:spPr>
          <a:xfrm>
            <a:off x="2651421" y="1936750"/>
            <a:ext cx="2552989" cy="798775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82546" y="454977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/>
                <a:cs typeface="Arial"/>
              </a:rPr>
              <a:t> </a:t>
            </a:r>
            <a:r>
              <a:rPr lang="en-US" b="1" dirty="0" smtClean="0">
                <a:latin typeface="Arial"/>
                <a:cs typeface="Arial"/>
              </a:rPr>
              <a:t>   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3879" y="203379"/>
            <a:ext cx="3216483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latin typeface="Arial"/>
                <a:cs typeface="Arial"/>
              </a:rPr>
              <a:t>Arabidopsis </a:t>
            </a:r>
          </a:p>
          <a:p>
            <a:pPr algn="ctr"/>
            <a:r>
              <a:rPr lang="en-US" dirty="0" smtClean="0">
                <a:latin typeface="Arial"/>
                <a:cs typeface="Arial"/>
              </a:rPr>
              <a:t>Data-rich </a:t>
            </a:r>
            <a:r>
              <a:rPr lang="en-US" dirty="0">
                <a:latin typeface="Arial"/>
                <a:cs typeface="Arial"/>
              </a:rPr>
              <a:t>m</a:t>
            </a:r>
            <a:r>
              <a:rPr lang="en-US" dirty="0" smtClean="0">
                <a:latin typeface="Arial"/>
                <a:cs typeface="Arial"/>
              </a:rPr>
              <a:t>odel</a:t>
            </a:r>
          </a:p>
          <a:p>
            <a:pPr algn="ctr"/>
            <a:r>
              <a:rPr lang="en-US" dirty="0" err="1" smtClean="0">
                <a:latin typeface="Arial"/>
                <a:cs typeface="Arial"/>
              </a:rPr>
              <a:t>Transcriptome</a:t>
            </a:r>
            <a:r>
              <a:rPr lang="en-US" dirty="0" smtClean="0">
                <a:latin typeface="Arial"/>
                <a:cs typeface="Arial"/>
              </a:rPr>
              <a:t>, Proteome, </a:t>
            </a:r>
            <a:r>
              <a:rPr lang="en-US" dirty="0" err="1" smtClean="0">
                <a:latin typeface="Arial"/>
                <a:cs typeface="Arial"/>
              </a:rPr>
              <a:t>etc</a:t>
            </a:r>
            <a:endParaRPr lang="en-US" dirty="0" smtClean="0">
              <a:latin typeface="Arial"/>
              <a:cs typeface="Arial"/>
            </a:endParaRPr>
          </a:p>
          <a:p>
            <a:pPr algn="ctr"/>
            <a:r>
              <a:rPr lang="en-US" dirty="0">
                <a:latin typeface="Arial"/>
                <a:cs typeface="Arial"/>
                <a:hlinkClick r:id="rId6"/>
              </a:rPr>
              <a:t>www.virtualplant.org</a:t>
            </a:r>
            <a:endParaRPr lang="en-US" dirty="0">
              <a:latin typeface="Arial"/>
              <a:cs typeface="Arial"/>
            </a:endParaRPr>
          </a:p>
          <a:p>
            <a:pPr algn="ctr"/>
            <a:r>
              <a:rPr lang="en-US" b="1" dirty="0" err="1" smtClean="0">
                <a:latin typeface="Arial"/>
                <a:cs typeface="Arial"/>
              </a:rPr>
              <a:t>Multinetwork</a:t>
            </a:r>
            <a:endParaRPr lang="en-US" b="1" dirty="0" smtClean="0">
              <a:latin typeface="Arial"/>
              <a:cs typeface="Arial"/>
            </a:endParaRPr>
          </a:p>
          <a:p>
            <a:pPr algn="ctr"/>
            <a:endParaRPr lang="en-US" b="1" dirty="0" smtClean="0">
              <a:latin typeface="Arial"/>
              <a:cs typeface="Arial"/>
            </a:endParaRPr>
          </a:p>
          <a:p>
            <a:pPr algn="ctr"/>
            <a:endParaRPr lang="en-US" dirty="0" smtClean="0">
              <a:latin typeface="Arial"/>
              <a:cs typeface="Arial"/>
            </a:endParaRPr>
          </a:p>
          <a:p>
            <a:pPr algn="ctr"/>
            <a:endParaRPr lang="en-US" dirty="0">
              <a:latin typeface="Arial"/>
              <a:cs typeface="Arial"/>
            </a:endParaRPr>
          </a:p>
          <a:p>
            <a:pPr algn="ctr"/>
            <a:r>
              <a:rPr lang="en-US" dirty="0" smtClean="0">
                <a:latin typeface="Arial"/>
                <a:cs typeface="Arial"/>
              </a:rPr>
              <a:t> </a:t>
            </a:r>
            <a:endParaRPr lang="en-US" dirty="0">
              <a:latin typeface="Arial"/>
              <a:cs typeface="Arial"/>
            </a:endParaRPr>
          </a:p>
        </p:txBody>
      </p:sp>
      <p:pic>
        <p:nvPicPr>
          <p:cNvPr id="33" name="Picture 32" descr="bigdata2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845270" y="3095625"/>
            <a:ext cx="1986615" cy="187913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670645" y="2169055"/>
            <a:ext cx="23906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latin typeface="Arial"/>
                <a:cs typeface="Arial"/>
              </a:rPr>
              <a:t>Network Knowledge</a:t>
            </a:r>
          </a:p>
          <a:p>
            <a:pPr algn="ctr"/>
            <a:r>
              <a:rPr lang="en-US" b="1" dirty="0" smtClean="0">
                <a:latin typeface="Arial"/>
                <a:cs typeface="Arial"/>
              </a:rPr>
              <a:t>              </a:t>
            </a:r>
          </a:p>
        </p:txBody>
      </p:sp>
      <p:pic>
        <p:nvPicPr>
          <p:cNvPr id="34" name="Picture 33" descr="NregMSX.png"/>
          <p:cNvPicPr>
            <a:picLocks noChangeAspect="1"/>
          </p:cNvPicPr>
          <p:nvPr/>
        </p:nvPicPr>
        <p:blipFill>
          <a:blip r:embed="rId8">
            <a:lum bright="-14000" contrast="34000"/>
          </a:blip>
          <a:stretch>
            <a:fillRect/>
          </a:stretch>
        </p:blipFill>
        <p:spPr>
          <a:xfrm>
            <a:off x="5088433" y="4095750"/>
            <a:ext cx="3607610" cy="2388407"/>
          </a:xfrm>
          <a:prstGeom prst="rect">
            <a:avLst/>
          </a:prstGeom>
        </p:spPr>
      </p:pic>
      <p:sp>
        <p:nvSpPr>
          <p:cNvPr id="35" name="Right Arrow 34"/>
          <p:cNvSpPr/>
          <p:nvPr/>
        </p:nvSpPr>
        <p:spPr>
          <a:xfrm flipH="1">
            <a:off x="2651421" y="5062990"/>
            <a:ext cx="2552989" cy="798775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36" name="TextBox 35"/>
          <p:cNvSpPr txBox="1"/>
          <p:nvPr/>
        </p:nvSpPr>
        <p:spPr>
          <a:xfrm flipH="1">
            <a:off x="2612771" y="5295295"/>
            <a:ext cx="25064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latin typeface="Arial"/>
                <a:cs typeface="Arial"/>
              </a:rPr>
              <a:t>Translational Studies</a:t>
            </a:r>
          </a:p>
          <a:p>
            <a:pPr algn="ctr"/>
            <a:r>
              <a:rPr lang="en-US" b="1" dirty="0" smtClean="0">
                <a:latin typeface="Arial"/>
                <a:cs typeface="Arial"/>
              </a:rPr>
              <a:t>             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55625" y="5526256"/>
            <a:ext cx="20957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latin typeface="Arial"/>
                <a:cs typeface="Arial"/>
              </a:rPr>
              <a:t>Identify</a:t>
            </a:r>
          </a:p>
          <a:p>
            <a:pPr algn="ctr"/>
            <a:r>
              <a:rPr lang="en-US" b="1" dirty="0" smtClean="0">
                <a:latin typeface="Arial"/>
                <a:cs typeface="Arial"/>
              </a:rPr>
              <a:t>genes underlying</a:t>
            </a:r>
          </a:p>
          <a:p>
            <a:pPr algn="ctr"/>
            <a:r>
              <a:rPr lang="en-US" b="1" dirty="0" smtClean="0">
                <a:latin typeface="Arial"/>
                <a:cs typeface="Arial"/>
              </a:rPr>
              <a:t>Nitrogen Use </a:t>
            </a:r>
            <a:r>
              <a:rPr lang="en-US" b="1" dirty="0" err="1" smtClean="0">
                <a:latin typeface="Arial"/>
                <a:cs typeface="Arial"/>
              </a:rPr>
              <a:t>Eff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39" name="Right Arrow 38"/>
          <p:cNvSpPr/>
          <p:nvPr/>
        </p:nvSpPr>
        <p:spPr>
          <a:xfrm rot="5400000">
            <a:off x="6368686" y="3447788"/>
            <a:ext cx="770567" cy="574242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7424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6" descr="Screen shot 2013-01-10 at 4.03.4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0088" y="5224852"/>
            <a:ext cx="5853113" cy="1087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7" descr="Screen shot 2013-01-10 at 4.03.5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r="5125"/>
          <a:stretch>
            <a:fillRect/>
          </a:stretch>
        </p:blipFill>
        <p:spPr bwMode="auto">
          <a:xfrm>
            <a:off x="700089" y="1576032"/>
            <a:ext cx="5853112" cy="1078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Rectangle 3"/>
          <p:cNvSpPr>
            <a:spLocks noChangeArrowheads="1"/>
          </p:cNvSpPr>
          <p:nvPr/>
        </p:nvSpPr>
        <p:spPr bwMode="auto">
          <a:xfrm>
            <a:off x="4664075" y="34480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﻿</a:t>
            </a:r>
          </a:p>
        </p:txBody>
      </p:sp>
      <p:pic>
        <p:nvPicPr>
          <p:cNvPr id="22533" name="Picture 4" descr="Screen shot 2013-01-15 at 7.57.10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r="5125"/>
          <a:stretch>
            <a:fillRect/>
          </a:stretch>
        </p:blipFill>
        <p:spPr bwMode="auto">
          <a:xfrm>
            <a:off x="700088" y="3448050"/>
            <a:ext cx="5998601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196031" y="1905000"/>
            <a:ext cx="23222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ARABIDOPSIS</a:t>
            </a:r>
            <a:endParaRPr 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664075" y="3733800"/>
            <a:ext cx="9199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RICE</a:t>
            </a:r>
            <a:endParaRPr lang="en-US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596541" y="5486400"/>
            <a:ext cx="11421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MAIZE</a:t>
            </a:r>
            <a:endParaRPr lang="en-US" sz="2400" b="1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11593"/>
            <a:ext cx="9144000" cy="1612638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3788903" y="-3555"/>
            <a:ext cx="43074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NSF Database Activities</a:t>
            </a:r>
            <a:r>
              <a:rPr lang="en-US" dirty="0"/>
              <a:t>: DBI-0445666 </a:t>
            </a:r>
          </a:p>
        </p:txBody>
      </p:sp>
      <p:pic>
        <p:nvPicPr>
          <p:cNvPr id="19" name="Picture 18" descr="National Science Foundation">
            <a:hlinkClick r:id="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09091" y="372"/>
            <a:ext cx="376585" cy="351321"/>
          </a:xfrm>
          <a:prstGeom prst="rect">
            <a:avLst/>
          </a:prstGeom>
          <a:noFill/>
          <a:effectLst>
            <a:outerShdw blurRad="63500" dist="38099" dir="2700000" algn="ctr" rotWithShape="0">
              <a:srgbClr val="000000">
                <a:alpha val="7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6716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1617" name="Object 2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2211388" y="4167188"/>
          <a:ext cx="317500" cy="650875"/>
        </p:xfrm>
        <a:graphic>
          <a:graphicData uri="http://schemas.openxmlformats.org/presentationml/2006/ole">
            <p:oleObj spid="_x0000_s1053" name="Image" r:id="rId4" imgW="1358730" imgH="3911111" progId="">
              <p:embed/>
            </p:oleObj>
          </a:graphicData>
        </a:graphic>
      </p:graphicFrame>
      <p:sp>
        <p:nvSpPr>
          <p:cNvPr id="2146307" name="AutoShape 3"/>
          <p:cNvSpPr>
            <a:spLocks noChangeArrowheads="1"/>
          </p:cNvSpPr>
          <p:nvPr/>
        </p:nvSpPr>
        <p:spPr bwMode="auto">
          <a:xfrm>
            <a:off x="2095500" y="3924300"/>
            <a:ext cx="504825" cy="933450"/>
          </a:xfrm>
          <a:prstGeom prst="can">
            <a:avLst>
              <a:gd name="adj" fmla="val 28755"/>
            </a:avLst>
          </a:prstGeom>
          <a:gradFill rotWithShape="1">
            <a:gsLst>
              <a:gs pos="0">
                <a:srgbClr val="FFCC99">
                  <a:gamma/>
                  <a:shade val="46275"/>
                  <a:invGamma/>
                </a:srgbClr>
              </a:gs>
              <a:gs pos="50000">
                <a:srgbClr val="FFCC99">
                  <a:alpha val="17999"/>
                </a:srgbClr>
              </a:gs>
              <a:gs pos="100000">
                <a:srgbClr val="FFCC99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1621" name="Text Box 4"/>
          <p:cNvSpPr txBox="1">
            <a:spLocks noChangeArrowheads="1"/>
          </p:cNvSpPr>
          <p:nvPr/>
        </p:nvSpPr>
        <p:spPr bwMode="auto">
          <a:xfrm>
            <a:off x="422275" y="3409950"/>
            <a:ext cx="804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 b="1">
                <a:solidFill>
                  <a:srgbClr val="000000"/>
                </a:solidFill>
                <a:cs typeface="Arial" charset="0"/>
              </a:rPr>
              <a:t>Metabolic </a:t>
            </a:r>
          </a:p>
          <a:p>
            <a:pPr eaLnBrk="1" hangingPunct="1"/>
            <a:r>
              <a:rPr lang="en-US" sz="1000" b="1">
                <a:solidFill>
                  <a:srgbClr val="000000"/>
                </a:solidFill>
                <a:cs typeface="Arial" charset="0"/>
              </a:rPr>
              <a:t>pathways</a:t>
            </a:r>
          </a:p>
        </p:txBody>
      </p:sp>
      <p:sp>
        <p:nvSpPr>
          <p:cNvPr id="111622" name="Text Box 5"/>
          <p:cNvSpPr txBox="1">
            <a:spLocks noChangeArrowheads="1"/>
          </p:cNvSpPr>
          <p:nvPr/>
        </p:nvSpPr>
        <p:spPr bwMode="auto">
          <a:xfrm>
            <a:off x="422275" y="3765550"/>
            <a:ext cx="9032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 b="1">
                <a:solidFill>
                  <a:srgbClr val="000000"/>
                </a:solidFill>
                <a:cs typeface="Arial" charset="0"/>
              </a:rPr>
              <a:t>Regulatory </a:t>
            </a:r>
          </a:p>
          <a:p>
            <a:pPr eaLnBrk="1" hangingPunct="1"/>
            <a:r>
              <a:rPr lang="en-US" sz="1000" b="1">
                <a:solidFill>
                  <a:srgbClr val="000000"/>
                </a:solidFill>
                <a:cs typeface="Arial" charset="0"/>
              </a:rPr>
              <a:t>Interactions</a:t>
            </a:r>
          </a:p>
        </p:txBody>
      </p:sp>
      <p:sp>
        <p:nvSpPr>
          <p:cNvPr id="111623" name="Text Box 6"/>
          <p:cNvSpPr txBox="1">
            <a:spLocks noChangeArrowheads="1"/>
          </p:cNvSpPr>
          <p:nvPr/>
        </p:nvSpPr>
        <p:spPr bwMode="auto">
          <a:xfrm>
            <a:off x="450850" y="4121150"/>
            <a:ext cx="1143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 b="1">
                <a:solidFill>
                  <a:srgbClr val="000000"/>
                </a:solidFill>
                <a:cs typeface="Arial" charset="0"/>
              </a:rPr>
              <a:t>Protein-protein </a:t>
            </a:r>
          </a:p>
          <a:p>
            <a:pPr eaLnBrk="1" hangingPunct="1"/>
            <a:r>
              <a:rPr lang="en-US" sz="1000" b="1">
                <a:solidFill>
                  <a:srgbClr val="000000"/>
                </a:solidFill>
                <a:cs typeface="Arial" charset="0"/>
              </a:rPr>
              <a:t>interactions</a:t>
            </a:r>
          </a:p>
        </p:txBody>
      </p:sp>
      <p:sp>
        <p:nvSpPr>
          <p:cNvPr id="111624" name="Text Box 7"/>
          <p:cNvSpPr txBox="1">
            <a:spLocks noChangeArrowheads="1"/>
          </p:cNvSpPr>
          <p:nvPr/>
        </p:nvSpPr>
        <p:spPr bwMode="auto">
          <a:xfrm>
            <a:off x="422275" y="4894263"/>
            <a:ext cx="228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 b="1">
                <a:solidFill>
                  <a:srgbClr val="000000"/>
                </a:solidFill>
                <a:cs typeface="Arial" charset="0"/>
              </a:rPr>
              <a:t>.</a:t>
            </a:r>
          </a:p>
        </p:txBody>
      </p:sp>
      <p:sp>
        <p:nvSpPr>
          <p:cNvPr id="111625" name="Text Box 8"/>
          <p:cNvSpPr txBox="1">
            <a:spLocks noChangeArrowheads="1"/>
          </p:cNvSpPr>
          <p:nvPr/>
        </p:nvSpPr>
        <p:spPr bwMode="auto">
          <a:xfrm>
            <a:off x="422275" y="5097463"/>
            <a:ext cx="2174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 b="1">
                <a:solidFill>
                  <a:srgbClr val="000000"/>
                </a:solidFill>
                <a:cs typeface="Arial" charset="0"/>
              </a:rPr>
              <a:t>.</a:t>
            </a:r>
          </a:p>
        </p:txBody>
      </p:sp>
      <p:sp>
        <p:nvSpPr>
          <p:cNvPr id="111626" name="Text Box 9"/>
          <p:cNvSpPr txBox="1">
            <a:spLocks noChangeArrowheads="1"/>
          </p:cNvSpPr>
          <p:nvPr/>
        </p:nvSpPr>
        <p:spPr bwMode="auto">
          <a:xfrm>
            <a:off x="422275" y="5299075"/>
            <a:ext cx="2174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 b="1">
                <a:solidFill>
                  <a:srgbClr val="000000"/>
                </a:solidFill>
                <a:cs typeface="Arial" charset="0"/>
              </a:rPr>
              <a:t>.</a:t>
            </a:r>
          </a:p>
        </p:txBody>
      </p:sp>
      <p:sp>
        <p:nvSpPr>
          <p:cNvPr id="111627" name="Line 10"/>
          <p:cNvSpPr>
            <a:spLocks noChangeShapeType="1"/>
          </p:cNvSpPr>
          <p:nvPr/>
        </p:nvSpPr>
        <p:spPr bwMode="auto">
          <a:xfrm>
            <a:off x="2936875" y="4400550"/>
            <a:ext cx="457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628" name="Line 11"/>
          <p:cNvSpPr>
            <a:spLocks noChangeShapeType="1"/>
          </p:cNvSpPr>
          <p:nvPr/>
        </p:nvSpPr>
        <p:spPr bwMode="auto">
          <a:xfrm>
            <a:off x="2343150" y="348615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1629" name="Group 12"/>
          <p:cNvGrpSpPr>
            <a:grpSpLocks/>
          </p:cNvGrpSpPr>
          <p:nvPr/>
        </p:nvGrpSpPr>
        <p:grpSpPr bwMode="auto">
          <a:xfrm>
            <a:off x="3217863" y="1752600"/>
            <a:ext cx="2327275" cy="609600"/>
            <a:chOff x="2182" y="1008"/>
            <a:chExt cx="1466" cy="384"/>
          </a:xfrm>
        </p:grpSpPr>
        <p:sp>
          <p:nvSpPr>
            <p:cNvPr id="2146317" name="Text Box 13"/>
            <p:cNvSpPr txBox="1">
              <a:spLocks noChangeArrowheads="1"/>
            </p:cNvSpPr>
            <p:nvPr/>
          </p:nvSpPr>
          <p:spPr bwMode="auto">
            <a:xfrm>
              <a:off x="2512" y="1111"/>
              <a:ext cx="1136" cy="179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tx1">
                    <a:gamma/>
                    <a:tint val="0"/>
                    <a:invGamma/>
                  </a:schemeClr>
                </a:gs>
                <a:gs pos="100000">
                  <a:schemeClr val="tx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 b="1">
                  <a:ea typeface="Arial" charset="0"/>
                  <a:cs typeface="Arial" charset="0"/>
                </a:rPr>
                <a:t>Dynamic Visualization</a:t>
              </a:r>
            </a:p>
          </p:txBody>
        </p:sp>
        <p:sp>
          <p:nvSpPr>
            <p:cNvPr id="111672" name="Oval 14"/>
            <p:cNvSpPr>
              <a:spLocks noChangeArrowheads="1"/>
            </p:cNvSpPr>
            <p:nvPr/>
          </p:nvSpPr>
          <p:spPr bwMode="auto">
            <a:xfrm>
              <a:off x="2182" y="1008"/>
              <a:ext cx="384" cy="38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>
                  <a:cs typeface="Arial" charset="0"/>
                </a:rPr>
                <a:t>2</a:t>
              </a:r>
            </a:p>
          </p:txBody>
        </p:sp>
      </p:grpSp>
      <p:grpSp>
        <p:nvGrpSpPr>
          <p:cNvPr id="111630" name="Group 15"/>
          <p:cNvGrpSpPr>
            <a:grpSpLocks/>
          </p:cNvGrpSpPr>
          <p:nvPr/>
        </p:nvGrpSpPr>
        <p:grpSpPr bwMode="auto">
          <a:xfrm>
            <a:off x="428625" y="1752600"/>
            <a:ext cx="1887538" cy="609600"/>
            <a:chOff x="432" y="1008"/>
            <a:chExt cx="1189" cy="384"/>
          </a:xfrm>
        </p:grpSpPr>
        <p:sp>
          <p:nvSpPr>
            <p:cNvPr id="2146320" name="Text Box 16"/>
            <p:cNvSpPr txBox="1">
              <a:spLocks noChangeArrowheads="1"/>
            </p:cNvSpPr>
            <p:nvPr/>
          </p:nvSpPr>
          <p:spPr bwMode="auto">
            <a:xfrm>
              <a:off x="768" y="1110"/>
              <a:ext cx="853" cy="179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tx1">
                    <a:gamma/>
                    <a:tint val="0"/>
                    <a:invGamma/>
                  </a:schemeClr>
                </a:gs>
                <a:gs pos="100000">
                  <a:schemeClr val="tx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 b="1">
                  <a:ea typeface="Arial" charset="0"/>
                  <a:cs typeface="Arial" charset="0"/>
                </a:rPr>
                <a:t>Data Integration</a:t>
              </a:r>
            </a:p>
          </p:txBody>
        </p:sp>
        <p:sp>
          <p:nvSpPr>
            <p:cNvPr id="111670" name="Oval 17"/>
            <p:cNvSpPr>
              <a:spLocks noChangeArrowheads="1"/>
            </p:cNvSpPr>
            <p:nvPr/>
          </p:nvSpPr>
          <p:spPr bwMode="auto">
            <a:xfrm>
              <a:off x="432" y="1008"/>
              <a:ext cx="384" cy="38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>
                  <a:cs typeface="Arial" charset="0"/>
                </a:rPr>
                <a:t>1</a:t>
              </a:r>
            </a:p>
          </p:txBody>
        </p:sp>
      </p:grpSp>
      <p:grpSp>
        <p:nvGrpSpPr>
          <p:cNvPr id="111631" name="Group 18"/>
          <p:cNvGrpSpPr>
            <a:grpSpLocks/>
          </p:cNvGrpSpPr>
          <p:nvPr/>
        </p:nvGrpSpPr>
        <p:grpSpPr bwMode="auto">
          <a:xfrm>
            <a:off x="6448425" y="1752600"/>
            <a:ext cx="2268538" cy="609600"/>
            <a:chOff x="4224" y="1008"/>
            <a:chExt cx="1429" cy="384"/>
          </a:xfrm>
        </p:grpSpPr>
        <p:sp>
          <p:nvSpPr>
            <p:cNvPr id="2146323" name="Text Box 19"/>
            <p:cNvSpPr txBox="1">
              <a:spLocks noChangeArrowheads="1"/>
            </p:cNvSpPr>
            <p:nvPr/>
          </p:nvSpPr>
          <p:spPr bwMode="auto">
            <a:xfrm>
              <a:off x="4560" y="1111"/>
              <a:ext cx="1093" cy="179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tx1">
                    <a:gamma/>
                    <a:tint val="0"/>
                    <a:invGamma/>
                  </a:schemeClr>
                </a:gs>
                <a:gs pos="100000">
                  <a:schemeClr val="tx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 b="1">
                  <a:ea typeface="Arial" charset="0"/>
                  <a:cs typeface="Arial" charset="0"/>
                </a:rPr>
                <a:t>Analysis &amp; Synthesis</a:t>
              </a:r>
            </a:p>
          </p:txBody>
        </p:sp>
        <p:sp>
          <p:nvSpPr>
            <p:cNvPr id="111668" name="Oval 20"/>
            <p:cNvSpPr>
              <a:spLocks noChangeArrowheads="1"/>
            </p:cNvSpPr>
            <p:nvPr/>
          </p:nvSpPr>
          <p:spPr bwMode="auto">
            <a:xfrm>
              <a:off x="4224" y="1008"/>
              <a:ext cx="384" cy="38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>
                  <a:cs typeface="Arial" charset="0"/>
                </a:rPr>
                <a:t>3</a:t>
              </a:r>
            </a:p>
          </p:txBody>
        </p:sp>
      </p:grpSp>
      <p:sp>
        <p:nvSpPr>
          <p:cNvPr id="111632" name="AutoShape 21"/>
          <p:cNvSpPr>
            <a:spLocks/>
          </p:cNvSpPr>
          <p:nvPr/>
        </p:nvSpPr>
        <p:spPr bwMode="auto">
          <a:xfrm>
            <a:off x="1524000" y="3409950"/>
            <a:ext cx="228600" cy="2057400"/>
          </a:xfrm>
          <a:prstGeom prst="rightBrace">
            <a:avLst>
              <a:gd name="adj1" fmla="val 75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1633" name="Picture 2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28000" t="12190" r="20000" b="7048"/>
          <a:stretch>
            <a:fillRect/>
          </a:stretch>
        </p:blipFill>
        <p:spPr bwMode="auto">
          <a:xfrm>
            <a:off x="2057400" y="2571750"/>
            <a:ext cx="6445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46327" name="Oval 23"/>
          <p:cNvSpPr>
            <a:spLocks noChangeArrowheads="1"/>
          </p:cNvSpPr>
          <p:nvPr/>
        </p:nvSpPr>
        <p:spPr bwMode="auto">
          <a:xfrm>
            <a:off x="382588" y="3505200"/>
            <a:ext cx="76200" cy="76200"/>
          </a:xfrm>
          <a:prstGeom prst="ellipse">
            <a:avLst/>
          </a:prstGeom>
          <a:gradFill rotWithShape="1">
            <a:gsLst>
              <a:gs pos="0">
                <a:schemeClr val="tx1">
                  <a:gamma/>
                  <a:tint val="0"/>
                  <a:invGamma/>
                </a:schemeClr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146328" name="Oval 24"/>
          <p:cNvSpPr>
            <a:spLocks noChangeArrowheads="1"/>
          </p:cNvSpPr>
          <p:nvPr/>
        </p:nvSpPr>
        <p:spPr bwMode="auto">
          <a:xfrm>
            <a:off x="382588" y="3857625"/>
            <a:ext cx="76200" cy="76200"/>
          </a:xfrm>
          <a:prstGeom prst="ellipse">
            <a:avLst/>
          </a:prstGeom>
          <a:gradFill rotWithShape="1">
            <a:gsLst>
              <a:gs pos="0">
                <a:schemeClr val="tx1">
                  <a:gamma/>
                  <a:tint val="0"/>
                  <a:invGamma/>
                </a:schemeClr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146329" name="Oval 25"/>
          <p:cNvSpPr>
            <a:spLocks noChangeArrowheads="1"/>
          </p:cNvSpPr>
          <p:nvPr/>
        </p:nvSpPr>
        <p:spPr bwMode="auto">
          <a:xfrm>
            <a:off x="382588" y="4210050"/>
            <a:ext cx="76200" cy="76200"/>
          </a:xfrm>
          <a:prstGeom prst="ellipse">
            <a:avLst/>
          </a:prstGeom>
          <a:gradFill rotWithShape="1">
            <a:gsLst>
              <a:gs pos="0">
                <a:schemeClr val="tx1">
                  <a:gamma/>
                  <a:tint val="0"/>
                  <a:invGamma/>
                </a:schemeClr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1638" name="Text Box 27"/>
          <p:cNvSpPr txBox="1">
            <a:spLocks noChangeArrowheads="1"/>
          </p:cNvSpPr>
          <p:nvPr/>
        </p:nvSpPr>
        <p:spPr bwMode="auto">
          <a:xfrm>
            <a:off x="4800600" y="3429000"/>
            <a:ext cx="17002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cs typeface="Arial" charset="0"/>
              </a:rPr>
              <a:t>Multiple experiments</a:t>
            </a:r>
          </a:p>
        </p:txBody>
      </p:sp>
      <p:sp>
        <p:nvSpPr>
          <p:cNvPr id="111639" name="Text Box 28"/>
          <p:cNvSpPr txBox="1">
            <a:spLocks noChangeArrowheads="1"/>
          </p:cNvSpPr>
          <p:nvPr/>
        </p:nvSpPr>
        <p:spPr bwMode="auto">
          <a:xfrm>
            <a:off x="4800600" y="4267200"/>
            <a:ext cx="17081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cs typeface="Arial" charset="0"/>
              </a:rPr>
              <a:t>Biological processes</a:t>
            </a:r>
          </a:p>
        </p:txBody>
      </p:sp>
      <p:sp>
        <p:nvSpPr>
          <p:cNvPr id="111640" name="Text Box 29"/>
          <p:cNvSpPr txBox="1">
            <a:spLocks noChangeArrowheads="1"/>
          </p:cNvSpPr>
          <p:nvPr/>
        </p:nvSpPr>
        <p:spPr bwMode="auto">
          <a:xfrm>
            <a:off x="4800600" y="5105400"/>
            <a:ext cx="16414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b="1">
                <a:cs typeface="Arial" charset="0"/>
              </a:rPr>
              <a:t>Molecular Pathways</a:t>
            </a:r>
          </a:p>
        </p:txBody>
      </p:sp>
      <p:sp>
        <p:nvSpPr>
          <p:cNvPr id="111641" name="Line 30"/>
          <p:cNvSpPr>
            <a:spLocks noChangeShapeType="1"/>
          </p:cNvSpPr>
          <p:nvPr/>
        </p:nvSpPr>
        <p:spPr bwMode="auto">
          <a:xfrm>
            <a:off x="5651500" y="3775075"/>
            <a:ext cx="0" cy="457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642" name="Line 31"/>
          <p:cNvSpPr>
            <a:spLocks noChangeShapeType="1"/>
          </p:cNvSpPr>
          <p:nvPr/>
        </p:nvSpPr>
        <p:spPr bwMode="auto">
          <a:xfrm>
            <a:off x="5651500" y="4621213"/>
            <a:ext cx="0" cy="457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643" name="Text Box 32"/>
          <p:cNvSpPr txBox="1">
            <a:spLocks noChangeArrowheads="1"/>
          </p:cNvSpPr>
          <p:nvPr/>
        </p:nvSpPr>
        <p:spPr bwMode="auto">
          <a:xfrm>
            <a:off x="7008813" y="2814638"/>
            <a:ext cx="18113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>
                <a:cs typeface="Arial" charset="0"/>
              </a:rPr>
              <a:t>Derived Biological</a:t>
            </a:r>
          </a:p>
          <a:p>
            <a:pPr algn="ctr" eaLnBrk="1" hangingPunct="1"/>
            <a:r>
              <a:rPr lang="en-US" sz="1600">
                <a:cs typeface="Arial" charset="0"/>
              </a:rPr>
              <a:t>Hypotheses</a:t>
            </a:r>
          </a:p>
        </p:txBody>
      </p:sp>
      <p:grpSp>
        <p:nvGrpSpPr>
          <p:cNvPr id="111644" name="Group 33"/>
          <p:cNvGrpSpPr>
            <a:grpSpLocks/>
          </p:cNvGrpSpPr>
          <p:nvPr/>
        </p:nvGrpSpPr>
        <p:grpSpPr bwMode="auto">
          <a:xfrm>
            <a:off x="6626225" y="3600450"/>
            <a:ext cx="228600" cy="1676400"/>
            <a:chOff x="4563" y="1296"/>
            <a:chExt cx="144" cy="1056"/>
          </a:xfrm>
        </p:grpSpPr>
        <p:sp>
          <p:nvSpPr>
            <p:cNvPr id="111664" name="Line 34"/>
            <p:cNvSpPr>
              <a:spLocks noChangeShapeType="1"/>
            </p:cNvSpPr>
            <p:nvPr/>
          </p:nvSpPr>
          <p:spPr bwMode="auto">
            <a:xfrm>
              <a:off x="4563" y="1302"/>
              <a:ext cx="144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665" name="Line 35"/>
            <p:cNvSpPr>
              <a:spLocks noChangeShapeType="1"/>
            </p:cNvSpPr>
            <p:nvPr/>
          </p:nvSpPr>
          <p:spPr bwMode="auto">
            <a:xfrm>
              <a:off x="4695" y="1296"/>
              <a:ext cx="0" cy="1056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666" name="Line 36"/>
            <p:cNvSpPr>
              <a:spLocks noChangeShapeType="1"/>
            </p:cNvSpPr>
            <p:nvPr/>
          </p:nvSpPr>
          <p:spPr bwMode="auto">
            <a:xfrm>
              <a:off x="4563" y="2346"/>
              <a:ext cx="144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1645" name="Group 37"/>
          <p:cNvGrpSpPr>
            <a:grpSpLocks/>
          </p:cNvGrpSpPr>
          <p:nvPr/>
        </p:nvGrpSpPr>
        <p:grpSpPr bwMode="auto">
          <a:xfrm>
            <a:off x="3578225" y="4500563"/>
            <a:ext cx="1104900" cy="1138237"/>
            <a:chOff x="2340" y="1923"/>
            <a:chExt cx="696" cy="717"/>
          </a:xfrm>
        </p:grpSpPr>
        <p:sp>
          <p:nvSpPr>
            <p:cNvPr id="111661" name="Line 38"/>
            <p:cNvSpPr>
              <a:spLocks noChangeShapeType="1"/>
            </p:cNvSpPr>
            <p:nvPr/>
          </p:nvSpPr>
          <p:spPr bwMode="auto">
            <a:xfrm flipH="1">
              <a:off x="2346" y="1926"/>
              <a:ext cx="24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662" name="Line 39"/>
            <p:cNvSpPr>
              <a:spLocks noChangeShapeType="1"/>
            </p:cNvSpPr>
            <p:nvPr/>
          </p:nvSpPr>
          <p:spPr bwMode="auto">
            <a:xfrm>
              <a:off x="2790" y="1923"/>
              <a:ext cx="24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11663" name="Picture 4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 b="2104"/>
            <a:stretch>
              <a:fillRect/>
            </a:stretch>
          </p:blipFill>
          <p:spPr bwMode="auto">
            <a:xfrm>
              <a:off x="2340" y="2164"/>
              <a:ext cx="696" cy="476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1646" name="Text Box 41"/>
          <p:cNvSpPr txBox="1">
            <a:spLocks noChangeArrowheads="1"/>
          </p:cNvSpPr>
          <p:nvPr/>
        </p:nvSpPr>
        <p:spPr bwMode="auto">
          <a:xfrm>
            <a:off x="450850" y="4468813"/>
            <a:ext cx="11430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 b="1">
                <a:solidFill>
                  <a:srgbClr val="000000"/>
                </a:solidFill>
                <a:cs typeface="Arial" charset="0"/>
              </a:rPr>
              <a:t>Molecular interactions in</a:t>
            </a:r>
          </a:p>
          <a:p>
            <a:pPr eaLnBrk="1" hangingPunct="1"/>
            <a:r>
              <a:rPr lang="en-US" sz="1000" b="1">
                <a:solidFill>
                  <a:srgbClr val="000000"/>
                </a:solidFill>
                <a:cs typeface="Arial" charset="0"/>
              </a:rPr>
              <a:t>the literature</a:t>
            </a:r>
          </a:p>
        </p:txBody>
      </p:sp>
      <p:sp>
        <p:nvSpPr>
          <p:cNvPr id="2146346" name="Oval 42"/>
          <p:cNvSpPr>
            <a:spLocks noChangeArrowheads="1"/>
          </p:cNvSpPr>
          <p:nvPr/>
        </p:nvSpPr>
        <p:spPr bwMode="auto">
          <a:xfrm>
            <a:off x="381000" y="4562475"/>
            <a:ext cx="76200" cy="76200"/>
          </a:xfrm>
          <a:prstGeom prst="ellipse">
            <a:avLst/>
          </a:prstGeom>
          <a:gradFill rotWithShape="1">
            <a:gsLst>
              <a:gs pos="0">
                <a:schemeClr val="tx1">
                  <a:gamma/>
                  <a:tint val="0"/>
                  <a:invGamma/>
                </a:schemeClr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11649" name="Picture 4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20815" t="16628"/>
          <a:stretch>
            <a:fillRect/>
          </a:stretch>
        </p:blipFill>
        <p:spPr bwMode="auto">
          <a:xfrm>
            <a:off x="3581400" y="3105150"/>
            <a:ext cx="1106488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1650" name="Group 47"/>
          <p:cNvGrpSpPr>
            <a:grpSpLocks/>
          </p:cNvGrpSpPr>
          <p:nvPr/>
        </p:nvGrpSpPr>
        <p:grpSpPr bwMode="auto">
          <a:xfrm>
            <a:off x="3592513" y="3662363"/>
            <a:ext cx="1076325" cy="1128712"/>
            <a:chOff x="2346" y="1395"/>
            <a:chExt cx="678" cy="711"/>
          </a:xfrm>
        </p:grpSpPr>
        <p:sp>
          <p:nvSpPr>
            <p:cNvPr id="111656" name="Line 48"/>
            <p:cNvSpPr>
              <a:spLocks noChangeShapeType="1"/>
            </p:cNvSpPr>
            <p:nvPr/>
          </p:nvSpPr>
          <p:spPr bwMode="auto">
            <a:xfrm flipH="1">
              <a:off x="2349" y="1395"/>
              <a:ext cx="24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657" name="Line 49"/>
            <p:cNvSpPr>
              <a:spLocks noChangeShapeType="1"/>
            </p:cNvSpPr>
            <p:nvPr/>
          </p:nvSpPr>
          <p:spPr bwMode="auto">
            <a:xfrm>
              <a:off x="2781" y="1395"/>
              <a:ext cx="24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11658" name="Picture 50" descr="GOview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6" y="1638"/>
              <a:ext cx="678" cy="4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1651" name="Picture 52" descr="Screenshot_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581400"/>
            <a:ext cx="167640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52" name="Line 53"/>
          <p:cNvSpPr>
            <a:spLocks noChangeShapeType="1"/>
          </p:cNvSpPr>
          <p:nvPr/>
        </p:nvSpPr>
        <p:spPr bwMode="auto">
          <a:xfrm>
            <a:off x="6858000" y="4419600"/>
            <a:ext cx="457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TextBox 76"/>
          <p:cNvSpPr txBox="1">
            <a:spLocks noChangeArrowheads="1"/>
          </p:cNvSpPr>
          <p:nvPr/>
        </p:nvSpPr>
        <p:spPr bwMode="auto">
          <a:xfrm>
            <a:off x="4765675" y="6400800"/>
            <a:ext cx="4151313" cy="30797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i="1" smtClean="0">
                <a:latin typeface="Calibri" charset="0"/>
              </a:rPr>
              <a:t>Katari et al (2010) </a:t>
            </a:r>
            <a:r>
              <a:rPr lang="en-US" sz="1400" b="1" i="1" smtClean="0"/>
              <a:t>Plant Physiol</a:t>
            </a:r>
            <a:r>
              <a:rPr lang="en-US" sz="1400" smtClean="0"/>
              <a:t>. 152(2): 500-15.</a:t>
            </a:r>
            <a:endParaRPr lang="en-US" sz="1400" i="1" smtClean="0">
              <a:latin typeface="Calibri" charset="0"/>
            </a:endParaRPr>
          </a:p>
        </p:txBody>
      </p:sp>
      <p:sp>
        <p:nvSpPr>
          <p:cNvPr id="55" name="TextBox 76"/>
          <p:cNvSpPr txBox="1">
            <a:spLocks noChangeArrowheads="1"/>
          </p:cNvSpPr>
          <p:nvPr/>
        </p:nvSpPr>
        <p:spPr bwMode="auto">
          <a:xfrm>
            <a:off x="4765675" y="6400800"/>
            <a:ext cx="4151313" cy="30797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i="1" smtClean="0">
                <a:latin typeface="Calibri" charset="0"/>
              </a:rPr>
              <a:t>Katari et al (2010) </a:t>
            </a:r>
            <a:r>
              <a:rPr lang="en-US" sz="1400" b="1" i="1" smtClean="0"/>
              <a:t>Plant Physiol</a:t>
            </a:r>
            <a:r>
              <a:rPr lang="en-US" sz="1400" smtClean="0"/>
              <a:t>. 152(2): 500-15.</a:t>
            </a:r>
            <a:endParaRPr lang="en-US" sz="1400" i="1" smtClean="0">
              <a:latin typeface="Calibri" charset="0"/>
            </a:endParaRPr>
          </a:p>
        </p:txBody>
      </p:sp>
      <p:sp>
        <p:nvSpPr>
          <p:cNvPr id="111655" name="TextBox 55"/>
          <p:cNvSpPr txBox="1">
            <a:spLocks noChangeArrowheads="1"/>
          </p:cNvSpPr>
          <p:nvPr/>
        </p:nvSpPr>
        <p:spPr bwMode="auto">
          <a:xfrm>
            <a:off x="2971800" y="5851525"/>
            <a:ext cx="2711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0000FF"/>
                </a:solidFill>
              </a:rPr>
              <a:t>www.virtualplant.org</a:t>
            </a:r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111593"/>
            <a:ext cx="9144000" cy="1612638"/>
          </a:xfrm>
          <a:prstGeom prst="rect">
            <a:avLst/>
          </a:prstGeom>
        </p:spPr>
      </p:pic>
      <p:sp>
        <p:nvSpPr>
          <p:cNvPr id="57" name="Rectangle 56"/>
          <p:cNvSpPr/>
          <p:nvPr/>
        </p:nvSpPr>
        <p:spPr>
          <a:xfrm>
            <a:off x="3788903" y="-3555"/>
            <a:ext cx="43074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NSF Database Activities</a:t>
            </a:r>
            <a:r>
              <a:rPr lang="en-US" dirty="0"/>
              <a:t>: DBI-0445666 </a:t>
            </a:r>
          </a:p>
        </p:txBody>
      </p:sp>
      <p:pic>
        <p:nvPicPr>
          <p:cNvPr id="58" name="Picture 57" descr="National Science Foundation">
            <a:hlinkClick r:id="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409091" y="372"/>
            <a:ext cx="376585" cy="351321"/>
          </a:xfrm>
          <a:prstGeom prst="rect">
            <a:avLst/>
          </a:prstGeom>
          <a:noFill/>
          <a:effectLst>
            <a:outerShdw blurRad="63500" dist="38099" dir="2700000" algn="ctr" rotWithShape="0">
              <a:srgbClr val="000000">
                <a:alpha val="7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3634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5" name="Picture 2" descr="112764858_2f43c4872f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633538"/>
            <a:ext cx="544513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666" name="Text Box 3"/>
          <p:cNvSpPr txBox="1">
            <a:spLocks noChangeArrowheads="1"/>
          </p:cNvSpPr>
          <p:nvPr/>
        </p:nvSpPr>
        <p:spPr bwMode="auto">
          <a:xfrm>
            <a:off x="2962275" y="2438400"/>
            <a:ext cx="63350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latin typeface="Calibri" charset="0"/>
              </a:rPr>
              <a:t>Query</a:t>
            </a:r>
          </a:p>
        </p:txBody>
      </p:sp>
      <p:sp>
        <p:nvSpPr>
          <p:cNvPr id="113667" name="Text Box 4"/>
          <p:cNvSpPr txBox="1">
            <a:spLocks noChangeArrowheads="1"/>
          </p:cNvSpPr>
          <p:nvPr/>
        </p:nvSpPr>
        <p:spPr bwMode="auto">
          <a:xfrm>
            <a:off x="3698875" y="2438400"/>
            <a:ext cx="71045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latin typeface="Calibri" charset="0"/>
              </a:rPr>
              <a:t>Upload</a:t>
            </a:r>
          </a:p>
        </p:txBody>
      </p:sp>
      <p:sp>
        <p:nvSpPr>
          <p:cNvPr id="113668" name="Text Box 5"/>
          <p:cNvSpPr txBox="1">
            <a:spLocks noChangeArrowheads="1"/>
          </p:cNvSpPr>
          <p:nvPr/>
        </p:nvSpPr>
        <p:spPr bwMode="auto">
          <a:xfrm>
            <a:off x="2120900" y="2438400"/>
            <a:ext cx="72748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dirty="0">
                <a:latin typeface="Calibri" charset="0"/>
              </a:rPr>
              <a:t>Browse</a:t>
            </a:r>
          </a:p>
        </p:txBody>
      </p:sp>
      <p:sp>
        <p:nvSpPr>
          <p:cNvPr id="113669" name="Line 6"/>
          <p:cNvSpPr>
            <a:spLocks noChangeShapeType="1"/>
          </p:cNvSpPr>
          <p:nvPr/>
        </p:nvSpPr>
        <p:spPr bwMode="auto">
          <a:xfrm>
            <a:off x="3605213" y="2152650"/>
            <a:ext cx="215900" cy="2921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670" name="Text Box 7"/>
          <p:cNvSpPr txBox="1">
            <a:spLocks noChangeArrowheads="1"/>
          </p:cNvSpPr>
          <p:nvPr/>
        </p:nvSpPr>
        <p:spPr bwMode="auto">
          <a:xfrm>
            <a:off x="2555272" y="1143000"/>
            <a:ext cx="117852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>
                <a:latin typeface="Calibri" charset="0"/>
              </a:rPr>
              <a:t>Biologists</a:t>
            </a:r>
          </a:p>
        </p:txBody>
      </p:sp>
      <p:sp>
        <p:nvSpPr>
          <p:cNvPr id="113671" name="Text Box 8"/>
          <p:cNvSpPr txBox="1">
            <a:spLocks noChangeArrowheads="1"/>
          </p:cNvSpPr>
          <p:nvPr/>
        </p:nvSpPr>
        <p:spPr bwMode="auto">
          <a:xfrm>
            <a:off x="2438400" y="3810000"/>
            <a:ext cx="1658938" cy="433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sz="1400" dirty="0">
                <a:latin typeface="Calibri" charset="0"/>
              </a:rPr>
              <a:t>Gene &amp; Experiment</a:t>
            </a: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sz="1400" dirty="0">
                <a:latin typeface="Calibri" charset="0"/>
              </a:rPr>
              <a:t>Cart</a:t>
            </a:r>
          </a:p>
        </p:txBody>
      </p:sp>
      <p:grpSp>
        <p:nvGrpSpPr>
          <p:cNvPr id="113672" name="Group 9"/>
          <p:cNvGrpSpPr>
            <a:grpSpLocks/>
          </p:cNvGrpSpPr>
          <p:nvPr/>
        </p:nvGrpSpPr>
        <p:grpSpPr bwMode="auto">
          <a:xfrm>
            <a:off x="1724025" y="5029638"/>
            <a:ext cx="1389063" cy="1560073"/>
            <a:chOff x="1092" y="3579"/>
            <a:chExt cx="932" cy="1283"/>
          </a:xfrm>
        </p:grpSpPr>
        <p:sp>
          <p:nvSpPr>
            <p:cNvPr id="113741" name="Text Box 10"/>
            <p:cNvSpPr txBox="1">
              <a:spLocks noChangeArrowheads="1"/>
            </p:cNvSpPr>
            <p:nvPr/>
          </p:nvSpPr>
          <p:spPr bwMode="auto">
            <a:xfrm>
              <a:off x="1092" y="3579"/>
              <a:ext cx="772" cy="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 b="1" dirty="0">
                  <a:latin typeface="Calibri" charset="0"/>
                </a:rPr>
                <a:t>Analysis &amp; </a:t>
              </a:r>
            </a:p>
            <a:p>
              <a:pPr eaLnBrk="1" hangingPunct="1"/>
              <a:r>
                <a:rPr lang="en-US" sz="1400" b="1" dirty="0">
                  <a:latin typeface="Calibri" charset="0"/>
                </a:rPr>
                <a:t>Visualization</a:t>
              </a:r>
            </a:p>
          </p:txBody>
        </p:sp>
        <p:sp>
          <p:nvSpPr>
            <p:cNvPr id="113742" name="Text Box 11"/>
            <p:cNvSpPr txBox="1">
              <a:spLocks noChangeArrowheads="1"/>
            </p:cNvSpPr>
            <p:nvPr/>
          </p:nvSpPr>
          <p:spPr bwMode="auto">
            <a:xfrm>
              <a:off x="1128" y="3909"/>
              <a:ext cx="896" cy="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000" dirty="0">
                  <a:latin typeface="Calibri" charset="0"/>
                </a:rPr>
                <a:t>Set operations</a:t>
              </a:r>
            </a:p>
            <a:p>
              <a:pPr eaLnBrk="1" hangingPunct="1"/>
              <a:r>
                <a:rPr lang="en-US" sz="1000" dirty="0" err="1">
                  <a:latin typeface="Calibri" charset="0"/>
                </a:rPr>
                <a:t>Sungear</a:t>
              </a:r>
              <a:endParaRPr lang="en-US" sz="1000" dirty="0">
                <a:latin typeface="Calibri" charset="0"/>
              </a:endParaRPr>
            </a:p>
            <a:p>
              <a:pPr eaLnBrk="1" hangingPunct="1"/>
              <a:r>
                <a:rPr lang="en-US" sz="1000" dirty="0">
                  <a:latin typeface="Calibri" charset="0"/>
                </a:rPr>
                <a:t>Gene Networks</a:t>
              </a:r>
            </a:p>
            <a:p>
              <a:pPr eaLnBrk="1" hangingPunct="1"/>
              <a:r>
                <a:rPr lang="en-US" sz="1000" dirty="0" err="1">
                  <a:latin typeface="Calibri" charset="0"/>
                </a:rPr>
                <a:t>SuperNode</a:t>
              </a:r>
              <a:r>
                <a:rPr lang="en-US" sz="1000" dirty="0">
                  <a:latin typeface="Calibri" charset="0"/>
                </a:rPr>
                <a:t> Analysis</a:t>
              </a:r>
            </a:p>
            <a:p>
              <a:pPr eaLnBrk="1" hangingPunct="1"/>
              <a:r>
                <a:rPr lang="en-US" sz="1000" dirty="0" err="1">
                  <a:latin typeface="Calibri" charset="0"/>
                </a:rPr>
                <a:t>BioMaps</a:t>
              </a:r>
              <a:endParaRPr lang="en-US" sz="1000" dirty="0">
                <a:latin typeface="Calibri" charset="0"/>
              </a:endParaRPr>
            </a:p>
            <a:p>
              <a:pPr eaLnBrk="1" hangingPunct="1"/>
              <a:r>
                <a:rPr lang="en-US" sz="1000" dirty="0" err="1">
                  <a:latin typeface="Calibri" charset="0"/>
                </a:rPr>
                <a:t>Vicogenta</a:t>
              </a:r>
              <a:endParaRPr lang="en-US" sz="1000" dirty="0">
                <a:latin typeface="Calibri" charset="0"/>
              </a:endParaRPr>
            </a:p>
            <a:p>
              <a:pPr eaLnBrk="1" hangingPunct="1"/>
              <a:r>
                <a:rPr lang="en-US" sz="1000" dirty="0" err="1">
                  <a:latin typeface="Calibri" charset="0"/>
                </a:rPr>
                <a:t>OrthologID</a:t>
              </a:r>
              <a:endParaRPr lang="en-US" sz="1000" dirty="0">
                <a:latin typeface="Calibri" charset="0"/>
              </a:endParaRPr>
            </a:p>
          </p:txBody>
        </p:sp>
      </p:grpSp>
      <p:sp>
        <p:nvSpPr>
          <p:cNvPr id="113673" name="Text Box 12"/>
          <p:cNvSpPr txBox="1">
            <a:spLocks noChangeArrowheads="1"/>
          </p:cNvSpPr>
          <p:nvPr/>
        </p:nvSpPr>
        <p:spPr bwMode="auto">
          <a:xfrm>
            <a:off x="3316813" y="3040261"/>
            <a:ext cx="56938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 dirty="0">
                <a:latin typeface="Calibri" charset="0"/>
              </a:rPr>
              <a:t>store</a:t>
            </a:r>
          </a:p>
        </p:txBody>
      </p:sp>
      <p:sp>
        <p:nvSpPr>
          <p:cNvPr id="113674" name="AutoShape 13"/>
          <p:cNvSpPr>
            <a:spLocks noChangeArrowheads="1"/>
          </p:cNvSpPr>
          <p:nvPr/>
        </p:nvSpPr>
        <p:spPr bwMode="auto">
          <a:xfrm>
            <a:off x="3136900" y="3068638"/>
            <a:ext cx="214313" cy="244475"/>
          </a:xfrm>
          <a:prstGeom prst="downArrow">
            <a:avLst>
              <a:gd name="adj1" fmla="val 50000"/>
              <a:gd name="adj2" fmla="val 28518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>
              <a:latin typeface="Calibri" charset="0"/>
            </a:endParaRPr>
          </a:p>
        </p:txBody>
      </p:sp>
      <p:grpSp>
        <p:nvGrpSpPr>
          <p:cNvPr id="113675" name="Group 14"/>
          <p:cNvGrpSpPr>
            <a:grpSpLocks/>
          </p:cNvGrpSpPr>
          <p:nvPr/>
        </p:nvGrpSpPr>
        <p:grpSpPr bwMode="auto">
          <a:xfrm>
            <a:off x="4014790" y="5029596"/>
            <a:ext cx="774725" cy="928289"/>
            <a:chOff x="3229" y="3397"/>
            <a:chExt cx="520" cy="763"/>
          </a:xfrm>
        </p:grpSpPr>
        <p:sp>
          <p:nvSpPr>
            <p:cNvPr id="113739" name="Text Box 15"/>
            <p:cNvSpPr txBox="1">
              <a:spLocks noChangeArrowheads="1"/>
            </p:cNvSpPr>
            <p:nvPr/>
          </p:nvSpPr>
          <p:spPr bwMode="auto">
            <a:xfrm>
              <a:off x="3229" y="3397"/>
              <a:ext cx="520" cy="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 b="1" dirty="0">
                  <a:latin typeface="Calibri" charset="0"/>
                </a:rPr>
                <a:t>Reports</a:t>
              </a:r>
            </a:p>
          </p:txBody>
        </p:sp>
        <p:sp>
          <p:nvSpPr>
            <p:cNvPr id="113740" name="Text Box 16"/>
            <p:cNvSpPr txBox="1">
              <a:spLocks noChangeArrowheads="1"/>
            </p:cNvSpPr>
            <p:nvPr/>
          </p:nvSpPr>
          <p:spPr bwMode="auto">
            <a:xfrm>
              <a:off x="3268" y="3583"/>
              <a:ext cx="465" cy="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000" dirty="0">
                  <a:latin typeface="Calibri" charset="0"/>
                </a:rPr>
                <a:t>Text file</a:t>
              </a:r>
            </a:p>
            <a:p>
              <a:pPr eaLnBrk="1" hangingPunct="1"/>
              <a:r>
                <a:rPr lang="en-US" sz="1000" dirty="0">
                  <a:latin typeface="Calibri" charset="0"/>
                </a:rPr>
                <a:t>Excel file</a:t>
              </a:r>
            </a:p>
            <a:p>
              <a:pPr eaLnBrk="1" hangingPunct="1"/>
              <a:r>
                <a:rPr lang="en-US" sz="1000" dirty="0">
                  <a:latin typeface="Calibri" charset="0"/>
                </a:rPr>
                <a:t>Tables</a:t>
              </a:r>
            </a:p>
            <a:p>
              <a:pPr eaLnBrk="1" hangingPunct="1"/>
              <a:r>
                <a:rPr lang="en-US" sz="1000" dirty="0">
                  <a:latin typeface="Calibri" charset="0"/>
                </a:rPr>
                <a:t>Graphs</a:t>
              </a:r>
            </a:p>
          </p:txBody>
        </p:sp>
      </p:grpSp>
      <p:sp>
        <p:nvSpPr>
          <p:cNvPr id="113676" name="Text Box 17"/>
          <p:cNvSpPr txBox="1">
            <a:spLocks noChangeArrowheads="1"/>
          </p:cNvSpPr>
          <p:nvPr/>
        </p:nvSpPr>
        <p:spPr bwMode="auto">
          <a:xfrm>
            <a:off x="2100263" y="2720975"/>
            <a:ext cx="2287587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400" dirty="0" err="1">
                <a:latin typeface="Calibri" charset="0"/>
              </a:rPr>
              <a:t>VirtualPlant</a:t>
            </a:r>
            <a:r>
              <a:rPr lang="en-US" sz="1400" dirty="0">
                <a:latin typeface="Calibri" charset="0"/>
              </a:rPr>
              <a:t> Database</a:t>
            </a:r>
          </a:p>
        </p:txBody>
      </p:sp>
      <p:sp>
        <p:nvSpPr>
          <p:cNvPr id="113677" name="Line 18"/>
          <p:cNvSpPr>
            <a:spLocks noChangeShapeType="1"/>
          </p:cNvSpPr>
          <p:nvPr/>
        </p:nvSpPr>
        <p:spPr bwMode="auto">
          <a:xfrm>
            <a:off x="5146675" y="1144588"/>
            <a:ext cx="0" cy="4319587"/>
          </a:xfrm>
          <a:prstGeom prst="line">
            <a:avLst/>
          </a:prstGeom>
          <a:noFill/>
          <a:ln w="38100" cap="rnd" cmpd="dbl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678" name="Text Box 19"/>
          <p:cNvSpPr txBox="1">
            <a:spLocks noChangeArrowheads="1"/>
          </p:cNvSpPr>
          <p:nvPr/>
        </p:nvSpPr>
        <p:spPr bwMode="auto">
          <a:xfrm>
            <a:off x="6096000" y="1219200"/>
            <a:ext cx="118835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</a:rPr>
              <a:t>Customers</a:t>
            </a:r>
          </a:p>
        </p:txBody>
      </p:sp>
      <p:sp>
        <p:nvSpPr>
          <p:cNvPr id="113679" name="Text Box 20"/>
          <p:cNvSpPr txBox="1">
            <a:spLocks noChangeArrowheads="1"/>
          </p:cNvSpPr>
          <p:nvPr/>
        </p:nvSpPr>
        <p:spPr bwMode="auto">
          <a:xfrm>
            <a:off x="5513387" y="228600"/>
            <a:ext cx="22738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Calibri" charset="0"/>
              </a:rPr>
              <a:t>E-commerce site</a:t>
            </a:r>
          </a:p>
        </p:txBody>
      </p:sp>
      <p:sp>
        <p:nvSpPr>
          <p:cNvPr id="113680" name="Text Box 21"/>
          <p:cNvSpPr txBox="1">
            <a:spLocks noChangeArrowheads="1"/>
          </p:cNvSpPr>
          <p:nvPr/>
        </p:nvSpPr>
        <p:spPr bwMode="auto">
          <a:xfrm>
            <a:off x="1914342" y="264636"/>
            <a:ext cx="234577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i="1" dirty="0" err="1" smtClean="0">
                <a:latin typeface="Calibri" charset="0"/>
              </a:rPr>
              <a:t>VirtualPlant</a:t>
            </a:r>
            <a:r>
              <a:rPr lang="en-US" i="1" dirty="0" smtClean="0">
                <a:latin typeface="Calibri" charset="0"/>
              </a:rPr>
              <a:t> v1.3</a:t>
            </a:r>
          </a:p>
        </p:txBody>
      </p:sp>
      <p:sp>
        <p:nvSpPr>
          <p:cNvPr id="113681" name="Text Box 22"/>
          <p:cNvSpPr txBox="1">
            <a:spLocks noChangeArrowheads="1"/>
          </p:cNvSpPr>
          <p:nvPr/>
        </p:nvSpPr>
        <p:spPr bwMode="auto">
          <a:xfrm>
            <a:off x="5461000" y="2713038"/>
            <a:ext cx="2287588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>
                <a:latin typeface="Calibri" charset="0"/>
              </a:rPr>
              <a:t>Product Inventory</a:t>
            </a:r>
          </a:p>
        </p:txBody>
      </p:sp>
      <p:sp>
        <p:nvSpPr>
          <p:cNvPr id="113682" name="Text Box 23"/>
          <p:cNvSpPr txBox="1">
            <a:spLocks noChangeArrowheads="1"/>
          </p:cNvSpPr>
          <p:nvPr/>
        </p:nvSpPr>
        <p:spPr bwMode="auto">
          <a:xfrm>
            <a:off x="5709015" y="3733800"/>
            <a:ext cx="17585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>
                <a:latin typeface="Calibri" charset="0"/>
              </a:rPr>
              <a:t>Shopping </a:t>
            </a:r>
          </a:p>
          <a:p>
            <a:pPr algn="ctr" eaLnBrk="1" hangingPunct="1"/>
            <a:r>
              <a:rPr lang="en-US" sz="1400">
                <a:latin typeface="Calibri" charset="0"/>
              </a:rPr>
              <a:t>Cart</a:t>
            </a:r>
          </a:p>
        </p:txBody>
      </p:sp>
      <p:sp>
        <p:nvSpPr>
          <p:cNvPr id="113683" name="Text Box 24"/>
          <p:cNvSpPr txBox="1">
            <a:spLocks noChangeArrowheads="1"/>
          </p:cNvSpPr>
          <p:nvPr/>
        </p:nvSpPr>
        <p:spPr bwMode="auto">
          <a:xfrm>
            <a:off x="6165850" y="4495800"/>
            <a:ext cx="91131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latin typeface="Calibri" charset="0"/>
              </a:rPr>
              <a:t>Check out</a:t>
            </a:r>
          </a:p>
        </p:txBody>
      </p:sp>
      <p:sp>
        <p:nvSpPr>
          <p:cNvPr id="113684" name="Text Box 25"/>
          <p:cNvSpPr txBox="1">
            <a:spLocks noChangeArrowheads="1"/>
          </p:cNvSpPr>
          <p:nvPr/>
        </p:nvSpPr>
        <p:spPr bwMode="auto">
          <a:xfrm rot="5400000">
            <a:off x="6918177" y="3144810"/>
            <a:ext cx="300720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>
                <a:latin typeface="Calibri" charset="0"/>
              </a:rPr>
              <a:t>Product </a:t>
            </a:r>
            <a:r>
              <a:rPr lang="en-US" sz="2000" dirty="0" smtClean="0">
                <a:latin typeface="Calibri" charset="0"/>
              </a:rPr>
              <a:t>Delivery (one way)</a:t>
            </a:r>
            <a:endParaRPr lang="en-US" sz="2000" dirty="0">
              <a:latin typeface="Calibri" charset="0"/>
            </a:endParaRPr>
          </a:p>
        </p:txBody>
      </p:sp>
      <p:pic>
        <p:nvPicPr>
          <p:cNvPr id="113685" name="Picture 2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26396" t="7956" r="28316" b="6493"/>
          <a:stretch>
            <a:fillRect/>
          </a:stretch>
        </p:blipFill>
        <p:spPr bwMode="auto">
          <a:xfrm>
            <a:off x="3048000" y="5562600"/>
            <a:ext cx="858838" cy="9921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3686" name="Picture 27" descr="1098464712z4s65m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81738" y="3390900"/>
            <a:ext cx="64452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3687" name="Group 28"/>
          <p:cNvGrpSpPr>
            <a:grpSpLocks/>
          </p:cNvGrpSpPr>
          <p:nvPr/>
        </p:nvGrpSpPr>
        <p:grpSpPr bwMode="auto">
          <a:xfrm>
            <a:off x="7535863" y="1493838"/>
            <a:ext cx="587375" cy="3678237"/>
            <a:chOff x="4994" y="624"/>
            <a:chExt cx="394" cy="3000"/>
          </a:xfrm>
        </p:grpSpPr>
        <p:sp>
          <p:nvSpPr>
            <p:cNvPr id="113736" name="Line 29"/>
            <p:cNvSpPr>
              <a:spLocks noChangeShapeType="1"/>
            </p:cNvSpPr>
            <p:nvPr/>
          </p:nvSpPr>
          <p:spPr bwMode="auto">
            <a:xfrm>
              <a:off x="5004" y="3624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37" name="Line 30"/>
            <p:cNvSpPr>
              <a:spLocks noChangeShapeType="1"/>
            </p:cNvSpPr>
            <p:nvPr/>
          </p:nvSpPr>
          <p:spPr bwMode="auto">
            <a:xfrm flipH="1" flipV="1">
              <a:off x="5376" y="624"/>
              <a:ext cx="0" cy="3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38" name="Line 31"/>
            <p:cNvSpPr>
              <a:spLocks noChangeShapeType="1"/>
            </p:cNvSpPr>
            <p:nvPr/>
          </p:nvSpPr>
          <p:spPr bwMode="auto">
            <a:xfrm>
              <a:off x="4994" y="636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3688" name="Text Box 32"/>
          <p:cNvSpPr txBox="1">
            <a:spLocks noChangeArrowheads="1"/>
          </p:cNvSpPr>
          <p:nvPr/>
        </p:nvSpPr>
        <p:spPr bwMode="auto">
          <a:xfrm>
            <a:off x="6669613" y="3045023"/>
            <a:ext cx="56938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latin typeface="Calibri" charset="0"/>
              </a:rPr>
              <a:t>store</a:t>
            </a:r>
          </a:p>
        </p:txBody>
      </p:sp>
      <p:sp>
        <p:nvSpPr>
          <p:cNvPr id="113689" name="AutoShape 33"/>
          <p:cNvSpPr>
            <a:spLocks noChangeArrowheads="1"/>
          </p:cNvSpPr>
          <p:nvPr/>
        </p:nvSpPr>
        <p:spPr bwMode="auto">
          <a:xfrm>
            <a:off x="6497638" y="3070225"/>
            <a:ext cx="215900" cy="246063"/>
          </a:xfrm>
          <a:prstGeom prst="downArrow">
            <a:avLst>
              <a:gd name="adj1" fmla="val 50000"/>
              <a:gd name="adj2" fmla="val 28493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>
              <a:latin typeface="Calibri" charset="0"/>
            </a:endParaRPr>
          </a:p>
        </p:txBody>
      </p:sp>
      <p:sp>
        <p:nvSpPr>
          <p:cNvPr id="113690" name="Line 34"/>
          <p:cNvSpPr>
            <a:spLocks noChangeShapeType="1"/>
          </p:cNvSpPr>
          <p:nvPr/>
        </p:nvSpPr>
        <p:spPr bwMode="auto">
          <a:xfrm>
            <a:off x="6605588" y="4278313"/>
            <a:ext cx="0" cy="3698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3691" name="Picture 35" descr="1098464712z4s65m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21000" y="3390900"/>
            <a:ext cx="642938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692" name="Text Box 36"/>
          <p:cNvSpPr txBox="1">
            <a:spLocks noChangeArrowheads="1"/>
          </p:cNvSpPr>
          <p:nvPr/>
        </p:nvSpPr>
        <p:spPr bwMode="auto">
          <a:xfrm>
            <a:off x="2819400" y="4495800"/>
            <a:ext cx="91131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dirty="0">
                <a:latin typeface="Calibri" charset="0"/>
              </a:rPr>
              <a:t>Check out</a:t>
            </a:r>
          </a:p>
        </p:txBody>
      </p:sp>
      <p:sp>
        <p:nvSpPr>
          <p:cNvPr id="113693" name="Line 37"/>
          <p:cNvSpPr>
            <a:spLocks noChangeShapeType="1"/>
          </p:cNvSpPr>
          <p:nvPr/>
        </p:nvSpPr>
        <p:spPr bwMode="auto">
          <a:xfrm>
            <a:off x="3243263" y="4205288"/>
            <a:ext cx="0" cy="3698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694" name="Text Box 38"/>
          <p:cNvSpPr txBox="1">
            <a:spLocks noChangeArrowheads="1"/>
          </p:cNvSpPr>
          <p:nvPr/>
        </p:nvSpPr>
        <p:spPr bwMode="auto">
          <a:xfrm>
            <a:off x="6324600" y="2438400"/>
            <a:ext cx="63350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latin typeface="Calibri" charset="0"/>
              </a:rPr>
              <a:t>Query</a:t>
            </a:r>
          </a:p>
        </p:txBody>
      </p:sp>
      <p:sp>
        <p:nvSpPr>
          <p:cNvPr id="113695" name="Text Box 39"/>
          <p:cNvSpPr txBox="1">
            <a:spLocks noChangeArrowheads="1"/>
          </p:cNvSpPr>
          <p:nvPr/>
        </p:nvSpPr>
        <p:spPr bwMode="auto">
          <a:xfrm>
            <a:off x="5530850" y="2438400"/>
            <a:ext cx="72748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latin typeface="Calibri" charset="0"/>
              </a:rPr>
              <a:t>Browse</a:t>
            </a:r>
          </a:p>
        </p:txBody>
      </p:sp>
      <p:pic>
        <p:nvPicPr>
          <p:cNvPr id="113696" name="Picture 40" descr="112764858_2f43c4872f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32538" y="1633538"/>
            <a:ext cx="5461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697" name="Text Box 41"/>
          <p:cNvSpPr txBox="1">
            <a:spLocks noChangeArrowheads="1"/>
          </p:cNvSpPr>
          <p:nvPr/>
        </p:nvSpPr>
        <p:spPr bwMode="auto">
          <a:xfrm>
            <a:off x="6172200" y="5027613"/>
            <a:ext cx="86433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latin typeface="Calibri" charset="0"/>
              </a:rPr>
              <a:t>Purchase</a:t>
            </a:r>
          </a:p>
        </p:txBody>
      </p:sp>
      <p:sp>
        <p:nvSpPr>
          <p:cNvPr id="113698" name="Line 42"/>
          <p:cNvSpPr>
            <a:spLocks noChangeShapeType="1"/>
          </p:cNvSpPr>
          <p:nvPr/>
        </p:nvSpPr>
        <p:spPr bwMode="auto">
          <a:xfrm flipH="1">
            <a:off x="6605588" y="4770438"/>
            <a:ext cx="0" cy="2921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699" name="Line 43"/>
          <p:cNvSpPr>
            <a:spLocks noChangeShapeType="1"/>
          </p:cNvSpPr>
          <p:nvPr/>
        </p:nvSpPr>
        <p:spPr bwMode="auto">
          <a:xfrm flipH="1">
            <a:off x="1027113" y="5334000"/>
            <a:ext cx="5730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3700" name="Group 44"/>
          <p:cNvGrpSpPr>
            <a:grpSpLocks/>
          </p:cNvGrpSpPr>
          <p:nvPr/>
        </p:nvGrpSpPr>
        <p:grpSpPr bwMode="auto">
          <a:xfrm>
            <a:off x="2565400" y="2152650"/>
            <a:ext cx="320675" cy="292100"/>
            <a:chOff x="1656" y="1165"/>
            <a:chExt cx="216" cy="240"/>
          </a:xfrm>
        </p:grpSpPr>
        <p:sp>
          <p:nvSpPr>
            <p:cNvPr id="113734" name="Line 45"/>
            <p:cNvSpPr>
              <a:spLocks noChangeShapeType="1"/>
            </p:cNvSpPr>
            <p:nvPr/>
          </p:nvSpPr>
          <p:spPr bwMode="auto">
            <a:xfrm flipH="1">
              <a:off x="1728" y="1165"/>
              <a:ext cx="144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35" name="Line 46"/>
            <p:cNvSpPr>
              <a:spLocks noChangeShapeType="1"/>
            </p:cNvSpPr>
            <p:nvPr/>
          </p:nvSpPr>
          <p:spPr bwMode="auto">
            <a:xfrm flipH="1">
              <a:off x="1656" y="1165"/>
              <a:ext cx="144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3701" name="Group 47"/>
          <p:cNvGrpSpPr>
            <a:grpSpLocks/>
          </p:cNvGrpSpPr>
          <p:nvPr/>
        </p:nvGrpSpPr>
        <p:grpSpPr bwMode="auto">
          <a:xfrm>
            <a:off x="2565400" y="4762500"/>
            <a:ext cx="320675" cy="292100"/>
            <a:chOff x="1656" y="3312"/>
            <a:chExt cx="216" cy="240"/>
          </a:xfrm>
        </p:grpSpPr>
        <p:sp>
          <p:nvSpPr>
            <p:cNvPr id="113732" name="Line 48"/>
            <p:cNvSpPr>
              <a:spLocks noChangeShapeType="1"/>
            </p:cNvSpPr>
            <p:nvPr/>
          </p:nvSpPr>
          <p:spPr bwMode="auto">
            <a:xfrm flipH="1">
              <a:off x="1728" y="3312"/>
              <a:ext cx="144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33" name="Line 49"/>
            <p:cNvSpPr>
              <a:spLocks noChangeShapeType="1"/>
            </p:cNvSpPr>
            <p:nvPr/>
          </p:nvSpPr>
          <p:spPr bwMode="auto">
            <a:xfrm flipH="1">
              <a:off x="1656" y="3312"/>
              <a:ext cx="144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3702" name="Line 50"/>
          <p:cNvSpPr>
            <a:spLocks noChangeShapeType="1"/>
          </p:cNvSpPr>
          <p:nvPr/>
        </p:nvSpPr>
        <p:spPr bwMode="auto">
          <a:xfrm>
            <a:off x="3717925" y="4762500"/>
            <a:ext cx="455613" cy="2921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703" name="Text Box 51"/>
          <p:cNvSpPr txBox="1">
            <a:spLocks noChangeArrowheads="1"/>
          </p:cNvSpPr>
          <p:nvPr/>
        </p:nvSpPr>
        <p:spPr bwMode="auto">
          <a:xfrm rot="5400000" flipH="1" flipV="1">
            <a:off x="-1218232" y="2919972"/>
            <a:ext cx="340795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>
                <a:latin typeface="Calibri" charset="0"/>
              </a:rPr>
              <a:t>Iterative </a:t>
            </a:r>
            <a:r>
              <a:rPr lang="en-US" sz="2000" dirty="0" smtClean="0">
                <a:latin typeface="Calibri" charset="0"/>
              </a:rPr>
              <a:t>cycles </a:t>
            </a:r>
            <a:r>
              <a:rPr lang="en-US" sz="2000" dirty="0">
                <a:latin typeface="Calibri" charset="0"/>
              </a:rPr>
              <a:t>of data analysis</a:t>
            </a:r>
          </a:p>
        </p:txBody>
      </p:sp>
      <p:sp>
        <p:nvSpPr>
          <p:cNvPr id="113704" name="AutoShape 52"/>
          <p:cNvSpPr>
            <a:spLocks noChangeArrowheads="1"/>
          </p:cNvSpPr>
          <p:nvPr/>
        </p:nvSpPr>
        <p:spPr bwMode="auto">
          <a:xfrm>
            <a:off x="3744913" y="911225"/>
            <a:ext cx="674687" cy="642938"/>
          </a:xfrm>
          <a:prstGeom prst="wedgeRectCallout">
            <a:avLst>
              <a:gd name="adj1" fmla="val -53764"/>
              <a:gd name="adj2" fmla="val 8209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en-US" sz="1000">
              <a:latin typeface="Calibri" charset="0"/>
            </a:endParaRPr>
          </a:p>
        </p:txBody>
      </p:sp>
      <p:grpSp>
        <p:nvGrpSpPr>
          <p:cNvPr id="113705" name="Group 53"/>
          <p:cNvGrpSpPr>
            <a:grpSpLocks/>
          </p:cNvGrpSpPr>
          <p:nvPr/>
        </p:nvGrpSpPr>
        <p:grpSpPr bwMode="auto">
          <a:xfrm>
            <a:off x="3243263" y="2152650"/>
            <a:ext cx="90487" cy="292100"/>
            <a:chOff x="2112" y="1165"/>
            <a:chExt cx="60" cy="240"/>
          </a:xfrm>
        </p:grpSpPr>
        <p:sp>
          <p:nvSpPr>
            <p:cNvPr id="113730" name="Line 54"/>
            <p:cNvSpPr>
              <a:spLocks noChangeShapeType="1"/>
            </p:cNvSpPr>
            <p:nvPr/>
          </p:nvSpPr>
          <p:spPr bwMode="auto">
            <a:xfrm flipH="1">
              <a:off x="2112" y="1165"/>
              <a:ext cx="0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31" name="Line 55"/>
            <p:cNvSpPr>
              <a:spLocks noChangeShapeType="1"/>
            </p:cNvSpPr>
            <p:nvPr/>
          </p:nvSpPr>
          <p:spPr bwMode="auto">
            <a:xfrm flipH="1">
              <a:off x="2172" y="1165"/>
              <a:ext cx="0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3706" name="Group 56"/>
          <p:cNvGrpSpPr>
            <a:grpSpLocks/>
          </p:cNvGrpSpPr>
          <p:nvPr/>
        </p:nvGrpSpPr>
        <p:grpSpPr bwMode="auto">
          <a:xfrm>
            <a:off x="5870575" y="2143125"/>
            <a:ext cx="322263" cy="292100"/>
            <a:chOff x="1656" y="1165"/>
            <a:chExt cx="216" cy="240"/>
          </a:xfrm>
        </p:grpSpPr>
        <p:sp>
          <p:nvSpPr>
            <p:cNvPr id="113728" name="Line 57"/>
            <p:cNvSpPr>
              <a:spLocks noChangeShapeType="1"/>
            </p:cNvSpPr>
            <p:nvPr/>
          </p:nvSpPr>
          <p:spPr bwMode="auto">
            <a:xfrm flipH="1">
              <a:off x="1728" y="1165"/>
              <a:ext cx="144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29" name="Line 58"/>
            <p:cNvSpPr>
              <a:spLocks noChangeShapeType="1"/>
            </p:cNvSpPr>
            <p:nvPr/>
          </p:nvSpPr>
          <p:spPr bwMode="auto">
            <a:xfrm flipH="1">
              <a:off x="1656" y="1165"/>
              <a:ext cx="144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3707" name="Group 59"/>
          <p:cNvGrpSpPr>
            <a:grpSpLocks/>
          </p:cNvGrpSpPr>
          <p:nvPr/>
        </p:nvGrpSpPr>
        <p:grpSpPr bwMode="auto">
          <a:xfrm>
            <a:off x="6550025" y="2143125"/>
            <a:ext cx="90488" cy="292100"/>
            <a:chOff x="2112" y="1165"/>
            <a:chExt cx="60" cy="240"/>
          </a:xfrm>
        </p:grpSpPr>
        <p:sp>
          <p:nvSpPr>
            <p:cNvPr id="113726" name="Line 60"/>
            <p:cNvSpPr>
              <a:spLocks noChangeShapeType="1"/>
            </p:cNvSpPr>
            <p:nvPr/>
          </p:nvSpPr>
          <p:spPr bwMode="auto">
            <a:xfrm flipH="1">
              <a:off x="2112" y="1165"/>
              <a:ext cx="0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27" name="Line 61"/>
            <p:cNvSpPr>
              <a:spLocks noChangeShapeType="1"/>
            </p:cNvSpPr>
            <p:nvPr/>
          </p:nvSpPr>
          <p:spPr bwMode="auto">
            <a:xfrm flipH="1">
              <a:off x="2172" y="1165"/>
              <a:ext cx="0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3708" name="Line 62"/>
          <p:cNvSpPr>
            <a:spLocks noChangeShapeType="1"/>
          </p:cNvSpPr>
          <p:nvPr/>
        </p:nvSpPr>
        <p:spPr bwMode="auto">
          <a:xfrm flipH="1" flipV="1">
            <a:off x="808038" y="944563"/>
            <a:ext cx="7127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709" name="Line 63"/>
          <p:cNvSpPr>
            <a:spLocks noChangeShapeType="1"/>
          </p:cNvSpPr>
          <p:nvPr/>
        </p:nvSpPr>
        <p:spPr bwMode="auto">
          <a:xfrm>
            <a:off x="828675" y="950913"/>
            <a:ext cx="0" cy="43830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710" name="Line 64"/>
          <p:cNvSpPr>
            <a:spLocks noChangeShapeType="1"/>
          </p:cNvSpPr>
          <p:nvPr/>
        </p:nvSpPr>
        <p:spPr bwMode="auto">
          <a:xfrm flipH="1" flipV="1">
            <a:off x="811213" y="5335588"/>
            <a:ext cx="7127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13711" name="Object 2"/>
          <p:cNvGraphicFramePr>
            <a:graphicFrameLocks noChangeAspect="1"/>
          </p:cNvGraphicFramePr>
          <p:nvPr/>
        </p:nvGraphicFramePr>
        <p:xfrm>
          <a:off x="3733800" y="914400"/>
          <a:ext cx="685800" cy="649288"/>
        </p:xfrm>
        <a:graphic>
          <a:graphicData uri="http://schemas.openxmlformats.org/presentationml/2006/ole">
            <p:oleObj spid="_x0000_s2077" name="Image" r:id="rId9" imgW="1473016" imgH="2539683" progId="">
              <p:embed/>
            </p:oleObj>
          </a:graphicData>
        </a:graphic>
      </p:graphicFrame>
      <p:sp>
        <p:nvSpPr>
          <p:cNvPr id="113712" name="AutoShape 66"/>
          <p:cNvSpPr>
            <a:spLocks noChangeArrowheads="1"/>
          </p:cNvSpPr>
          <p:nvPr/>
        </p:nvSpPr>
        <p:spPr bwMode="auto">
          <a:xfrm>
            <a:off x="1663700" y="914400"/>
            <a:ext cx="927100" cy="638175"/>
          </a:xfrm>
          <a:prstGeom prst="verticalScroll">
            <a:avLst>
              <a:gd name="adj" fmla="val 12500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/>
          <a:p>
            <a:pPr algn="ctr"/>
            <a:endParaRPr lang="en-US" sz="1000">
              <a:latin typeface="Calibri" charset="0"/>
              <a:cs typeface="Arial" charset="0"/>
            </a:endParaRPr>
          </a:p>
        </p:txBody>
      </p:sp>
      <p:sp>
        <p:nvSpPr>
          <p:cNvPr id="113713" name="Text Box 67"/>
          <p:cNvSpPr txBox="1">
            <a:spLocks noChangeArrowheads="1"/>
          </p:cNvSpPr>
          <p:nvPr/>
        </p:nvSpPr>
        <p:spPr bwMode="auto">
          <a:xfrm>
            <a:off x="1760538" y="958850"/>
            <a:ext cx="5524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600">
                <a:latin typeface="Calibri" charset="0"/>
                <a:cs typeface="Arial" charset="0"/>
              </a:rPr>
              <a:t>At1g00100</a:t>
            </a:r>
          </a:p>
        </p:txBody>
      </p:sp>
      <p:sp>
        <p:nvSpPr>
          <p:cNvPr id="113714" name="Text Box 68"/>
          <p:cNvSpPr txBox="1">
            <a:spLocks noChangeArrowheads="1"/>
          </p:cNvSpPr>
          <p:nvPr/>
        </p:nvSpPr>
        <p:spPr bwMode="auto">
          <a:xfrm>
            <a:off x="1760538" y="1066800"/>
            <a:ext cx="5524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600">
                <a:latin typeface="Calibri" charset="0"/>
                <a:cs typeface="Arial" charset="0"/>
              </a:rPr>
              <a:t>At3g47340</a:t>
            </a:r>
          </a:p>
        </p:txBody>
      </p:sp>
      <p:sp>
        <p:nvSpPr>
          <p:cNvPr id="113715" name="Text Box 69"/>
          <p:cNvSpPr txBox="1">
            <a:spLocks noChangeArrowheads="1"/>
          </p:cNvSpPr>
          <p:nvPr/>
        </p:nvSpPr>
        <p:spPr bwMode="auto">
          <a:xfrm>
            <a:off x="1760538" y="1182688"/>
            <a:ext cx="5524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600">
                <a:latin typeface="Calibri" charset="0"/>
                <a:cs typeface="Arial" charset="0"/>
              </a:rPr>
              <a:t>At4g01400</a:t>
            </a:r>
          </a:p>
        </p:txBody>
      </p:sp>
      <p:sp>
        <p:nvSpPr>
          <p:cNvPr id="113716" name="Text Box 70"/>
          <p:cNvSpPr txBox="1">
            <a:spLocks noChangeArrowheads="1"/>
          </p:cNvSpPr>
          <p:nvPr/>
        </p:nvSpPr>
        <p:spPr bwMode="auto">
          <a:xfrm>
            <a:off x="1760538" y="1298575"/>
            <a:ext cx="5524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600">
                <a:latin typeface="Calibri" charset="0"/>
                <a:cs typeface="Arial" charset="0"/>
              </a:rPr>
              <a:t>At2g34560</a:t>
            </a:r>
          </a:p>
        </p:txBody>
      </p:sp>
      <p:sp>
        <p:nvSpPr>
          <p:cNvPr id="113717" name="Text Box 71"/>
          <p:cNvSpPr txBox="1">
            <a:spLocks noChangeArrowheads="1"/>
          </p:cNvSpPr>
          <p:nvPr/>
        </p:nvSpPr>
        <p:spPr bwMode="auto">
          <a:xfrm>
            <a:off x="1752600" y="1416050"/>
            <a:ext cx="5524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600">
                <a:latin typeface="Calibri" charset="0"/>
                <a:cs typeface="Arial" charset="0"/>
              </a:rPr>
              <a:t>At3g47340</a:t>
            </a:r>
          </a:p>
        </p:txBody>
      </p:sp>
      <p:sp>
        <p:nvSpPr>
          <p:cNvPr id="113718" name="Text Box 72"/>
          <p:cNvSpPr txBox="1">
            <a:spLocks noChangeArrowheads="1"/>
          </p:cNvSpPr>
          <p:nvPr/>
        </p:nvSpPr>
        <p:spPr bwMode="auto">
          <a:xfrm>
            <a:off x="1662090" y="1524000"/>
            <a:ext cx="92871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 err="1">
                <a:latin typeface="Calibri" charset="0"/>
                <a:cs typeface="Arial" charset="0"/>
              </a:rPr>
              <a:t>MyGeneList</a:t>
            </a:r>
            <a:endParaRPr lang="en-US" sz="1200" dirty="0">
              <a:latin typeface="Calibri" charset="0"/>
              <a:cs typeface="Arial" charset="0"/>
            </a:endParaRPr>
          </a:p>
        </p:txBody>
      </p:sp>
      <p:sp>
        <p:nvSpPr>
          <p:cNvPr id="113719" name="Text Box 73"/>
          <p:cNvSpPr txBox="1">
            <a:spLocks noChangeArrowheads="1"/>
          </p:cNvSpPr>
          <p:nvPr/>
        </p:nvSpPr>
        <p:spPr bwMode="auto">
          <a:xfrm>
            <a:off x="3818612" y="1524000"/>
            <a:ext cx="121058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>
                <a:latin typeface="Calibri" charset="0"/>
                <a:cs typeface="Arial" charset="0"/>
              </a:rPr>
              <a:t>Microarray Data</a:t>
            </a:r>
          </a:p>
        </p:txBody>
      </p:sp>
      <p:sp>
        <p:nvSpPr>
          <p:cNvPr id="113720" name="Text Box 74"/>
          <p:cNvSpPr txBox="1">
            <a:spLocks noChangeArrowheads="1"/>
          </p:cNvSpPr>
          <p:nvPr/>
        </p:nvSpPr>
        <p:spPr bwMode="auto">
          <a:xfrm>
            <a:off x="2971800" y="5410200"/>
            <a:ext cx="963613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>
                <a:latin typeface="Calibri" charset="0"/>
                <a:cs typeface="Arial" charset="0"/>
              </a:rPr>
              <a:t>Network Analysis</a:t>
            </a:r>
          </a:p>
        </p:txBody>
      </p:sp>
      <p:pic>
        <p:nvPicPr>
          <p:cNvPr id="113721" name="Picture 75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31676" t="47350" r="23311" b="5438"/>
          <a:stretch>
            <a:fillRect/>
          </a:stretch>
        </p:blipFill>
        <p:spPr bwMode="auto">
          <a:xfrm>
            <a:off x="609600" y="5562600"/>
            <a:ext cx="1136650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722" name="Text Box 76"/>
          <p:cNvSpPr txBox="1">
            <a:spLocks noChangeArrowheads="1"/>
          </p:cNvSpPr>
          <p:nvPr/>
        </p:nvSpPr>
        <p:spPr bwMode="auto">
          <a:xfrm>
            <a:off x="685800" y="5410200"/>
            <a:ext cx="9747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>
                <a:latin typeface="Calibri" charset="0"/>
                <a:cs typeface="Arial" charset="0"/>
              </a:rPr>
              <a:t>Sungear Analysis</a:t>
            </a:r>
          </a:p>
        </p:txBody>
      </p:sp>
      <p:sp>
        <p:nvSpPr>
          <p:cNvPr id="119868" name="TextBox 76"/>
          <p:cNvSpPr txBox="1">
            <a:spLocks noChangeArrowheads="1"/>
          </p:cNvSpPr>
          <p:nvPr/>
        </p:nvSpPr>
        <p:spPr bwMode="auto">
          <a:xfrm>
            <a:off x="4765675" y="6400800"/>
            <a:ext cx="4151313" cy="30797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i="1" smtClean="0">
                <a:latin typeface="Calibri" charset="0"/>
              </a:rPr>
              <a:t>Katari et al (2010) </a:t>
            </a:r>
            <a:r>
              <a:rPr lang="en-US" sz="1400" b="1" i="1" smtClean="0"/>
              <a:t>Plant Physiol</a:t>
            </a:r>
            <a:r>
              <a:rPr lang="en-US" sz="1400" smtClean="0"/>
              <a:t>. 152(2): 500-15.</a:t>
            </a:r>
            <a:endParaRPr lang="en-US" sz="1400" i="1" smtClean="0">
              <a:latin typeface="Calibri" charset="0"/>
            </a:endParaRPr>
          </a:p>
        </p:txBody>
      </p:sp>
      <p:sp>
        <p:nvSpPr>
          <p:cNvPr id="78" name="TextBox 76"/>
          <p:cNvSpPr txBox="1">
            <a:spLocks noChangeArrowheads="1"/>
          </p:cNvSpPr>
          <p:nvPr/>
        </p:nvSpPr>
        <p:spPr bwMode="auto">
          <a:xfrm>
            <a:off x="4765675" y="6400800"/>
            <a:ext cx="4151313" cy="30797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i="1" dirty="0" err="1" smtClean="0">
                <a:latin typeface="Calibri" charset="0"/>
              </a:rPr>
              <a:t>Katari</a:t>
            </a:r>
            <a:r>
              <a:rPr lang="en-US" sz="1400" i="1" dirty="0" smtClean="0">
                <a:latin typeface="Calibri" charset="0"/>
              </a:rPr>
              <a:t> et al (2010) </a:t>
            </a:r>
            <a:r>
              <a:rPr lang="en-US" sz="1400" b="1" i="1" dirty="0" smtClean="0"/>
              <a:t>Plant Physiol</a:t>
            </a:r>
            <a:r>
              <a:rPr lang="en-US" sz="1400" dirty="0" smtClean="0"/>
              <a:t>. 152(2): 500-15.</a:t>
            </a:r>
            <a:endParaRPr lang="en-US" sz="1400" i="1" dirty="0" smtClean="0">
              <a:latin typeface="Calibri" charset="0"/>
            </a:endParaRPr>
          </a:p>
        </p:txBody>
      </p:sp>
      <p:sp>
        <p:nvSpPr>
          <p:cNvPr id="113725" name="TextBox 78"/>
          <p:cNvSpPr txBox="1">
            <a:spLocks noChangeArrowheads="1"/>
          </p:cNvSpPr>
          <p:nvPr/>
        </p:nvSpPr>
        <p:spPr bwMode="auto">
          <a:xfrm>
            <a:off x="5562600" y="5867400"/>
            <a:ext cx="2711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 dirty="0" err="1">
                <a:solidFill>
                  <a:srgbClr val="0000FF"/>
                </a:solidFill>
              </a:rPr>
              <a:t>www.virtualplant.org</a:t>
            </a:r>
            <a:endParaRPr lang="en-US" sz="2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3842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igdata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752600" y="1331304"/>
            <a:ext cx="5410200" cy="51175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200" y="317212"/>
            <a:ext cx="784822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Systems Approach Uncovers New Biology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1120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0"/>
          <p:cNvSpPr>
            <a:spLocks noChangeArrowheads="1"/>
          </p:cNvSpPr>
          <p:nvPr/>
        </p:nvSpPr>
        <p:spPr bwMode="auto">
          <a:xfrm>
            <a:off x="838200" y="6264275"/>
            <a:ext cx="2333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Calibri" charset="0"/>
              </a:rPr>
              <a:t> </a:t>
            </a:r>
          </a:p>
        </p:txBody>
      </p:sp>
      <p:sp>
        <p:nvSpPr>
          <p:cNvPr id="18434" name="Text Box 15"/>
          <p:cNvSpPr txBox="1">
            <a:spLocks noChangeArrowheads="1"/>
          </p:cNvSpPr>
          <p:nvPr/>
        </p:nvSpPr>
        <p:spPr bwMode="auto">
          <a:xfrm>
            <a:off x="5962604" y="1419523"/>
            <a:ext cx="3095719" cy="289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 dirty="0">
                <a:solidFill>
                  <a:srgbClr val="000000"/>
                </a:solidFill>
                <a:latin typeface="Calibri" charset="0"/>
              </a:rPr>
              <a:t>     </a:t>
            </a:r>
            <a:r>
              <a:rPr lang="en-US" sz="2000" b="1" dirty="0">
                <a:solidFill>
                  <a:srgbClr val="000000"/>
                </a:solidFill>
                <a:latin typeface="Calibri" charset="0"/>
              </a:rPr>
              <a:t>NYU Courant</a:t>
            </a:r>
            <a:br>
              <a:rPr lang="en-US" sz="2000" b="1" dirty="0">
                <a:solidFill>
                  <a:srgbClr val="000000"/>
                </a:solidFill>
                <a:latin typeface="Calibri" charset="0"/>
              </a:rPr>
            </a:br>
            <a:r>
              <a:rPr lang="en-US" sz="2000" b="1" dirty="0">
                <a:solidFill>
                  <a:srgbClr val="000000"/>
                </a:solidFill>
                <a:latin typeface="Calibri" charset="0"/>
              </a:rPr>
              <a:t>  Math &amp; Computer Science</a:t>
            </a:r>
          </a:p>
          <a:p>
            <a:pPr algn="ctr" eaLnBrk="1" hangingPunct="1"/>
            <a:endParaRPr lang="en-US" sz="800" b="1" dirty="0">
              <a:solidFill>
                <a:srgbClr val="000000"/>
              </a:solidFill>
              <a:latin typeface="Calibri" charset="0"/>
            </a:endParaRPr>
          </a:p>
          <a:p>
            <a:pPr algn="ctr" eaLnBrk="1" hangingPunct="1"/>
            <a:r>
              <a:rPr lang="en-US" sz="1600" b="1" u="sng" dirty="0" smtClean="0">
                <a:solidFill>
                  <a:srgbClr val="000000"/>
                </a:solidFill>
                <a:latin typeface="Calibri" charset="0"/>
              </a:rPr>
              <a:t>Networks</a:t>
            </a:r>
            <a:endParaRPr lang="en-US" sz="1600" b="1" dirty="0">
              <a:solidFill>
                <a:srgbClr val="000000"/>
              </a:solidFill>
              <a:latin typeface="Calibri" charset="0"/>
            </a:endParaRPr>
          </a:p>
          <a:p>
            <a:pPr algn="ctr" eaLnBrk="1" hangingPunct="1"/>
            <a:r>
              <a:rPr lang="en-US" sz="1600" dirty="0">
                <a:solidFill>
                  <a:srgbClr val="000000"/>
                </a:solidFill>
                <a:latin typeface="Calibri" charset="0"/>
              </a:rPr>
              <a:t>Dennis </a:t>
            </a:r>
            <a:r>
              <a:rPr lang="en-US" sz="1600" dirty="0" err="1">
                <a:solidFill>
                  <a:srgbClr val="000000"/>
                </a:solidFill>
                <a:latin typeface="Calibri" charset="0"/>
              </a:rPr>
              <a:t>Shasha</a:t>
            </a:r>
            <a:endParaRPr lang="en-US" sz="1600" dirty="0">
              <a:solidFill>
                <a:srgbClr val="000000"/>
              </a:solidFill>
              <a:latin typeface="Calibri" charset="0"/>
            </a:endParaRPr>
          </a:p>
          <a:p>
            <a:pPr algn="ctr" eaLnBrk="1" hangingPunct="1"/>
            <a:r>
              <a:rPr lang="en-US" sz="1600" dirty="0" err="1">
                <a:solidFill>
                  <a:srgbClr val="000000"/>
                </a:solidFill>
                <a:latin typeface="Calibri" charset="0"/>
              </a:rPr>
              <a:t>Yann</a:t>
            </a:r>
            <a:r>
              <a:rPr lang="en-US" sz="160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Calibri" charset="0"/>
              </a:rPr>
              <a:t>LeCun</a:t>
            </a:r>
            <a:r>
              <a:rPr lang="en-US" sz="1600" dirty="0" smtClean="0">
                <a:solidFill>
                  <a:srgbClr val="000000"/>
                </a:solidFill>
                <a:latin typeface="Calibri" charset="0"/>
              </a:rPr>
              <a:t>/</a:t>
            </a:r>
            <a:r>
              <a:rPr lang="en-US" sz="1600" dirty="0" err="1" smtClean="0">
                <a:solidFill>
                  <a:srgbClr val="000000"/>
                </a:solidFill>
                <a:latin typeface="Calibri" charset="0"/>
              </a:rPr>
              <a:t>Piotr</a:t>
            </a:r>
            <a:r>
              <a:rPr lang="en-US" sz="1600" dirty="0" smtClean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alibri" charset="0"/>
              </a:rPr>
              <a:t>Mirowski</a:t>
            </a:r>
            <a:endParaRPr lang="en-US" sz="1600" dirty="0">
              <a:solidFill>
                <a:srgbClr val="000000"/>
              </a:solidFill>
              <a:latin typeface="Calibri" charset="0"/>
            </a:endParaRPr>
          </a:p>
          <a:p>
            <a:pPr algn="ctr" eaLnBrk="1" hangingPunct="1"/>
            <a:r>
              <a:rPr lang="en-US" sz="1400" dirty="0"/>
              <a:t>Tamara </a:t>
            </a:r>
            <a:r>
              <a:rPr lang="en-US" sz="1400" dirty="0" err="1" smtClean="0"/>
              <a:t>Tershakovec</a:t>
            </a:r>
            <a:endParaRPr lang="en-US" sz="1600" dirty="0">
              <a:solidFill>
                <a:srgbClr val="000000"/>
              </a:solidFill>
              <a:latin typeface="Calibri" charset="0"/>
            </a:endParaRPr>
          </a:p>
          <a:p>
            <a:pPr algn="ctr" eaLnBrk="1" hangingPunct="1"/>
            <a:endParaRPr lang="en-US" sz="800" dirty="0">
              <a:solidFill>
                <a:srgbClr val="000000"/>
              </a:solidFill>
              <a:latin typeface="Calibri" charset="0"/>
            </a:endParaRPr>
          </a:p>
          <a:p>
            <a:pPr algn="ctr" eaLnBrk="1" hangingPunct="1"/>
            <a:r>
              <a:rPr lang="en-US" sz="1600" b="1" u="sng" dirty="0">
                <a:solidFill>
                  <a:srgbClr val="000000"/>
                </a:solidFill>
                <a:latin typeface="Calibri" charset="0"/>
              </a:rPr>
              <a:t>Statistical Genomics</a:t>
            </a:r>
            <a:endParaRPr lang="en-US" sz="1600" dirty="0">
              <a:solidFill>
                <a:srgbClr val="000000"/>
              </a:solidFill>
              <a:latin typeface="Calibri" charset="0"/>
            </a:endParaRPr>
          </a:p>
          <a:p>
            <a:pPr algn="ctr" eaLnBrk="1" hangingPunct="1"/>
            <a:r>
              <a:rPr lang="en-US" sz="1600" dirty="0">
                <a:solidFill>
                  <a:srgbClr val="000000"/>
                </a:solidFill>
                <a:latin typeface="Calibri" charset="0"/>
              </a:rPr>
              <a:t>Dan </a:t>
            </a:r>
            <a:r>
              <a:rPr lang="en-US" sz="1600" dirty="0" err="1">
                <a:solidFill>
                  <a:srgbClr val="000000"/>
                </a:solidFill>
                <a:latin typeface="Calibri" charset="0"/>
              </a:rPr>
              <a:t>Tranchina</a:t>
            </a:r>
            <a:r>
              <a:rPr lang="en-US" sz="1600" dirty="0">
                <a:solidFill>
                  <a:srgbClr val="000000"/>
                </a:solidFill>
                <a:latin typeface="Calibri" charset="0"/>
              </a:rPr>
              <a:t> </a:t>
            </a:r>
          </a:p>
          <a:p>
            <a:pPr algn="ctr" eaLnBrk="1" hangingPunct="1"/>
            <a:r>
              <a:rPr lang="en-US" sz="1600" dirty="0">
                <a:solidFill>
                  <a:srgbClr val="000000"/>
                </a:solidFill>
                <a:latin typeface="Calibri" charset="0"/>
              </a:rPr>
              <a:t>      </a:t>
            </a:r>
            <a:endParaRPr lang="en-US" sz="1600" u="sng" dirty="0">
              <a:solidFill>
                <a:srgbClr val="000000"/>
              </a:solidFill>
              <a:latin typeface="Calibri" charset="0"/>
            </a:endParaRPr>
          </a:p>
          <a:p>
            <a:pPr algn="ctr" eaLnBrk="1" hangingPunct="1"/>
            <a:endParaRPr lang="en-US" sz="1600" b="1" u="sng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8435" name="Text Box 19"/>
          <p:cNvSpPr txBox="1">
            <a:spLocks noChangeArrowheads="1"/>
          </p:cNvSpPr>
          <p:nvPr/>
        </p:nvSpPr>
        <p:spPr bwMode="auto">
          <a:xfrm>
            <a:off x="6705600" y="1111786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1400" b="1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8436" name="Rectangle 22"/>
          <p:cNvSpPr>
            <a:spLocks noChangeArrowheads="1"/>
          </p:cNvSpPr>
          <p:nvPr/>
        </p:nvSpPr>
        <p:spPr bwMode="auto">
          <a:xfrm>
            <a:off x="5880100" y="3841750"/>
            <a:ext cx="3254375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b="1" u="sng" dirty="0">
                <a:solidFill>
                  <a:srgbClr val="000000"/>
                </a:solidFill>
                <a:latin typeface="Calibri" charset="0"/>
              </a:rPr>
              <a:t>NY Plant Genomics Consortium</a:t>
            </a:r>
          </a:p>
          <a:p>
            <a:pPr algn="ctr"/>
            <a:r>
              <a:rPr lang="en-US" sz="1600" b="1" dirty="0">
                <a:solidFill>
                  <a:srgbClr val="000000"/>
                </a:solidFill>
                <a:latin typeface="Calibri" charset="0"/>
              </a:rPr>
              <a:t>NYU: </a:t>
            </a:r>
            <a:r>
              <a:rPr lang="en-US" sz="1600" dirty="0" smtClean="0">
                <a:solidFill>
                  <a:srgbClr val="000000"/>
                </a:solidFill>
                <a:latin typeface="Calibri" charset="0"/>
              </a:rPr>
              <a:t>Coruzzi/</a:t>
            </a:r>
            <a:r>
              <a:rPr lang="en-US" sz="1600" dirty="0" err="1" smtClean="0">
                <a:solidFill>
                  <a:srgbClr val="000000"/>
                </a:solidFill>
                <a:latin typeface="Calibri" charset="0"/>
              </a:rPr>
              <a:t>Shasha</a:t>
            </a:r>
            <a:endParaRPr lang="en-US" sz="1600" dirty="0" smtClean="0">
              <a:solidFill>
                <a:srgbClr val="000000"/>
              </a:solidFill>
              <a:latin typeface="Calibri" charset="0"/>
            </a:endParaRPr>
          </a:p>
          <a:p>
            <a:pPr algn="ctr"/>
            <a:r>
              <a:rPr lang="en-US" sz="1600" b="1" dirty="0" smtClean="0">
                <a:solidFill>
                  <a:srgbClr val="000000"/>
                </a:solidFill>
                <a:latin typeface="Calibri" charset="0"/>
              </a:rPr>
              <a:t>NYBG</a:t>
            </a:r>
            <a:r>
              <a:rPr lang="en-US" sz="1600" b="1" dirty="0">
                <a:solidFill>
                  <a:srgbClr val="000000"/>
                </a:solidFill>
                <a:latin typeface="Calibri" charset="0"/>
              </a:rPr>
              <a:t>: </a:t>
            </a:r>
            <a:r>
              <a:rPr lang="en-US" sz="1600" dirty="0">
                <a:solidFill>
                  <a:srgbClr val="000000"/>
                </a:solidFill>
                <a:latin typeface="Calibri" charset="0"/>
              </a:rPr>
              <a:t>Stevenson</a:t>
            </a:r>
          </a:p>
          <a:p>
            <a:pPr algn="ctr"/>
            <a:r>
              <a:rPr lang="en-US" sz="1600" b="1" dirty="0" smtClean="0">
                <a:solidFill>
                  <a:srgbClr val="000000"/>
                </a:solidFill>
                <a:latin typeface="Calibri" charset="0"/>
              </a:rPr>
              <a:t>AMNH</a:t>
            </a:r>
            <a:r>
              <a:rPr lang="en-US" sz="1600" b="1" dirty="0">
                <a:solidFill>
                  <a:srgbClr val="000000"/>
                </a:solidFill>
                <a:latin typeface="Calibri" charset="0"/>
              </a:rPr>
              <a:t>: </a:t>
            </a:r>
            <a:r>
              <a:rPr lang="en-US" sz="1600" dirty="0" err="1">
                <a:solidFill>
                  <a:srgbClr val="000000"/>
                </a:solidFill>
                <a:latin typeface="Calibri" charset="0"/>
              </a:rPr>
              <a:t>DeSalle</a:t>
            </a:r>
            <a:r>
              <a:rPr lang="en-US" sz="1600" dirty="0">
                <a:solidFill>
                  <a:srgbClr val="000000"/>
                </a:solidFill>
                <a:latin typeface="Calibri" charset="0"/>
              </a:rPr>
              <a:t>, </a:t>
            </a:r>
            <a:r>
              <a:rPr lang="en-US" sz="1600" dirty="0" smtClean="0">
                <a:solidFill>
                  <a:srgbClr val="000000"/>
                </a:solidFill>
                <a:latin typeface="Calibri" charset="0"/>
              </a:rPr>
              <a:t>Lee</a:t>
            </a:r>
            <a:endParaRPr lang="en-US" sz="1600" dirty="0">
              <a:solidFill>
                <a:srgbClr val="000000"/>
              </a:solidFill>
              <a:latin typeface="Calibri" charset="0"/>
            </a:endParaRPr>
          </a:p>
          <a:p>
            <a:pPr algn="ctr"/>
            <a:r>
              <a:rPr lang="en-US" sz="1600" b="1" dirty="0" smtClean="0">
                <a:solidFill>
                  <a:srgbClr val="000000"/>
                </a:solidFill>
                <a:latin typeface="Calibri" charset="0"/>
              </a:rPr>
              <a:t>CSHL</a:t>
            </a:r>
            <a:r>
              <a:rPr lang="en-US" sz="1600" b="1" dirty="0">
                <a:solidFill>
                  <a:srgbClr val="000000"/>
                </a:solidFill>
                <a:latin typeface="Calibri" charset="0"/>
              </a:rPr>
              <a:t>: </a:t>
            </a:r>
            <a:r>
              <a:rPr lang="en-US" sz="1600" dirty="0" err="1">
                <a:solidFill>
                  <a:srgbClr val="000000"/>
                </a:solidFill>
                <a:latin typeface="Calibri" charset="0"/>
              </a:rPr>
              <a:t>McCombie</a:t>
            </a:r>
            <a:r>
              <a:rPr lang="en-US" sz="1600" dirty="0">
                <a:solidFill>
                  <a:srgbClr val="000000"/>
                </a:solidFill>
                <a:latin typeface="Calibri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alibri" charset="0"/>
              </a:rPr>
              <a:t>Martienssen</a:t>
            </a:r>
            <a:endParaRPr lang="en-US" sz="1600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8437" name="Text Box 14"/>
          <p:cNvSpPr txBox="1">
            <a:spLocks noChangeArrowheads="1"/>
          </p:cNvSpPr>
          <p:nvPr/>
        </p:nvSpPr>
        <p:spPr bwMode="auto">
          <a:xfrm>
            <a:off x="-233363" y="3733800"/>
            <a:ext cx="312896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 b="1" u="sng" dirty="0" smtClean="0">
                <a:solidFill>
                  <a:srgbClr val="000000"/>
                </a:solidFill>
                <a:latin typeface="Calibri" charset="0"/>
              </a:rPr>
              <a:t>Informatics</a:t>
            </a:r>
            <a:endParaRPr lang="en-US" sz="1600" u="sng" dirty="0">
              <a:solidFill>
                <a:srgbClr val="000000"/>
              </a:solidFill>
              <a:latin typeface="Calibri" charset="0"/>
            </a:endParaRPr>
          </a:p>
          <a:p>
            <a:pPr algn="ctr" eaLnBrk="1" hangingPunct="1"/>
            <a:r>
              <a:rPr lang="en-US" sz="1600" dirty="0" err="1">
                <a:solidFill>
                  <a:srgbClr val="000000"/>
                </a:solidFill>
                <a:latin typeface="Calibri" charset="0"/>
              </a:rPr>
              <a:t>Manpreet</a:t>
            </a:r>
            <a:r>
              <a:rPr lang="en-US" sz="160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alibri" charset="0"/>
              </a:rPr>
              <a:t>Katari</a:t>
            </a:r>
            <a:endParaRPr lang="en-US" sz="1600" dirty="0">
              <a:solidFill>
                <a:srgbClr val="000000"/>
              </a:solidFill>
              <a:latin typeface="Calibri" charset="0"/>
            </a:endParaRPr>
          </a:p>
          <a:p>
            <a:pPr algn="ctr" eaLnBrk="1" hangingPunct="1"/>
            <a:r>
              <a:rPr lang="en-US" sz="1600" dirty="0" err="1" smtClean="0">
                <a:solidFill>
                  <a:srgbClr val="000000"/>
                </a:solidFill>
                <a:latin typeface="Calibri" charset="0"/>
              </a:rPr>
              <a:t>Stuti</a:t>
            </a:r>
            <a:r>
              <a:rPr lang="en-US" sz="1600" dirty="0" smtClean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Calibri" charset="0"/>
              </a:rPr>
              <a:t>Srivastav</a:t>
            </a:r>
            <a:endParaRPr lang="en-US" sz="1600" dirty="0">
              <a:solidFill>
                <a:srgbClr val="000000"/>
              </a:solidFill>
              <a:latin typeface="Calibri" charset="0"/>
            </a:endParaRPr>
          </a:p>
          <a:p>
            <a:pPr algn="ctr" eaLnBrk="1" hangingPunct="1"/>
            <a:r>
              <a:rPr lang="en-US" sz="1600" dirty="0" err="1">
                <a:latin typeface="Calibri" charset="0"/>
              </a:rPr>
              <a:t>Kranthi</a:t>
            </a:r>
            <a:r>
              <a:rPr lang="en-US" sz="1600" dirty="0">
                <a:latin typeface="Calibri" charset="0"/>
              </a:rPr>
              <a:t> </a:t>
            </a:r>
            <a:r>
              <a:rPr lang="en-US" sz="1600" dirty="0" err="1" smtClean="0">
                <a:latin typeface="Calibri" charset="0"/>
              </a:rPr>
              <a:t>Varala</a:t>
            </a:r>
            <a:endParaRPr lang="en-US" sz="1600" dirty="0">
              <a:latin typeface="Calibri" charset="0"/>
            </a:endParaRPr>
          </a:p>
          <a:p>
            <a:pPr algn="ctr" eaLnBrk="1" hangingPunct="1"/>
            <a:r>
              <a:rPr lang="en-US" sz="1600" dirty="0" smtClean="0">
                <a:solidFill>
                  <a:srgbClr val="000000"/>
                </a:solidFill>
                <a:latin typeface="Calibri" charset="0"/>
              </a:rPr>
              <a:t>    </a:t>
            </a:r>
            <a:endParaRPr lang="en-US" sz="1600" dirty="0">
              <a:solidFill>
                <a:srgbClr val="000000"/>
              </a:solidFill>
              <a:latin typeface="Calibri" charset="0"/>
            </a:endParaRPr>
          </a:p>
        </p:txBody>
      </p:sp>
      <p:pic>
        <p:nvPicPr>
          <p:cNvPr id="18438" name="Picture 32" descr="CGSBNYUforletterhe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441213"/>
            <a:ext cx="2192187" cy="2340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Rectangle 33"/>
          <p:cNvSpPr>
            <a:spLocks noChangeArrowheads="1"/>
          </p:cNvSpPr>
          <p:nvPr/>
        </p:nvSpPr>
        <p:spPr bwMode="auto">
          <a:xfrm>
            <a:off x="76200" y="6188075"/>
            <a:ext cx="23336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sz="1400" b="1">
              <a:solidFill>
                <a:srgbClr val="000000"/>
              </a:solidFill>
              <a:latin typeface="Calibri" charset="0"/>
            </a:endParaRPr>
          </a:p>
          <a:p>
            <a:r>
              <a:rPr lang="en-US" sz="1400">
                <a:solidFill>
                  <a:srgbClr val="000000"/>
                </a:solidFill>
                <a:latin typeface="Calibri" charset="0"/>
              </a:rPr>
              <a:t> </a:t>
            </a:r>
          </a:p>
        </p:txBody>
      </p:sp>
      <p:sp>
        <p:nvSpPr>
          <p:cNvPr id="18440" name="Rectangle 21"/>
          <p:cNvSpPr>
            <a:spLocks noChangeArrowheads="1"/>
          </p:cNvSpPr>
          <p:nvPr/>
        </p:nvSpPr>
        <p:spPr bwMode="auto">
          <a:xfrm>
            <a:off x="344782" y="1841718"/>
            <a:ext cx="1875834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600" b="1" u="sng" dirty="0" smtClean="0">
                <a:solidFill>
                  <a:srgbClr val="000000"/>
                </a:solidFill>
                <a:latin typeface="Calibri" charset="0"/>
              </a:rPr>
              <a:t>Genomics</a:t>
            </a:r>
            <a:endParaRPr lang="en-US" sz="1600" u="sng" dirty="0">
              <a:solidFill>
                <a:srgbClr val="000000"/>
              </a:solidFill>
              <a:latin typeface="Calibri" charset="0"/>
            </a:endParaRPr>
          </a:p>
          <a:p>
            <a:pPr algn="ctr"/>
            <a:r>
              <a:rPr lang="en-US" sz="1600" dirty="0">
                <a:latin typeface="Calibri" charset="0"/>
              </a:rPr>
              <a:t>Amy Marshall-</a:t>
            </a:r>
            <a:r>
              <a:rPr lang="en-US" sz="1600" dirty="0" smtClean="0">
                <a:latin typeface="Calibri" charset="0"/>
              </a:rPr>
              <a:t>Colon</a:t>
            </a:r>
          </a:p>
          <a:p>
            <a:pPr algn="ctr"/>
            <a:r>
              <a:rPr lang="en-US" sz="1600" dirty="0" smtClean="0">
                <a:latin typeface="Calibri" charset="0"/>
              </a:rPr>
              <a:t>Joan </a:t>
            </a:r>
            <a:r>
              <a:rPr lang="en-US" sz="1600" dirty="0" err="1" smtClean="0">
                <a:latin typeface="Calibri" charset="0"/>
              </a:rPr>
              <a:t>Doidy</a:t>
            </a:r>
            <a:endParaRPr lang="en-US" sz="1600" dirty="0">
              <a:latin typeface="Calibri" charset="0"/>
            </a:endParaRPr>
          </a:p>
          <a:p>
            <a:pPr algn="ctr"/>
            <a:r>
              <a:rPr lang="en-US" sz="1600" dirty="0">
                <a:latin typeface="Calibri" charset="0"/>
              </a:rPr>
              <a:t>Nancy </a:t>
            </a:r>
            <a:r>
              <a:rPr lang="en-US" sz="1600" dirty="0" err="1">
                <a:latin typeface="Calibri" charset="0"/>
              </a:rPr>
              <a:t>Francoeur</a:t>
            </a:r>
            <a:endParaRPr lang="en-US" sz="1600" dirty="0">
              <a:latin typeface="Calibri" charset="0"/>
            </a:endParaRPr>
          </a:p>
          <a:p>
            <a:pPr algn="ctr"/>
            <a:r>
              <a:rPr lang="en-US" sz="1600" dirty="0">
                <a:latin typeface="Calibri" charset="0"/>
              </a:rPr>
              <a:t>Ying Li</a:t>
            </a:r>
          </a:p>
          <a:p>
            <a:pPr algn="ctr"/>
            <a:r>
              <a:rPr lang="en-US" sz="1600" dirty="0">
                <a:latin typeface="Calibri" charset="0"/>
              </a:rPr>
              <a:t>Tara Moran</a:t>
            </a:r>
          </a:p>
          <a:p>
            <a:pPr algn="ctr"/>
            <a:r>
              <a:rPr lang="en-US" sz="1600" dirty="0" smtClean="0">
                <a:latin typeface="Calibri" charset="0"/>
              </a:rPr>
              <a:t>Daniela </a:t>
            </a:r>
            <a:r>
              <a:rPr lang="en-US" sz="1600" dirty="0" err="1" smtClean="0">
                <a:latin typeface="Calibri" charset="0"/>
              </a:rPr>
              <a:t>Ristova</a:t>
            </a:r>
            <a:endParaRPr lang="en-US" sz="1600" dirty="0">
              <a:latin typeface="Calibri" charset="0"/>
            </a:endParaRPr>
          </a:p>
        </p:txBody>
      </p:sp>
      <p:sp>
        <p:nvSpPr>
          <p:cNvPr id="18441" name="Text Box 23"/>
          <p:cNvSpPr txBox="1">
            <a:spLocks noChangeArrowheads="1"/>
          </p:cNvSpPr>
          <p:nvPr/>
        </p:nvSpPr>
        <p:spPr bwMode="auto">
          <a:xfrm>
            <a:off x="638175" y="5289550"/>
            <a:ext cx="7750176" cy="1959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sz="1600" b="1" u="sng" dirty="0" smtClean="0">
                <a:solidFill>
                  <a:srgbClr val="000000"/>
                </a:solidFill>
                <a:latin typeface="Calibri" charset="0"/>
              </a:rPr>
              <a:t>Alumni/Collaborators</a:t>
            </a: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sz="1600" dirty="0" smtClean="0">
                <a:latin typeface="Calibri" charset="0"/>
              </a:rPr>
              <a:t>Gabriel </a:t>
            </a:r>
            <a:r>
              <a:rPr lang="en-US" sz="1600" dirty="0" err="1">
                <a:latin typeface="Calibri" charset="0"/>
              </a:rPr>
              <a:t>Krouk</a:t>
            </a:r>
            <a:r>
              <a:rPr lang="en-US" sz="1600" dirty="0">
                <a:latin typeface="Calibri" charset="0"/>
              </a:rPr>
              <a:t> &amp; Sandrine </a:t>
            </a:r>
            <a:r>
              <a:rPr lang="en-US" sz="1600" dirty="0" err="1">
                <a:latin typeface="Calibri" charset="0"/>
              </a:rPr>
              <a:t>Ruffel</a:t>
            </a:r>
            <a:r>
              <a:rPr lang="en-US" sz="1600" dirty="0">
                <a:latin typeface="Calibri" charset="0"/>
              </a:rPr>
              <a:t> </a:t>
            </a:r>
            <a:r>
              <a:rPr lang="en-US" sz="1600" dirty="0" smtClean="0">
                <a:latin typeface="Calibri" charset="0"/>
              </a:rPr>
              <a:t>(CNR/INRA-Montpellier, FR)</a:t>
            </a:r>
            <a:endParaRPr lang="en-US" sz="1600" dirty="0">
              <a:latin typeface="Calibri" charset="0"/>
            </a:endParaRPr>
          </a:p>
          <a:p>
            <a:pPr algn="ctr" eaLnBrk="1" hangingPunct="1"/>
            <a:r>
              <a:rPr lang="en-US" sz="1600" dirty="0" smtClean="0">
                <a:solidFill>
                  <a:srgbClr val="000000"/>
                </a:solidFill>
                <a:latin typeface="Calibri" charset="0"/>
              </a:rPr>
              <a:t>Miriam Gifford (U Warwick, UK) </a:t>
            </a:r>
            <a:endParaRPr lang="en-US" sz="1600" dirty="0">
              <a:solidFill>
                <a:srgbClr val="000000"/>
              </a:solidFill>
              <a:latin typeface="Calibri" charset="0"/>
            </a:endParaRPr>
          </a:p>
          <a:p>
            <a:pPr algn="ctr" eaLnBrk="1" hangingPunct="1"/>
            <a:r>
              <a:rPr lang="en-US" sz="1600" dirty="0" smtClean="0">
                <a:solidFill>
                  <a:srgbClr val="000000"/>
                </a:solidFill>
                <a:latin typeface="Calibri" charset="0"/>
              </a:rPr>
              <a:t>Rodrigo </a:t>
            </a:r>
            <a:r>
              <a:rPr lang="en-US" sz="1600" dirty="0">
                <a:solidFill>
                  <a:srgbClr val="000000"/>
                </a:solidFill>
                <a:latin typeface="Calibri" charset="0"/>
              </a:rPr>
              <a:t>Gutierrez (Universidad </a:t>
            </a:r>
            <a:r>
              <a:rPr lang="en-US" sz="1600" dirty="0" err="1">
                <a:solidFill>
                  <a:srgbClr val="000000"/>
                </a:solidFill>
                <a:latin typeface="Calibri" charset="0"/>
              </a:rPr>
              <a:t>Catolica</a:t>
            </a:r>
            <a:r>
              <a:rPr lang="en-US" sz="1600" dirty="0">
                <a:solidFill>
                  <a:srgbClr val="000000"/>
                </a:solidFill>
                <a:latin typeface="Calibri" charset="0"/>
              </a:rPr>
              <a:t> de Chile</a:t>
            </a:r>
            <a:r>
              <a:rPr lang="en-US" sz="1600" dirty="0" smtClean="0">
                <a:solidFill>
                  <a:srgbClr val="000000"/>
                </a:solidFill>
                <a:latin typeface="Calibri" charset="0"/>
              </a:rPr>
              <a:t>)</a:t>
            </a:r>
            <a:endParaRPr lang="en-US" sz="1600" dirty="0">
              <a:solidFill>
                <a:srgbClr val="000000"/>
              </a:solidFill>
              <a:latin typeface="Calibri" charset="0"/>
            </a:endParaRPr>
          </a:p>
          <a:p>
            <a:pPr algn="ctr" eaLnBrk="1" hangingPunct="1"/>
            <a:r>
              <a:rPr lang="en-US" sz="1600" b="1" dirty="0" smtClean="0">
                <a:solidFill>
                  <a:srgbClr val="000000"/>
                </a:solidFill>
                <a:latin typeface="Calibri" charset="0"/>
              </a:rPr>
              <a:t>Collaborators</a:t>
            </a:r>
            <a:endParaRPr lang="en-US" sz="1600" dirty="0">
              <a:solidFill>
                <a:srgbClr val="000000"/>
              </a:solidFill>
              <a:latin typeface="Calibri" charset="0"/>
            </a:endParaRPr>
          </a:p>
          <a:p>
            <a:pPr algn="ctr" eaLnBrk="1" hangingPunct="1"/>
            <a:r>
              <a:rPr lang="en-US" sz="1600" dirty="0" smtClean="0">
                <a:solidFill>
                  <a:srgbClr val="000000"/>
                </a:solidFill>
                <a:latin typeface="Calibri" charset="0"/>
              </a:rPr>
              <a:t>Ken Birnbaum &amp; Michael </a:t>
            </a:r>
            <a:r>
              <a:rPr lang="en-US" sz="1600" dirty="0" err="1" smtClean="0">
                <a:solidFill>
                  <a:srgbClr val="000000"/>
                </a:solidFill>
                <a:latin typeface="Calibri" charset="0"/>
              </a:rPr>
              <a:t>Purugganan</a:t>
            </a:r>
            <a:r>
              <a:rPr lang="en-US" sz="1600" dirty="0" smtClean="0">
                <a:solidFill>
                  <a:srgbClr val="000000"/>
                </a:solidFill>
                <a:latin typeface="Calibri" charset="0"/>
              </a:rPr>
              <a:t> (NYU), Rob McClung (</a:t>
            </a:r>
            <a:r>
              <a:rPr lang="en-US" sz="1600" dirty="0" err="1" smtClean="0">
                <a:solidFill>
                  <a:srgbClr val="000000"/>
                </a:solidFill>
                <a:latin typeface="Calibri" charset="0"/>
              </a:rPr>
              <a:t>Darmouth</a:t>
            </a:r>
            <a:r>
              <a:rPr lang="en-US" sz="1600" dirty="0" smtClean="0">
                <a:solidFill>
                  <a:srgbClr val="000000"/>
                </a:solidFill>
                <a:latin typeface="Calibri" charset="0"/>
              </a:rPr>
              <a:t>); S. Moose, Illinois</a:t>
            </a:r>
            <a:endParaRPr lang="en-US" sz="1600" dirty="0">
              <a:solidFill>
                <a:srgbClr val="000000"/>
              </a:solidFill>
              <a:latin typeface="Calibri" charset="0"/>
            </a:endParaRP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endParaRPr lang="en-US" sz="1600" dirty="0">
              <a:solidFill>
                <a:srgbClr val="000000"/>
              </a:solidFill>
              <a:latin typeface="Calibri" charset="0"/>
            </a:endParaRP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endParaRPr lang="en-US" sz="1600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8442" name="Rectangle 21"/>
          <p:cNvSpPr>
            <a:spLocks noChangeArrowheads="1"/>
          </p:cNvSpPr>
          <p:nvPr/>
        </p:nvSpPr>
        <p:spPr bwMode="auto">
          <a:xfrm>
            <a:off x="196850" y="1428690"/>
            <a:ext cx="39179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  <a:latin typeface="Calibri" charset="0"/>
              </a:rPr>
              <a:t>NYU </a:t>
            </a:r>
            <a:r>
              <a:rPr lang="en-US" sz="2000" b="1" dirty="0" smtClean="0">
                <a:solidFill>
                  <a:srgbClr val="000000"/>
                </a:solidFill>
                <a:latin typeface="Calibri" charset="0"/>
              </a:rPr>
              <a:t>Biology – Coruzzi </a:t>
            </a:r>
            <a:r>
              <a:rPr lang="en-US" sz="2000" b="1" dirty="0">
                <a:solidFill>
                  <a:srgbClr val="000000"/>
                </a:solidFill>
                <a:latin typeface="Calibri" charset="0"/>
              </a:rPr>
              <a:t>lab</a:t>
            </a:r>
          </a:p>
        </p:txBody>
      </p:sp>
      <p:grpSp>
        <p:nvGrpSpPr>
          <p:cNvPr id="18443" name="Group 3"/>
          <p:cNvGrpSpPr>
            <a:grpSpLocks/>
          </p:cNvGrpSpPr>
          <p:nvPr/>
        </p:nvGrpSpPr>
        <p:grpSpPr bwMode="auto">
          <a:xfrm>
            <a:off x="5106838" y="4185068"/>
            <a:ext cx="1522548" cy="677089"/>
            <a:chOff x="3567" y="3458"/>
            <a:chExt cx="817" cy="345"/>
          </a:xfrm>
        </p:grpSpPr>
        <p:pic>
          <p:nvPicPr>
            <p:cNvPr id="416772" name="Picture 4" descr="U.S. Department of Energy">
              <a:hlinkClick r:id="" action="ppaction://noaction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567" y="3458"/>
              <a:ext cx="345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rgbClr val="000000">
                  <a:alpha val="75000"/>
                </a:srgbClr>
              </a:outerShdw>
            </a:effectLst>
          </p:spPr>
        </p:pic>
        <p:sp>
          <p:nvSpPr>
            <p:cNvPr id="416773" name="Rectangle 5"/>
            <p:cNvSpPr>
              <a:spLocks noChangeArrowheads="1"/>
            </p:cNvSpPr>
            <p:nvPr/>
          </p:nvSpPr>
          <p:spPr bwMode="auto">
            <a:xfrm>
              <a:off x="3999" y="3564"/>
              <a:ext cx="385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rgbClr val="000000">
                  <a:alpha val="75000"/>
                </a:srgbClr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endParaRPr lang="en-US" sz="14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endParaRPr>
            </a:p>
          </p:txBody>
        </p:sp>
      </p:grpSp>
      <p:pic>
        <p:nvPicPr>
          <p:cNvPr id="416774" name="Picture 6" descr="National Science Foundation">
            <a:hlinkClick r:id="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49713" y="4110574"/>
            <a:ext cx="827087" cy="814387"/>
          </a:xfrm>
          <a:prstGeom prst="rect">
            <a:avLst/>
          </a:prstGeom>
          <a:noFill/>
          <a:effectLst>
            <a:outerShdw blurRad="63500" dist="38099" dir="2700000" algn="ctr" rotWithShape="0">
              <a:srgbClr val="000000">
                <a:alpha val="75000"/>
              </a:srgbClr>
            </a:outerShdw>
          </a:effectLst>
        </p:spPr>
      </p:pic>
      <p:pic>
        <p:nvPicPr>
          <p:cNvPr id="416777" name="Picture 9" descr="N I H logo - link to the National Institutes of Health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38500" y="4151849"/>
            <a:ext cx="631825" cy="773112"/>
          </a:xfrm>
          <a:prstGeom prst="rect">
            <a:avLst/>
          </a:prstGeom>
          <a:noFill/>
          <a:effectLst>
            <a:outerShdw blurRad="63500" dist="38099" dir="2700000" algn="ctr" rotWithShape="0">
              <a:srgbClr val="000000">
                <a:alpha val="75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5130800" y="4289419"/>
            <a:ext cx="684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DOE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0" y="1295400"/>
            <a:ext cx="9144000" cy="0"/>
          </a:xfrm>
          <a:prstGeom prst="line">
            <a:avLst/>
          </a:prstGeom>
          <a:ln w="1905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286000" y="558224"/>
            <a:ext cx="4267314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Plant Systems </a:t>
            </a:r>
            <a:r>
              <a:rPr lang="en-US" sz="32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Biology</a:t>
            </a:r>
            <a:endParaRPr lang="en-US" sz="32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900738" y="3841750"/>
            <a:ext cx="3157585" cy="144780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916613" y="1451272"/>
            <a:ext cx="3157585" cy="2314277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12713" y="1381125"/>
            <a:ext cx="2935287" cy="3543836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361749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0"/>
          <p:cNvSpPr>
            <a:spLocks noChangeArrowheads="1"/>
          </p:cNvSpPr>
          <p:nvPr/>
        </p:nvSpPr>
        <p:spPr bwMode="auto">
          <a:xfrm>
            <a:off x="838200" y="6264275"/>
            <a:ext cx="2333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Calibri" charset="0"/>
              </a:rPr>
              <a:t> </a:t>
            </a:r>
          </a:p>
        </p:txBody>
      </p:sp>
      <p:sp>
        <p:nvSpPr>
          <p:cNvPr id="18434" name="Text Box 15"/>
          <p:cNvSpPr txBox="1">
            <a:spLocks noChangeArrowheads="1"/>
          </p:cNvSpPr>
          <p:nvPr/>
        </p:nvSpPr>
        <p:spPr bwMode="auto">
          <a:xfrm>
            <a:off x="5962604" y="1419523"/>
            <a:ext cx="3095719" cy="289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 dirty="0">
                <a:solidFill>
                  <a:srgbClr val="000000"/>
                </a:solidFill>
                <a:latin typeface="Calibri" charset="0"/>
              </a:rPr>
              <a:t>     </a:t>
            </a:r>
            <a:r>
              <a:rPr lang="en-US" sz="2000" b="1" dirty="0">
                <a:solidFill>
                  <a:srgbClr val="000000"/>
                </a:solidFill>
                <a:latin typeface="Calibri" charset="0"/>
              </a:rPr>
              <a:t>NYU Courant</a:t>
            </a:r>
            <a:br>
              <a:rPr lang="en-US" sz="2000" b="1" dirty="0">
                <a:solidFill>
                  <a:srgbClr val="000000"/>
                </a:solidFill>
                <a:latin typeface="Calibri" charset="0"/>
              </a:rPr>
            </a:br>
            <a:r>
              <a:rPr lang="en-US" sz="2000" b="1" dirty="0">
                <a:solidFill>
                  <a:srgbClr val="000000"/>
                </a:solidFill>
                <a:latin typeface="Calibri" charset="0"/>
              </a:rPr>
              <a:t>  Math &amp; Computer Science</a:t>
            </a:r>
          </a:p>
          <a:p>
            <a:pPr algn="ctr" eaLnBrk="1" hangingPunct="1"/>
            <a:endParaRPr lang="en-US" sz="800" b="1" dirty="0">
              <a:solidFill>
                <a:srgbClr val="000000"/>
              </a:solidFill>
              <a:latin typeface="Calibri" charset="0"/>
            </a:endParaRPr>
          </a:p>
          <a:p>
            <a:pPr algn="ctr" eaLnBrk="1" hangingPunct="1"/>
            <a:r>
              <a:rPr lang="en-US" sz="1600" b="1" u="sng" dirty="0" smtClean="0">
                <a:solidFill>
                  <a:srgbClr val="000000"/>
                </a:solidFill>
                <a:latin typeface="Calibri" charset="0"/>
              </a:rPr>
              <a:t>Networks</a:t>
            </a:r>
            <a:endParaRPr lang="en-US" sz="1600" b="1" dirty="0">
              <a:solidFill>
                <a:srgbClr val="000000"/>
              </a:solidFill>
              <a:latin typeface="Calibri" charset="0"/>
            </a:endParaRPr>
          </a:p>
          <a:p>
            <a:pPr algn="ctr" eaLnBrk="1" hangingPunct="1"/>
            <a:r>
              <a:rPr lang="en-US" sz="1600" dirty="0">
                <a:solidFill>
                  <a:srgbClr val="000000"/>
                </a:solidFill>
                <a:latin typeface="Calibri" charset="0"/>
              </a:rPr>
              <a:t>Dennis </a:t>
            </a:r>
            <a:r>
              <a:rPr lang="en-US" sz="1600" dirty="0" err="1">
                <a:solidFill>
                  <a:srgbClr val="000000"/>
                </a:solidFill>
                <a:latin typeface="Calibri" charset="0"/>
              </a:rPr>
              <a:t>Shasha</a:t>
            </a:r>
            <a:endParaRPr lang="en-US" sz="1600" dirty="0">
              <a:solidFill>
                <a:srgbClr val="000000"/>
              </a:solidFill>
              <a:latin typeface="Calibri" charset="0"/>
            </a:endParaRPr>
          </a:p>
          <a:p>
            <a:pPr algn="ctr" eaLnBrk="1" hangingPunct="1"/>
            <a:r>
              <a:rPr lang="en-US" sz="1600" dirty="0" err="1">
                <a:solidFill>
                  <a:srgbClr val="000000"/>
                </a:solidFill>
                <a:latin typeface="Calibri" charset="0"/>
              </a:rPr>
              <a:t>Yann</a:t>
            </a:r>
            <a:r>
              <a:rPr lang="en-US" sz="160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Calibri" charset="0"/>
              </a:rPr>
              <a:t>LeCun</a:t>
            </a:r>
            <a:r>
              <a:rPr lang="en-US" sz="1600" dirty="0" smtClean="0">
                <a:solidFill>
                  <a:srgbClr val="000000"/>
                </a:solidFill>
                <a:latin typeface="Calibri" charset="0"/>
              </a:rPr>
              <a:t>/</a:t>
            </a:r>
            <a:r>
              <a:rPr lang="en-US" sz="1600" dirty="0" err="1" smtClean="0">
                <a:solidFill>
                  <a:srgbClr val="000000"/>
                </a:solidFill>
                <a:latin typeface="Calibri" charset="0"/>
              </a:rPr>
              <a:t>Piotr</a:t>
            </a:r>
            <a:r>
              <a:rPr lang="en-US" sz="1600" dirty="0" smtClean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alibri" charset="0"/>
              </a:rPr>
              <a:t>Mirowski</a:t>
            </a:r>
            <a:endParaRPr lang="en-US" sz="1600" dirty="0">
              <a:solidFill>
                <a:srgbClr val="000000"/>
              </a:solidFill>
              <a:latin typeface="Calibri" charset="0"/>
            </a:endParaRPr>
          </a:p>
          <a:p>
            <a:pPr algn="ctr" eaLnBrk="1" hangingPunct="1"/>
            <a:r>
              <a:rPr lang="en-US" sz="1400" dirty="0"/>
              <a:t>Tamara </a:t>
            </a:r>
            <a:r>
              <a:rPr lang="en-US" sz="1400" dirty="0" err="1" smtClean="0"/>
              <a:t>Tershakovec</a:t>
            </a:r>
            <a:endParaRPr lang="en-US" sz="1600" dirty="0">
              <a:solidFill>
                <a:srgbClr val="000000"/>
              </a:solidFill>
              <a:latin typeface="Calibri" charset="0"/>
            </a:endParaRPr>
          </a:p>
          <a:p>
            <a:pPr algn="ctr" eaLnBrk="1" hangingPunct="1"/>
            <a:endParaRPr lang="en-US" sz="800" dirty="0">
              <a:solidFill>
                <a:srgbClr val="000000"/>
              </a:solidFill>
              <a:latin typeface="Calibri" charset="0"/>
            </a:endParaRPr>
          </a:p>
          <a:p>
            <a:pPr algn="ctr" eaLnBrk="1" hangingPunct="1"/>
            <a:r>
              <a:rPr lang="en-US" sz="1600" b="1" u="sng" dirty="0">
                <a:solidFill>
                  <a:srgbClr val="000000"/>
                </a:solidFill>
                <a:latin typeface="Calibri" charset="0"/>
              </a:rPr>
              <a:t>Statistical Genomics</a:t>
            </a:r>
            <a:endParaRPr lang="en-US" sz="1600" dirty="0">
              <a:solidFill>
                <a:srgbClr val="000000"/>
              </a:solidFill>
              <a:latin typeface="Calibri" charset="0"/>
            </a:endParaRPr>
          </a:p>
          <a:p>
            <a:pPr algn="ctr" eaLnBrk="1" hangingPunct="1"/>
            <a:r>
              <a:rPr lang="en-US" sz="1600" dirty="0">
                <a:solidFill>
                  <a:srgbClr val="000000"/>
                </a:solidFill>
                <a:latin typeface="Calibri" charset="0"/>
              </a:rPr>
              <a:t>Dan </a:t>
            </a:r>
            <a:r>
              <a:rPr lang="en-US" sz="1600" dirty="0" err="1">
                <a:solidFill>
                  <a:srgbClr val="000000"/>
                </a:solidFill>
                <a:latin typeface="Calibri" charset="0"/>
              </a:rPr>
              <a:t>Tranchina</a:t>
            </a:r>
            <a:r>
              <a:rPr lang="en-US" sz="1600" dirty="0">
                <a:solidFill>
                  <a:srgbClr val="000000"/>
                </a:solidFill>
                <a:latin typeface="Calibri" charset="0"/>
              </a:rPr>
              <a:t> </a:t>
            </a:r>
          </a:p>
          <a:p>
            <a:pPr algn="ctr" eaLnBrk="1" hangingPunct="1"/>
            <a:r>
              <a:rPr lang="en-US" sz="1600" dirty="0">
                <a:solidFill>
                  <a:srgbClr val="000000"/>
                </a:solidFill>
                <a:latin typeface="Calibri" charset="0"/>
              </a:rPr>
              <a:t>      </a:t>
            </a:r>
            <a:endParaRPr lang="en-US" sz="1600" u="sng" dirty="0">
              <a:solidFill>
                <a:srgbClr val="000000"/>
              </a:solidFill>
              <a:latin typeface="Calibri" charset="0"/>
            </a:endParaRPr>
          </a:p>
          <a:p>
            <a:pPr algn="ctr" eaLnBrk="1" hangingPunct="1"/>
            <a:endParaRPr lang="en-US" sz="1600" b="1" u="sng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8435" name="Text Box 19"/>
          <p:cNvSpPr txBox="1">
            <a:spLocks noChangeArrowheads="1"/>
          </p:cNvSpPr>
          <p:nvPr/>
        </p:nvSpPr>
        <p:spPr bwMode="auto">
          <a:xfrm>
            <a:off x="6705600" y="1111786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1400" b="1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8436" name="Rectangle 22"/>
          <p:cNvSpPr>
            <a:spLocks noChangeArrowheads="1"/>
          </p:cNvSpPr>
          <p:nvPr/>
        </p:nvSpPr>
        <p:spPr bwMode="auto">
          <a:xfrm>
            <a:off x="5880100" y="3841750"/>
            <a:ext cx="3254375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b="1" u="sng" dirty="0">
                <a:solidFill>
                  <a:srgbClr val="000000"/>
                </a:solidFill>
                <a:latin typeface="Calibri" charset="0"/>
              </a:rPr>
              <a:t>NY Plant Genomics Consortium</a:t>
            </a:r>
          </a:p>
          <a:p>
            <a:pPr algn="ctr"/>
            <a:r>
              <a:rPr lang="en-US" sz="1600" b="1" dirty="0">
                <a:solidFill>
                  <a:srgbClr val="000000"/>
                </a:solidFill>
                <a:latin typeface="Calibri" charset="0"/>
              </a:rPr>
              <a:t>NYU: </a:t>
            </a:r>
            <a:r>
              <a:rPr lang="en-US" sz="1600" dirty="0" smtClean="0">
                <a:solidFill>
                  <a:srgbClr val="000000"/>
                </a:solidFill>
                <a:latin typeface="Calibri" charset="0"/>
              </a:rPr>
              <a:t>Coruzzi/</a:t>
            </a:r>
            <a:r>
              <a:rPr lang="en-US" sz="1600" dirty="0" err="1" smtClean="0">
                <a:solidFill>
                  <a:srgbClr val="000000"/>
                </a:solidFill>
                <a:latin typeface="Calibri" charset="0"/>
              </a:rPr>
              <a:t>Shasha</a:t>
            </a:r>
            <a:endParaRPr lang="en-US" sz="1600" dirty="0" smtClean="0">
              <a:solidFill>
                <a:srgbClr val="000000"/>
              </a:solidFill>
              <a:latin typeface="Calibri" charset="0"/>
            </a:endParaRPr>
          </a:p>
          <a:p>
            <a:pPr algn="ctr"/>
            <a:r>
              <a:rPr lang="en-US" sz="1600" b="1" dirty="0" smtClean="0">
                <a:solidFill>
                  <a:srgbClr val="000000"/>
                </a:solidFill>
                <a:latin typeface="Calibri" charset="0"/>
              </a:rPr>
              <a:t>NYBG</a:t>
            </a:r>
            <a:r>
              <a:rPr lang="en-US" sz="1600" b="1" dirty="0">
                <a:solidFill>
                  <a:srgbClr val="000000"/>
                </a:solidFill>
                <a:latin typeface="Calibri" charset="0"/>
              </a:rPr>
              <a:t>: </a:t>
            </a:r>
            <a:r>
              <a:rPr lang="en-US" sz="1600" dirty="0">
                <a:solidFill>
                  <a:srgbClr val="000000"/>
                </a:solidFill>
                <a:latin typeface="Calibri" charset="0"/>
              </a:rPr>
              <a:t>Stevenson</a:t>
            </a:r>
          </a:p>
          <a:p>
            <a:pPr algn="ctr"/>
            <a:r>
              <a:rPr lang="en-US" sz="1600" b="1" dirty="0" smtClean="0">
                <a:solidFill>
                  <a:srgbClr val="000000"/>
                </a:solidFill>
                <a:latin typeface="Calibri" charset="0"/>
              </a:rPr>
              <a:t>AMNH</a:t>
            </a:r>
            <a:r>
              <a:rPr lang="en-US" sz="1600" b="1" dirty="0">
                <a:solidFill>
                  <a:srgbClr val="000000"/>
                </a:solidFill>
                <a:latin typeface="Calibri" charset="0"/>
              </a:rPr>
              <a:t>: </a:t>
            </a:r>
            <a:r>
              <a:rPr lang="en-US" sz="1600" dirty="0" err="1">
                <a:solidFill>
                  <a:srgbClr val="000000"/>
                </a:solidFill>
                <a:latin typeface="Calibri" charset="0"/>
              </a:rPr>
              <a:t>DeSalle</a:t>
            </a:r>
            <a:r>
              <a:rPr lang="en-US" sz="1600" dirty="0">
                <a:solidFill>
                  <a:srgbClr val="000000"/>
                </a:solidFill>
                <a:latin typeface="Calibri" charset="0"/>
              </a:rPr>
              <a:t>, </a:t>
            </a:r>
            <a:r>
              <a:rPr lang="en-US" sz="1600" dirty="0" smtClean="0">
                <a:solidFill>
                  <a:srgbClr val="000000"/>
                </a:solidFill>
                <a:latin typeface="Calibri" charset="0"/>
              </a:rPr>
              <a:t>Lee</a:t>
            </a:r>
            <a:endParaRPr lang="en-US" sz="1600" dirty="0">
              <a:solidFill>
                <a:srgbClr val="000000"/>
              </a:solidFill>
              <a:latin typeface="Calibri" charset="0"/>
            </a:endParaRPr>
          </a:p>
          <a:p>
            <a:pPr algn="ctr"/>
            <a:r>
              <a:rPr lang="en-US" sz="1600" b="1" dirty="0" smtClean="0">
                <a:solidFill>
                  <a:srgbClr val="000000"/>
                </a:solidFill>
                <a:latin typeface="Calibri" charset="0"/>
              </a:rPr>
              <a:t>CSHL</a:t>
            </a:r>
            <a:r>
              <a:rPr lang="en-US" sz="1600" b="1" dirty="0">
                <a:solidFill>
                  <a:srgbClr val="000000"/>
                </a:solidFill>
                <a:latin typeface="Calibri" charset="0"/>
              </a:rPr>
              <a:t>: </a:t>
            </a:r>
            <a:r>
              <a:rPr lang="en-US" sz="1600" dirty="0" err="1">
                <a:solidFill>
                  <a:srgbClr val="000000"/>
                </a:solidFill>
                <a:latin typeface="Calibri" charset="0"/>
              </a:rPr>
              <a:t>McCombie</a:t>
            </a:r>
            <a:r>
              <a:rPr lang="en-US" sz="1600" dirty="0">
                <a:solidFill>
                  <a:srgbClr val="000000"/>
                </a:solidFill>
                <a:latin typeface="Calibri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alibri" charset="0"/>
              </a:rPr>
              <a:t>Martienssen</a:t>
            </a:r>
            <a:endParaRPr lang="en-US" sz="1600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8437" name="Text Box 14"/>
          <p:cNvSpPr txBox="1">
            <a:spLocks noChangeArrowheads="1"/>
          </p:cNvSpPr>
          <p:nvPr/>
        </p:nvSpPr>
        <p:spPr bwMode="auto">
          <a:xfrm>
            <a:off x="-233363" y="3733800"/>
            <a:ext cx="312896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 b="1" u="sng" dirty="0" smtClean="0">
                <a:solidFill>
                  <a:srgbClr val="000000"/>
                </a:solidFill>
                <a:latin typeface="Calibri" charset="0"/>
              </a:rPr>
              <a:t>Informatics</a:t>
            </a:r>
            <a:endParaRPr lang="en-US" sz="1600" u="sng" dirty="0">
              <a:solidFill>
                <a:srgbClr val="000000"/>
              </a:solidFill>
              <a:latin typeface="Calibri" charset="0"/>
            </a:endParaRPr>
          </a:p>
          <a:p>
            <a:pPr algn="ctr" eaLnBrk="1" hangingPunct="1"/>
            <a:r>
              <a:rPr lang="en-US" sz="1600" dirty="0" err="1">
                <a:solidFill>
                  <a:srgbClr val="000000"/>
                </a:solidFill>
                <a:latin typeface="Calibri" charset="0"/>
              </a:rPr>
              <a:t>Manpreet</a:t>
            </a:r>
            <a:r>
              <a:rPr lang="en-US" sz="160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alibri" charset="0"/>
              </a:rPr>
              <a:t>Katari</a:t>
            </a:r>
            <a:endParaRPr lang="en-US" sz="1600" dirty="0">
              <a:solidFill>
                <a:srgbClr val="000000"/>
              </a:solidFill>
              <a:latin typeface="Calibri" charset="0"/>
            </a:endParaRPr>
          </a:p>
          <a:p>
            <a:pPr algn="ctr" eaLnBrk="1" hangingPunct="1"/>
            <a:r>
              <a:rPr lang="en-US" sz="1600" dirty="0" err="1" smtClean="0">
                <a:solidFill>
                  <a:srgbClr val="000000"/>
                </a:solidFill>
                <a:latin typeface="Calibri" charset="0"/>
              </a:rPr>
              <a:t>Stuti</a:t>
            </a:r>
            <a:r>
              <a:rPr lang="en-US" sz="1600" dirty="0" smtClean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Calibri" charset="0"/>
              </a:rPr>
              <a:t>Srivastav</a:t>
            </a:r>
            <a:endParaRPr lang="en-US" sz="1600" dirty="0">
              <a:solidFill>
                <a:srgbClr val="000000"/>
              </a:solidFill>
              <a:latin typeface="Calibri" charset="0"/>
            </a:endParaRPr>
          </a:p>
          <a:p>
            <a:pPr algn="ctr" eaLnBrk="1" hangingPunct="1"/>
            <a:r>
              <a:rPr lang="en-US" sz="1600" dirty="0" err="1">
                <a:latin typeface="Calibri" charset="0"/>
              </a:rPr>
              <a:t>Kranthi</a:t>
            </a:r>
            <a:r>
              <a:rPr lang="en-US" sz="1600" dirty="0">
                <a:latin typeface="Calibri" charset="0"/>
              </a:rPr>
              <a:t> </a:t>
            </a:r>
            <a:r>
              <a:rPr lang="en-US" sz="1600" dirty="0" err="1" smtClean="0">
                <a:latin typeface="Calibri" charset="0"/>
              </a:rPr>
              <a:t>Varala</a:t>
            </a:r>
            <a:endParaRPr lang="en-US" sz="1600" dirty="0">
              <a:latin typeface="Calibri" charset="0"/>
            </a:endParaRPr>
          </a:p>
          <a:p>
            <a:pPr algn="ctr" eaLnBrk="1" hangingPunct="1"/>
            <a:r>
              <a:rPr lang="en-US" sz="1600" dirty="0" smtClean="0">
                <a:solidFill>
                  <a:srgbClr val="000000"/>
                </a:solidFill>
                <a:latin typeface="Calibri" charset="0"/>
              </a:rPr>
              <a:t>    </a:t>
            </a:r>
            <a:endParaRPr lang="en-US" sz="1600" dirty="0">
              <a:solidFill>
                <a:srgbClr val="000000"/>
              </a:solidFill>
              <a:latin typeface="Calibri" charset="0"/>
            </a:endParaRPr>
          </a:p>
        </p:txBody>
      </p:sp>
      <p:pic>
        <p:nvPicPr>
          <p:cNvPr id="18438" name="Picture 32" descr="CGSBNYUforletterhe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441213"/>
            <a:ext cx="2192187" cy="2340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Rectangle 33"/>
          <p:cNvSpPr>
            <a:spLocks noChangeArrowheads="1"/>
          </p:cNvSpPr>
          <p:nvPr/>
        </p:nvSpPr>
        <p:spPr bwMode="auto">
          <a:xfrm>
            <a:off x="76200" y="6188075"/>
            <a:ext cx="23336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sz="1400" b="1">
              <a:solidFill>
                <a:srgbClr val="000000"/>
              </a:solidFill>
              <a:latin typeface="Calibri" charset="0"/>
            </a:endParaRPr>
          </a:p>
          <a:p>
            <a:r>
              <a:rPr lang="en-US" sz="1400">
                <a:solidFill>
                  <a:srgbClr val="000000"/>
                </a:solidFill>
                <a:latin typeface="Calibri" charset="0"/>
              </a:rPr>
              <a:t> </a:t>
            </a:r>
          </a:p>
        </p:txBody>
      </p:sp>
      <p:sp>
        <p:nvSpPr>
          <p:cNvPr id="18440" name="Rectangle 21"/>
          <p:cNvSpPr>
            <a:spLocks noChangeArrowheads="1"/>
          </p:cNvSpPr>
          <p:nvPr/>
        </p:nvSpPr>
        <p:spPr bwMode="auto">
          <a:xfrm>
            <a:off x="344782" y="1841718"/>
            <a:ext cx="1875834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600" b="1" u="sng" dirty="0" smtClean="0">
                <a:solidFill>
                  <a:srgbClr val="000000"/>
                </a:solidFill>
                <a:latin typeface="Calibri" charset="0"/>
              </a:rPr>
              <a:t>Genomics</a:t>
            </a:r>
            <a:endParaRPr lang="en-US" sz="1600" u="sng" dirty="0">
              <a:solidFill>
                <a:srgbClr val="000000"/>
              </a:solidFill>
              <a:latin typeface="Calibri" charset="0"/>
            </a:endParaRPr>
          </a:p>
          <a:p>
            <a:pPr algn="ctr"/>
            <a:r>
              <a:rPr lang="en-US" sz="1600" dirty="0">
                <a:latin typeface="Calibri" charset="0"/>
              </a:rPr>
              <a:t>Amy Marshall-</a:t>
            </a:r>
            <a:r>
              <a:rPr lang="en-US" sz="1600" dirty="0" smtClean="0">
                <a:latin typeface="Calibri" charset="0"/>
              </a:rPr>
              <a:t>Colon</a:t>
            </a:r>
          </a:p>
          <a:p>
            <a:pPr algn="ctr"/>
            <a:r>
              <a:rPr lang="en-US" sz="1600" dirty="0" smtClean="0">
                <a:latin typeface="Calibri" charset="0"/>
              </a:rPr>
              <a:t>Joan </a:t>
            </a:r>
            <a:r>
              <a:rPr lang="en-US" sz="1600" dirty="0" err="1" smtClean="0">
                <a:latin typeface="Calibri" charset="0"/>
              </a:rPr>
              <a:t>Doidy</a:t>
            </a:r>
            <a:endParaRPr lang="en-US" sz="1600" dirty="0">
              <a:latin typeface="Calibri" charset="0"/>
            </a:endParaRPr>
          </a:p>
          <a:p>
            <a:pPr algn="ctr"/>
            <a:r>
              <a:rPr lang="en-US" sz="1600" dirty="0">
                <a:latin typeface="Calibri" charset="0"/>
              </a:rPr>
              <a:t>Nancy </a:t>
            </a:r>
            <a:r>
              <a:rPr lang="en-US" sz="1600" dirty="0" err="1">
                <a:latin typeface="Calibri" charset="0"/>
              </a:rPr>
              <a:t>Francoeur</a:t>
            </a:r>
            <a:endParaRPr lang="en-US" sz="1600" dirty="0">
              <a:latin typeface="Calibri" charset="0"/>
            </a:endParaRPr>
          </a:p>
          <a:p>
            <a:pPr algn="ctr"/>
            <a:r>
              <a:rPr lang="en-US" sz="1600" dirty="0">
                <a:latin typeface="Calibri" charset="0"/>
              </a:rPr>
              <a:t>Ying Li</a:t>
            </a:r>
          </a:p>
          <a:p>
            <a:pPr algn="ctr"/>
            <a:r>
              <a:rPr lang="en-US" sz="1600" dirty="0">
                <a:latin typeface="Calibri" charset="0"/>
              </a:rPr>
              <a:t>Tara Moran</a:t>
            </a:r>
          </a:p>
          <a:p>
            <a:pPr algn="ctr"/>
            <a:r>
              <a:rPr lang="en-US" sz="1600" dirty="0" smtClean="0">
                <a:latin typeface="Calibri" charset="0"/>
              </a:rPr>
              <a:t>Daniela </a:t>
            </a:r>
            <a:r>
              <a:rPr lang="en-US" sz="1600" dirty="0" err="1" smtClean="0">
                <a:latin typeface="Calibri" charset="0"/>
              </a:rPr>
              <a:t>Ristova</a:t>
            </a:r>
            <a:endParaRPr lang="en-US" sz="1600" dirty="0">
              <a:latin typeface="Calibri" charset="0"/>
            </a:endParaRPr>
          </a:p>
        </p:txBody>
      </p:sp>
      <p:sp>
        <p:nvSpPr>
          <p:cNvPr id="18441" name="Text Box 23"/>
          <p:cNvSpPr txBox="1">
            <a:spLocks noChangeArrowheads="1"/>
          </p:cNvSpPr>
          <p:nvPr/>
        </p:nvSpPr>
        <p:spPr bwMode="auto">
          <a:xfrm>
            <a:off x="638175" y="5289550"/>
            <a:ext cx="7750176" cy="1959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sz="1600" b="1" u="sng" dirty="0" smtClean="0">
                <a:solidFill>
                  <a:srgbClr val="000000"/>
                </a:solidFill>
                <a:latin typeface="Calibri" charset="0"/>
              </a:rPr>
              <a:t>Alumni/Collaborators</a:t>
            </a: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sz="1600" dirty="0" smtClean="0">
                <a:latin typeface="Calibri" charset="0"/>
              </a:rPr>
              <a:t>Gabriel </a:t>
            </a:r>
            <a:r>
              <a:rPr lang="en-US" sz="1600" dirty="0" err="1">
                <a:latin typeface="Calibri" charset="0"/>
              </a:rPr>
              <a:t>Krouk</a:t>
            </a:r>
            <a:r>
              <a:rPr lang="en-US" sz="1600" dirty="0">
                <a:latin typeface="Calibri" charset="0"/>
              </a:rPr>
              <a:t> &amp; Sandrine </a:t>
            </a:r>
            <a:r>
              <a:rPr lang="en-US" sz="1600" dirty="0" err="1">
                <a:latin typeface="Calibri" charset="0"/>
              </a:rPr>
              <a:t>Ruffel</a:t>
            </a:r>
            <a:r>
              <a:rPr lang="en-US" sz="1600" dirty="0">
                <a:latin typeface="Calibri" charset="0"/>
              </a:rPr>
              <a:t> </a:t>
            </a:r>
            <a:r>
              <a:rPr lang="en-US" sz="1600" dirty="0" smtClean="0">
                <a:latin typeface="Calibri" charset="0"/>
              </a:rPr>
              <a:t>(CNR/INRA-Montpellier, FR)</a:t>
            </a:r>
            <a:endParaRPr lang="en-US" sz="1600" dirty="0">
              <a:latin typeface="Calibri" charset="0"/>
            </a:endParaRPr>
          </a:p>
          <a:p>
            <a:pPr algn="ctr" eaLnBrk="1" hangingPunct="1"/>
            <a:r>
              <a:rPr lang="en-US" sz="1600" dirty="0" smtClean="0">
                <a:solidFill>
                  <a:srgbClr val="000000"/>
                </a:solidFill>
                <a:latin typeface="Calibri" charset="0"/>
              </a:rPr>
              <a:t>Miriam Gifford (U Warwick, UK) </a:t>
            </a:r>
            <a:endParaRPr lang="en-US" sz="1600" dirty="0">
              <a:solidFill>
                <a:srgbClr val="000000"/>
              </a:solidFill>
              <a:latin typeface="Calibri" charset="0"/>
            </a:endParaRPr>
          </a:p>
          <a:p>
            <a:pPr algn="ctr" eaLnBrk="1" hangingPunct="1"/>
            <a:r>
              <a:rPr lang="en-US" sz="1600" dirty="0" smtClean="0">
                <a:solidFill>
                  <a:srgbClr val="000000"/>
                </a:solidFill>
                <a:latin typeface="Calibri" charset="0"/>
              </a:rPr>
              <a:t>Rodrigo </a:t>
            </a:r>
            <a:r>
              <a:rPr lang="en-US" sz="1600" dirty="0">
                <a:solidFill>
                  <a:srgbClr val="000000"/>
                </a:solidFill>
                <a:latin typeface="Calibri" charset="0"/>
              </a:rPr>
              <a:t>Gutierrez (Universidad </a:t>
            </a:r>
            <a:r>
              <a:rPr lang="en-US" sz="1600" dirty="0" err="1">
                <a:solidFill>
                  <a:srgbClr val="000000"/>
                </a:solidFill>
                <a:latin typeface="Calibri" charset="0"/>
              </a:rPr>
              <a:t>Catolica</a:t>
            </a:r>
            <a:r>
              <a:rPr lang="en-US" sz="1600" dirty="0">
                <a:solidFill>
                  <a:srgbClr val="000000"/>
                </a:solidFill>
                <a:latin typeface="Calibri" charset="0"/>
              </a:rPr>
              <a:t> de Chile</a:t>
            </a:r>
            <a:r>
              <a:rPr lang="en-US" sz="1600" dirty="0" smtClean="0">
                <a:solidFill>
                  <a:srgbClr val="000000"/>
                </a:solidFill>
                <a:latin typeface="Calibri" charset="0"/>
              </a:rPr>
              <a:t>)</a:t>
            </a:r>
            <a:endParaRPr lang="en-US" sz="1600" dirty="0">
              <a:solidFill>
                <a:srgbClr val="000000"/>
              </a:solidFill>
              <a:latin typeface="Calibri" charset="0"/>
            </a:endParaRPr>
          </a:p>
          <a:p>
            <a:pPr algn="ctr" eaLnBrk="1" hangingPunct="1"/>
            <a:r>
              <a:rPr lang="en-US" sz="1600" b="1" dirty="0" smtClean="0">
                <a:solidFill>
                  <a:srgbClr val="000000"/>
                </a:solidFill>
                <a:latin typeface="Calibri" charset="0"/>
              </a:rPr>
              <a:t>Collaborators</a:t>
            </a:r>
            <a:endParaRPr lang="en-US" sz="1600" dirty="0">
              <a:solidFill>
                <a:srgbClr val="000000"/>
              </a:solidFill>
              <a:latin typeface="Calibri" charset="0"/>
            </a:endParaRPr>
          </a:p>
          <a:p>
            <a:pPr algn="ctr" eaLnBrk="1" hangingPunct="1"/>
            <a:r>
              <a:rPr lang="en-US" sz="1600" dirty="0" smtClean="0">
                <a:solidFill>
                  <a:srgbClr val="000000"/>
                </a:solidFill>
                <a:latin typeface="Calibri" charset="0"/>
              </a:rPr>
              <a:t>Ken Birnbaum &amp; Michael </a:t>
            </a:r>
            <a:r>
              <a:rPr lang="en-US" sz="1600" dirty="0" err="1" smtClean="0">
                <a:solidFill>
                  <a:srgbClr val="000000"/>
                </a:solidFill>
                <a:latin typeface="Calibri" charset="0"/>
              </a:rPr>
              <a:t>Purugganan</a:t>
            </a:r>
            <a:r>
              <a:rPr lang="en-US" sz="1600" dirty="0" smtClean="0">
                <a:solidFill>
                  <a:srgbClr val="000000"/>
                </a:solidFill>
                <a:latin typeface="Calibri" charset="0"/>
              </a:rPr>
              <a:t> (NYU), Rob McClung (</a:t>
            </a:r>
            <a:r>
              <a:rPr lang="en-US" sz="1600" dirty="0" err="1" smtClean="0">
                <a:solidFill>
                  <a:srgbClr val="000000"/>
                </a:solidFill>
                <a:latin typeface="Calibri" charset="0"/>
              </a:rPr>
              <a:t>Darmouth</a:t>
            </a:r>
            <a:r>
              <a:rPr lang="en-US" sz="1600" dirty="0" smtClean="0">
                <a:solidFill>
                  <a:srgbClr val="000000"/>
                </a:solidFill>
                <a:latin typeface="Calibri" charset="0"/>
              </a:rPr>
              <a:t>); S. Moose, Illinois</a:t>
            </a:r>
            <a:endParaRPr lang="en-US" sz="1600" dirty="0">
              <a:solidFill>
                <a:srgbClr val="000000"/>
              </a:solidFill>
              <a:latin typeface="Calibri" charset="0"/>
            </a:endParaRP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endParaRPr lang="en-US" sz="1600" dirty="0">
              <a:solidFill>
                <a:srgbClr val="000000"/>
              </a:solidFill>
              <a:latin typeface="Calibri" charset="0"/>
            </a:endParaRP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endParaRPr lang="en-US" sz="1600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8442" name="Rectangle 21"/>
          <p:cNvSpPr>
            <a:spLocks noChangeArrowheads="1"/>
          </p:cNvSpPr>
          <p:nvPr/>
        </p:nvSpPr>
        <p:spPr bwMode="auto">
          <a:xfrm>
            <a:off x="196850" y="1428690"/>
            <a:ext cx="39179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  <a:latin typeface="Calibri" charset="0"/>
              </a:rPr>
              <a:t>NYU </a:t>
            </a:r>
            <a:r>
              <a:rPr lang="en-US" sz="2000" b="1" dirty="0" smtClean="0">
                <a:solidFill>
                  <a:srgbClr val="000000"/>
                </a:solidFill>
                <a:latin typeface="Calibri" charset="0"/>
              </a:rPr>
              <a:t>Biology – Coruzzi </a:t>
            </a:r>
            <a:r>
              <a:rPr lang="en-US" sz="2000" b="1" dirty="0">
                <a:solidFill>
                  <a:srgbClr val="000000"/>
                </a:solidFill>
                <a:latin typeface="Calibri" charset="0"/>
              </a:rPr>
              <a:t>lab</a:t>
            </a:r>
          </a:p>
        </p:txBody>
      </p:sp>
      <p:grpSp>
        <p:nvGrpSpPr>
          <p:cNvPr id="18443" name="Group 3"/>
          <p:cNvGrpSpPr>
            <a:grpSpLocks/>
          </p:cNvGrpSpPr>
          <p:nvPr/>
        </p:nvGrpSpPr>
        <p:grpSpPr bwMode="auto">
          <a:xfrm>
            <a:off x="5106838" y="4185068"/>
            <a:ext cx="1522548" cy="677089"/>
            <a:chOff x="3567" y="3458"/>
            <a:chExt cx="817" cy="345"/>
          </a:xfrm>
        </p:grpSpPr>
        <p:pic>
          <p:nvPicPr>
            <p:cNvPr id="416772" name="Picture 4" descr="U.S. Department of Energy">
              <a:hlinkClick r:id="" action="ppaction://noaction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567" y="3458"/>
              <a:ext cx="345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rgbClr val="000000">
                  <a:alpha val="75000"/>
                </a:srgbClr>
              </a:outerShdw>
            </a:effectLst>
          </p:spPr>
        </p:pic>
        <p:sp>
          <p:nvSpPr>
            <p:cNvPr id="416773" name="Rectangle 5"/>
            <p:cNvSpPr>
              <a:spLocks noChangeArrowheads="1"/>
            </p:cNvSpPr>
            <p:nvPr/>
          </p:nvSpPr>
          <p:spPr bwMode="auto">
            <a:xfrm>
              <a:off x="3999" y="3564"/>
              <a:ext cx="385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rgbClr val="000000">
                  <a:alpha val="75000"/>
                </a:srgbClr>
              </a:outerShdw>
            </a:effectLst>
          </p:spPr>
          <p:txBody>
            <a:bodyPr>
              <a:spAutoFit/>
            </a:bodyPr>
            <a:lstStyle/>
            <a:p>
              <a:pPr algn="ctr">
                <a:defRPr/>
              </a:pPr>
              <a:endParaRPr lang="en-US" sz="14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endParaRPr>
            </a:p>
          </p:txBody>
        </p:sp>
      </p:grpSp>
      <p:pic>
        <p:nvPicPr>
          <p:cNvPr id="416774" name="Picture 6" descr="National Science Foundation">
            <a:hlinkClick r:id="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49713" y="4110574"/>
            <a:ext cx="827087" cy="814387"/>
          </a:xfrm>
          <a:prstGeom prst="rect">
            <a:avLst/>
          </a:prstGeom>
          <a:noFill/>
          <a:effectLst>
            <a:outerShdw blurRad="63500" dist="38099" dir="2700000" algn="ctr" rotWithShape="0">
              <a:srgbClr val="000000">
                <a:alpha val="75000"/>
              </a:srgbClr>
            </a:outerShdw>
          </a:effectLst>
        </p:spPr>
      </p:pic>
      <p:pic>
        <p:nvPicPr>
          <p:cNvPr id="416777" name="Picture 9" descr="N I H logo - link to the National Institutes of Health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38500" y="4151849"/>
            <a:ext cx="631825" cy="773112"/>
          </a:xfrm>
          <a:prstGeom prst="rect">
            <a:avLst/>
          </a:prstGeom>
          <a:noFill/>
          <a:effectLst>
            <a:outerShdw blurRad="63500" dist="38099" dir="2700000" algn="ctr" rotWithShape="0">
              <a:srgbClr val="000000">
                <a:alpha val="75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5130800" y="4289419"/>
            <a:ext cx="684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DOE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0" y="1295400"/>
            <a:ext cx="9144000" cy="0"/>
          </a:xfrm>
          <a:prstGeom prst="line">
            <a:avLst/>
          </a:prstGeom>
          <a:ln w="1905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286000" y="558224"/>
            <a:ext cx="4267314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Plant Systems </a:t>
            </a:r>
            <a:r>
              <a:rPr lang="en-US" sz="32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Biology</a:t>
            </a:r>
            <a:endParaRPr lang="en-US" sz="32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900738" y="3841750"/>
            <a:ext cx="3157585" cy="144780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916613" y="1451272"/>
            <a:ext cx="3157585" cy="2314277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12713" y="1381125"/>
            <a:ext cx="2935287" cy="3543836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573258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155" y="1692241"/>
            <a:ext cx="1838764" cy="392622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461044" y="2969356"/>
            <a:ext cx="26712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Arial"/>
                <a:cs typeface="Arial"/>
              </a:rPr>
              <a:t>NUE Variation</a:t>
            </a:r>
          </a:p>
        </p:txBody>
      </p:sp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11855" y="1389036"/>
            <a:ext cx="629236" cy="1603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24525" y="2297597"/>
            <a:ext cx="356334" cy="642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18" descr="http://www.robinsonlibrary.com/agriculture/plant/field/graphics/wheat2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18515" y="1769257"/>
            <a:ext cx="354579" cy="1207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Freeform 29"/>
          <p:cNvSpPr/>
          <p:nvPr/>
        </p:nvSpPr>
        <p:spPr>
          <a:xfrm>
            <a:off x="5331836" y="2015021"/>
            <a:ext cx="1542521" cy="961451"/>
          </a:xfrm>
          <a:custGeom>
            <a:avLst/>
            <a:gdLst>
              <a:gd name="connsiteX0" fmla="*/ 0 w 5486400"/>
              <a:gd name="connsiteY0" fmla="*/ 2338423 h 2338423"/>
              <a:gd name="connsiteX1" fmla="*/ 504825 w 5486400"/>
              <a:gd name="connsiteY1" fmla="*/ 2271748 h 2338423"/>
              <a:gd name="connsiteX2" fmla="*/ 904875 w 5486400"/>
              <a:gd name="connsiteY2" fmla="*/ 2100298 h 2338423"/>
              <a:gd name="connsiteX3" fmla="*/ 1323975 w 5486400"/>
              <a:gd name="connsiteY3" fmla="*/ 1757398 h 2338423"/>
              <a:gd name="connsiteX4" fmla="*/ 1762125 w 5486400"/>
              <a:gd name="connsiteY4" fmla="*/ 1119223 h 2338423"/>
              <a:gd name="connsiteX5" fmla="*/ 2181225 w 5486400"/>
              <a:gd name="connsiteY5" fmla="*/ 442948 h 2338423"/>
              <a:gd name="connsiteX6" fmla="*/ 2438400 w 5486400"/>
              <a:gd name="connsiteY6" fmla="*/ 147673 h 2338423"/>
              <a:gd name="connsiteX7" fmla="*/ 2628900 w 5486400"/>
              <a:gd name="connsiteY7" fmla="*/ 14323 h 2338423"/>
              <a:gd name="connsiteX8" fmla="*/ 2714625 w 5486400"/>
              <a:gd name="connsiteY8" fmla="*/ 4798 h 2338423"/>
              <a:gd name="connsiteX9" fmla="*/ 2876550 w 5486400"/>
              <a:gd name="connsiteY9" fmla="*/ 23848 h 2338423"/>
              <a:gd name="connsiteX10" fmla="*/ 3095625 w 5486400"/>
              <a:gd name="connsiteY10" fmla="*/ 185773 h 2338423"/>
              <a:gd name="connsiteX11" fmla="*/ 3419475 w 5486400"/>
              <a:gd name="connsiteY11" fmla="*/ 623923 h 2338423"/>
              <a:gd name="connsiteX12" fmla="*/ 3686175 w 5486400"/>
              <a:gd name="connsiteY12" fmla="*/ 1109698 h 2338423"/>
              <a:gd name="connsiteX13" fmla="*/ 3962400 w 5486400"/>
              <a:gd name="connsiteY13" fmla="*/ 1490698 h 2338423"/>
              <a:gd name="connsiteX14" fmla="*/ 4181475 w 5486400"/>
              <a:gd name="connsiteY14" fmla="*/ 1776448 h 2338423"/>
              <a:gd name="connsiteX15" fmla="*/ 4486275 w 5486400"/>
              <a:gd name="connsiteY15" fmla="*/ 2062198 h 2338423"/>
              <a:gd name="connsiteX16" fmla="*/ 4829175 w 5486400"/>
              <a:gd name="connsiteY16" fmla="*/ 2233648 h 2338423"/>
              <a:gd name="connsiteX17" fmla="*/ 5248275 w 5486400"/>
              <a:gd name="connsiteY17" fmla="*/ 2319373 h 2338423"/>
              <a:gd name="connsiteX18" fmla="*/ 5486400 w 5486400"/>
              <a:gd name="connsiteY18" fmla="*/ 2338423 h 2338423"/>
              <a:gd name="connsiteX19" fmla="*/ 0 w 5486400"/>
              <a:gd name="connsiteY19" fmla="*/ 2338423 h 2338423"/>
              <a:gd name="connsiteX0" fmla="*/ 0 w 5486400"/>
              <a:gd name="connsiteY0" fmla="*/ 2341206 h 2341206"/>
              <a:gd name="connsiteX1" fmla="*/ 504825 w 5486400"/>
              <a:gd name="connsiteY1" fmla="*/ 2274531 h 2341206"/>
              <a:gd name="connsiteX2" fmla="*/ 904875 w 5486400"/>
              <a:gd name="connsiteY2" fmla="*/ 2103081 h 2341206"/>
              <a:gd name="connsiteX3" fmla="*/ 1323975 w 5486400"/>
              <a:gd name="connsiteY3" fmla="*/ 1760181 h 2341206"/>
              <a:gd name="connsiteX4" fmla="*/ 1762125 w 5486400"/>
              <a:gd name="connsiteY4" fmla="*/ 1122006 h 2341206"/>
              <a:gd name="connsiteX5" fmla="*/ 2181225 w 5486400"/>
              <a:gd name="connsiteY5" fmla="*/ 445731 h 2341206"/>
              <a:gd name="connsiteX6" fmla="*/ 2438400 w 5486400"/>
              <a:gd name="connsiteY6" fmla="*/ 150456 h 2341206"/>
              <a:gd name="connsiteX7" fmla="*/ 2628900 w 5486400"/>
              <a:gd name="connsiteY7" fmla="*/ 17106 h 2341206"/>
              <a:gd name="connsiteX8" fmla="*/ 2781300 w 5486400"/>
              <a:gd name="connsiteY8" fmla="*/ 2783 h 2341206"/>
              <a:gd name="connsiteX9" fmla="*/ 2876550 w 5486400"/>
              <a:gd name="connsiteY9" fmla="*/ 26631 h 2341206"/>
              <a:gd name="connsiteX10" fmla="*/ 3095625 w 5486400"/>
              <a:gd name="connsiteY10" fmla="*/ 188556 h 2341206"/>
              <a:gd name="connsiteX11" fmla="*/ 3419475 w 5486400"/>
              <a:gd name="connsiteY11" fmla="*/ 626706 h 2341206"/>
              <a:gd name="connsiteX12" fmla="*/ 3686175 w 5486400"/>
              <a:gd name="connsiteY12" fmla="*/ 1112481 h 2341206"/>
              <a:gd name="connsiteX13" fmla="*/ 3962400 w 5486400"/>
              <a:gd name="connsiteY13" fmla="*/ 1493481 h 2341206"/>
              <a:gd name="connsiteX14" fmla="*/ 4181475 w 5486400"/>
              <a:gd name="connsiteY14" fmla="*/ 1779231 h 2341206"/>
              <a:gd name="connsiteX15" fmla="*/ 4486275 w 5486400"/>
              <a:gd name="connsiteY15" fmla="*/ 2064981 h 2341206"/>
              <a:gd name="connsiteX16" fmla="*/ 4829175 w 5486400"/>
              <a:gd name="connsiteY16" fmla="*/ 2236431 h 2341206"/>
              <a:gd name="connsiteX17" fmla="*/ 5248275 w 5486400"/>
              <a:gd name="connsiteY17" fmla="*/ 2322156 h 2341206"/>
              <a:gd name="connsiteX18" fmla="*/ 5486400 w 5486400"/>
              <a:gd name="connsiteY18" fmla="*/ 2341206 h 2341206"/>
              <a:gd name="connsiteX19" fmla="*/ 0 w 5486400"/>
              <a:gd name="connsiteY19" fmla="*/ 2341206 h 2341206"/>
              <a:gd name="connsiteX0" fmla="*/ 0 w 5486400"/>
              <a:gd name="connsiteY0" fmla="*/ 2343103 h 2343103"/>
              <a:gd name="connsiteX1" fmla="*/ 504825 w 5486400"/>
              <a:gd name="connsiteY1" fmla="*/ 2276428 h 2343103"/>
              <a:gd name="connsiteX2" fmla="*/ 904875 w 5486400"/>
              <a:gd name="connsiteY2" fmla="*/ 2104978 h 2343103"/>
              <a:gd name="connsiteX3" fmla="*/ 1323975 w 5486400"/>
              <a:gd name="connsiteY3" fmla="*/ 1762078 h 2343103"/>
              <a:gd name="connsiteX4" fmla="*/ 1762125 w 5486400"/>
              <a:gd name="connsiteY4" fmla="*/ 1123903 h 2343103"/>
              <a:gd name="connsiteX5" fmla="*/ 2181225 w 5486400"/>
              <a:gd name="connsiteY5" fmla="*/ 447628 h 2343103"/>
              <a:gd name="connsiteX6" fmla="*/ 2438400 w 5486400"/>
              <a:gd name="connsiteY6" fmla="*/ 152353 h 2343103"/>
              <a:gd name="connsiteX7" fmla="*/ 2628900 w 5486400"/>
              <a:gd name="connsiteY7" fmla="*/ 19003 h 2343103"/>
              <a:gd name="connsiteX8" fmla="*/ 2752725 w 5486400"/>
              <a:gd name="connsiteY8" fmla="*/ 1897 h 2343103"/>
              <a:gd name="connsiteX9" fmla="*/ 2876550 w 5486400"/>
              <a:gd name="connsiteY9" fmla="*/ 28528 h 2343103"/>
              <a:gd name="connsiteX10" fmla="*/ 3095625 w 5486400"/>
              <a:gd name="connsiteY10" fmla="*/ 190453 h 2343103"/>
              <a:gd name="connsiteX11" fmla="*/ 3419475 w 5486400"/>
              <a:gd name="connsiteY11" fmla="*/ 628603 h 2343103"/>
              <a:gd name="connsiteX12" fmla="*/ 3686175 w 5486400"/>
              <a:gd name="connsiteY12" fmla="*/ 1114378 h 2343103"/>
              <a:gd name="connsiteX13" fmla="*/ 3962400 w 5486400"/>
              <a:gd name="connsiteY13" fmla="*/ 1495378 h 2343103"/>
              <a:gd name="connsiteX14" fmla="*/ 4181475 w 5486400"/>
              <a:gd name="connsiteY14" fmla="*/ 1781128 h 2343103"/>
              <a:gd name="connsiteX15" fmla="*/ 4486275 w 5486400"/>
              <a:gd name="connsiteY15" fmla="*/ 2066878 h 2343103"/>
              <a:gd name="connsiteX16" fmla="*/ 4829175 w 5486400"/>
              <a:gd name="connsiteY16" fmla="*/ 2238328 h 2343103"/>
              <a:gd name="connsiteX17" fmla="*/ 5248275 w 5486400"/>
              <a:gd name="connsiteY17" fmla="*/ 2324053 h 2343103"/>
              <a:gd name="connsiteX18" fmla="*/ 5486400 w 5486400"/>
              <a:gd name="connsiteY18" fmla="*/ 2343103 h 2343103"/>
              <a:gd name="connsiteX19" fmla="*/ 0 w 5486400"/>
              <a:gd name="connsiteY19" fmla="*/ 2343103 h 2343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486400" h="2343103">
                <a:moveTo>
                  <a:pt x="0" y="2343103"/>
                </a:moveTo>
                <a:cubicBezTo>
                  <a:pt x="177006" y="2329609"/>
                  <a:pt x="354013" y="2316115"/>
                  <a:pt x="504825" y="2276428"/>
                </a:cubicBezTo>
                <a:cubicBezTo>
                  <a:pt x="655637" y="2236741"/>
                  <a:pt x="768350" y="2190703"/>
                  <a:pt x="904875" y="2104978"/>
                </a:cubicBezTo>
                <a:cubicBezTo>
                  <a:pt x="1041400" y="2019253"/>
                  <a:pt x="1181100" y="1925590"/>
                  <a:pt x="1323975" y="1762078"/>
                </a:cubicBezTo>
                <a:cubicBezTo>
                  <a:pt x="1466850" y="1598565"/>
                  <a:pt x="1619250" y="1342978"/>
                  <a:pt x="1762125" y="1123903"/>
                </a:cubicBezTo>
                <a:cubicBezTo>
                  <a:pt x="1905000" y="904828"/>
                  <a:pt x="2068513" y="609553"/>
                  <a:pt x="2181225" y="447628"/>
                </a:cubicBezTo>
                <a:cubicBezTo>
                  <a:pt x="2293937" y="285703"/>
                  <a:pt x="2363788" y="223790"/>
                  <a:pt x="2438400" y="152353"/>
                </a:cubicBezTo>
                <a:cubicBezTo>
                  <a:pt x="2513013" y="80915"/>
                  <a:pt x="2576513" y="44079"/>
                  <a:pt x="2628900" y="19003"/>
                </a:cubicBezTo>
                <a:cubicBezTo>
                  <a:pt x="2681288" y="-6073"/>
                  <a:pt x="2711450" y="310"/>
                  <a:pt x="2752725" y="1897"/>
                </a:cubicBezTo>
                <a:cubicBezTo>
                  <a:pt x="2794000" y="3484"/>
                  <a:pt x="2819400" y="-2898"/>
                  <a:pt x="2876550" y="28528"/>
                </a:cubicBezTo>
                <a:cubicBezTo>
                  <a:pt x="2933700" y="59954"/>
                  <a:pt x="3005138" y="90440"/>
                  <a:pt x="3095625" y="190453"/>
                </a:cubicBezTo>
                <a:cubicBezTo>
                  <a:pt x="3186113" y="290465"/>
                  <a:pt x="3321050" y="474616"/>
                  <a:pt x="3419475" y="628603"/>
                </a:cubicBezTo>
                <a:cubicBezTo>
                  <a:pt x="3517900" y="782590"/>
                  <a:pt x="3595688" y="969916"/>
                  <a:pt x="3686175" y="1114378"/>
                </a:cubicBezTo>
                <a:cubicBezTo>
                  <a:pt x="3776662" y="1258840"/>
                  <a:pt x="3879850" y="1384253"/>
                  <a:pt x="3962400" y="1495378"/>
                </a:cubicBezTo>
                <a:cubicBezTo>
                  <a:pt x="4044950" y="1606503"/>
                  <a:pt x="4094163" y="1685878"/>
                  <a:pt x="4181475" y="1781128"/>
                </a:cubicBezTo>
                <a:cubicBezTo>
                  <a:pt x="4268787" y="1876378"/>
                  <a:pt x="4378325" y="1990678"/>
                  <a:pt x="4486275" y="2066878"/>
                </a:cubicBezTo>
                <a:cubicBezTo>
                  <a:pt x="4594225" y="2143078"/>
                  <a:pt x="4702175" y="2195465"/>
                  <a:pt x="4829175" y="2238328"/>
                </a:cubicBezTo>
                <a:cubicBezTo>
                  <a:pt x="4956175" y="2281191"/>
                  <a:pt x="5138737" y="2306590"/>
                  <a:pt x="5248275" y="2324053"/>
                </a:cubicBezTo>
                <a:cubicBezTo>
                  <a:pt x="5357813" y="2341516"/>
                  <a:pt x="5486400" y="2343103"/>
                  <a:pt x="5486400" y="2343103"/>
                </a:cubicBezTo>
                <a:lnTo>
                  <a:pt x="0" y="2343103"/>
                </a:lnTo>
                <a:close/>
              </a:path>
            </a:pathLst>
          </a:cu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31" name="Freeform 30"/>
          <p:cNvSpPr/>
          <p:nvPr/>
        </p:nvSpPr>
        <p:spPr>
          <a:xfrm>
            <a:off x="5989212" y="1250537"/>
            <a:ext cx="1542521" cy="1714560"/>
          </a:xfrm>
          <a:custGeom>
            <a:avLst/>
            <a:gdLst>
              <a:gd name="connsiteX0" fmla="*/ 0 w 5486400"/>
              <a:gd name="connsiteY0" fmla="*/ 2338423 h 2338423"/>
              <a:gd name="connsiteX1" fmla="*/ 504825 w 5486400"/>
              <a:gd name="connsiteY1" fmla="*/ 2271748 h 2338423"/>
              <a:gd name="connsiteX2" fmla="*/ 904875 w 5486400"/>
              <a:gd name="connsiteY2" fmla="*/ 2100298 h 2338423"/>
              <a:gd name="connsiteX3" fmla="*/ 1323975 w 5486400"/>
              <a:gd name="connsiteY3" fmla="*/ 1757398 h 2338423"/>
              <a:gd name="connsiteX4" fmla="*/ 1762125 w 5486400"/>
              <a:gd name="connsiteY4" fmla="*/ 1119223 h 2338423"/>
              <a:gd name="connsiteX5" fmla="*/ 2181225 w 5486400"/>
              <a:gd name="connsiteY5" fmla="*/ 442948 h 2338423"/>
              <a:gd name="connsiteX6" fmla="*/ 2438400 w 5486400"/>
              <a:gd name="connsiteY6" fmla="*/ 147673 h 2338423"/>
              <a:gd name="connsiteX7" fmla="*/ 2628900 w 5486400"/>
              <a:gd name="connsiteY7" fmla="*/ 14323 h 2338423"/>
              <a:gd name="connsiteX8" fmla="*/ 2714625 w 5486400"/>
              <a:gd name="connsiteY8" fmla="*/ 4798 h 2338423"/>
              <a:gd name="connsiteX9" fmla="*/ 2876550 w 5486400"/>
              <a:gd name="connsiteY9" fmla="*/ 23848 h 2338423"/>
              <a:gd name="connsiteX10" fmla="*/ 3095625 w 5486400"/>
              <a:gd name="connsiteY10" fmla="*/ 185773 h 2338423"/>
              <a:gd name="connsiteX11" fmla="*/ 3419475 w 5486400"/>
              <a:gd name="connsiteY11" fmla="*/ 623923 h 2338423"/>
              <a:gd name="connsiteX12" fmla="*/ 3686175 w 5486400"/>
              <a:gd name="connsiteY12" fmla="*/ 1109698 h 2338423"/>
              <a:gd name="connsiteX13" fmla="*/ 3962400 w 5486400"/>
              <a:gd name="connsiteY13" fmla="*/ 1490698 h 2338423"/>
              <a:gd name="connsiteX14" fmla="*/ 4181475 w 5486400"/>
              <a:gd name="connsiteY14" fmla="*/ 1776448 h 2338423"/>
              <a:gd name="connsiteX15" fmla="*/ 4486275 w 5486400"/>
              <a:gd name="connsiteY15" fmla="*/ 2062198 h 2338423"/>
              <a:gd name="connsiteX16" fmla="*/ 4829175 w 5486400"/>
              <a:gd name="connsiteY16" fmla="*/ 2233648 h 2338423"/>
              <a:gd name="connsiteX17" fmla="*/ 5248275 w 5486400"/>
              <a:gd name="connsiteY17" fmla="*/ 2319373 h 2338423"/>
              <a:gd name="connsiteX18" fmla="*/ 5486400 w 5486400"/>
              <a:gd name="connsiteY18" fmla="*/ 2338423 h 2338423"/>
              <a:gd name="connsiteX19" fmla="*/ 0 w 5486400"/>
              <a:gd name="connsiteY19" fmla="*/ 2338423 h 2338423"/>
              <a:gd name="connsiteX0" fmla="*/ 0 w 5486400"/>
              <a:gd name="connsiteY0" fmla="*/ 2341206 h 2341206"/>
              <a:gd name="connsiteX1" fmla="*/ 504825 w 5486400"/>
              <a:gd name="connsiteY1" fmla="*/ 2274531 h 2341206"/>
              <a:gd name="connsiteX2" fmla="*/ 904875 w 5486400"/>
              <a:gd name="connsiteY2" fmla="*/ 2103081 h 2341206"/>
              <a:gd name="connsiteX3" fmla="*/ 1323975 w 5486400"/>
              <a:gd name="connsiteY3" fmla="*/ 1760181 h 2341206"/>
              <a:gd name="connsiteX4" fmla="*/ 1762125 w 5486400"/>
              <a:gd name="connsiteY4" fmla="*/ 1122006 h 2341206"/>
              <a:gd name="connsiteX5" fmla="*/ 2181225 w 5486400"/>
              <a:gd name="connsiteY5" fmla="*/ 445731 h 2341206"/>
              <a:gd name="connsiteX6" fmla="*/ 2438400 w 5486400"/>
              <a:gd name="connsiteY6" fmla="*/ 150456 h 2341206"/>
              <a:gd name="connsiteX7" fmla="*/ 2628900 w 5486400"/>
              <a:gd name="connsiteY7" fmla="*/ 17106 h 2341206"/>
              <a:gd name="connsiteX8" fmla="*/ 2781300 w 5486400"/>
              <a:gd name="connsiteY8" fmla="*/ 2783 h 2341206"/>
              <a:gd name="connsiteX9" fmla="*/ 2876550 w 5486400"/>
              <a:gd name="connsiteY9" fmla="*/ 26631 h 2341206"/>
              <a:gd name="connsiteX10" fmla="*/ 3095625 w 5486400"/>
              <a:gd name="connsiteY10" fmla="*/ 188556 h 2341206"/>
              <a:gd name="connsiteX11" fmla="*/ 3419475 w 5486400"/>
              <a:gd name="connsiteY11" fmla="*/ 626706 h 2341206"/>
              <a:gd name="connsiteX12" fmla="*/ 3686175 w 5486400"/>
              <a:gd name="connsiteY12" fmla="*/ 1112481 h 2341206"/>
              <a:gd name="connsiteX13" fmla="*/ 3962400 w 5486400"/>
              <a:gd name="connsiteY13" fmla="*/ 1493481 h 2341206"/>
              <a:gd name="connsiteX14" fmla="*/ 4181475 w 5486400"/>
              <a:gd name="connsiteY14" fmla="*/ 1779231 h 2341206"/>
              <a:gd name="connsiteX15" fmla="*/ 4486275 w 5486400"/>
              <a:gd name="connsiteY15" fmla="*/ 2064981 h 2341206"/>
              <a:gd name="connsiteX16" fmla="*/ 4829175 w 5486400"/>
              <a:gd name="connsiteY16" fmla="*/ 2236431 h 2341206"/>
              <a:gd name="connsiteX17" fmla="*/ 5248275 w 5486400"/>
              <a:gd name="connsiteY17" fmla="*/ 2322156 h 2341206"/>
              <a:gd name="connsiteX18" fmla="*/ 5486400 w 5486400"/>
              <a:gd name="connsiteY18" fmla="*/ 2341206 h 2341206"/>
              <a:gd name="connsiteX19" fmla="*/ 0 w 5486400"/>
              <a:gd name="connsiteY19" fmla="*/ 2341206 h 2341206"/>
              <a:gd name="connsiteX0" fmla="*/ 0 w 5486400"/>
              <a:gd name="connsiteY0" fmla="*/ 2343103 h 2343103"/>
              <a:gd name="connsiteX1" fmla="*/ 504825 w 5486400"/>
              <a:gd name="connsiteY1" fmla="*/ 2276428 h 2343103"/>
              <a:gd name="connsiteX2" fmla="*/ 904875 w 5486400"/>
              <a:gd name="connsiteY2" fmla="*/ 2104978 h 2343103"/>
              <a:gd name="connsiteX3" fmla="*/ 1323975 w 5486400"/>
              <a:gd name="connsiteY3" fmla="*/ 1762078 h 2343103"/>
              <a:gd name="connsiteX4" fmla="*/ 1762125 w 5486400"/>
              <a:gd name="connsiteY4" fmla="*/ 1123903 h 2343103"/>
              <a:gd name="connsiteX5" fmla="*/ 2181225 w 5486400"/>
              <a:gd name="connsiteY5" fmla="*/ 447628 h 2343103"/>
              <a:gd name="connsiteX6" fmla="*/ 2438400 w 5486400"/>
              <a:gd name="connsiteY6" fmla="*/ 152353 h 2343103"/>
              <a:gd name="connsiteX7" fmla="*/ 2628900 w 5486400"/>
              <a:gd name="connsiteY7" fmla="*/ 19003 h 2343103"/>
              <a:gd name="connsiteX8" fmla="*/ 2752725 w 5486400"/>
              <a:gd name="connsiteY8" fmla="*/ 1897 h 2343103"/>
              <a:gd name="connsiteX9" fmla="*/ 2876550 w 5486400"/>
              <a:gd name="connsiteY9" fmla="*/ 28528 h 2343103"/>
              <a:gd name="connsiteX10" fmla="*/ 3095625 w 5486400"/>
              <a:gd name="connsiteY10" fmla="*/ 190453 h 2343103"/>
              <a:gd name="connsiteX11" fmla="*/ 3419475 w 5486400"/>
              <a:gd name="connsiteY11" fmla="*/ 628603 h 2343103"/>
              <a:gd name="connsiteX12" fmla="*/ 3686175 w 5486400"/>
              <a:gd name="connsiteY12" fmla="*/ 1114378 h 2343103"/>
              <a:gd name="connsiteX13" fmla="*/ 3962400 w 5486400"/>
              <a:gd name="connsiteY13" fmla="*/ 1495378 h 2343103"/>
              <a:gd name="connsiteX14" fmla="*/ 4181475 w 5486400"/>
              <a:gd name="connsiteY14" fmla="*/ 1781128 h 2343103"/>
              <a:gd name="connsiteX15" fmla="*/ 4486275 w 5486400"/>
              <a:gd name="connsiteY15" fmla="*/ 2066878 h 2343103"/>
              <a:gd name="connsiteX16" fmla="*/ 4829175 w 5486400"/>
              <a:gd name="connsiteY16" fmla="*/ 2238328 h 2343103"/>
              <a:gd name="connsiteX17" fmla="*/ 5248275 w 5486400"/>
              <a:gd name="connsiteY17" fmla="*/ 2324053 h 2343103"/>
              <a:gd name="connsiteX18" fmla="*/ 5486400 w 5486400"/>
              <a:gd name="connsiteY18" fmla="*/ 2343103 h 2343103"/>
              <a:gd name="connsiteX19" fmla="*/ 0 w 5486400"/>
              <a:gd name="connsiteY19" fmla="*/ 2343103 h 2343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486400" h="2343103">
                <a:moveTo>
                  <a:pt x="0" y="2343103"/>
                </a:moveTo>
                <a:cubicBezTo>
                  <a:pt x="177006" y="2329609"/>
                  <a:pt x="354013" y="2316115"/>
                  <a:pt x="504825" y="2276428"/>
                </a:cubicBezTo>
                <a:cubicBezTo>
                  <a:pt x="655637" y="2236741"/>
                  <a:pt x="768350" y="2190703"/>
                  <a:pt x="904875" y="2104978"/>
                </a:cubicBezTo>
                <a:cubicBezTo>
                  <a:pt x="1041400" y="2019253"/>
                  <a:pt x="1181100" y="1925590"/>
                  <a:pt x="1323975" y="1762078"/>
                </a:cubicBezTo>
                <a:cubicBezTo>
                  <a:pt x="1466850" y="1598565"/>
                  <a:pt x="1619250" y="1342978"/>
                  <a:pt x="1762125" y="1123903"/>
                </a:cubicBezTo>
                <a:cubicBezTo>
                  <a:pt x="1905000" y="904828"/>
                  <a:pt x="2068513" y="609553"/>
                  <a:pt x="2181225" y="447628"/>
                </a:cubicBezTo>
                <a:cubicBezTo>
                  <a:pt x="2293937" y="285703"/>
                  <a:pt x="2363788" y="223790"/>
                  <a:pt x="2438400" y="152353"/>
                </a:cubicBezTo>
                <a:cubicBezTo>
                  <a:pt x="2513013" y="80915"/>
                  <a:pt x="2576513" y="44079"/>
                  <a:pt x="2628900" y="19003"/>
                </a:cubicBezTo>
                <a:cubicBezTo>
                  <a:pt x="2681288" y="-6073"/>
                  <a:pt x="2711450" y="310"/>
                  <a:pt x="2752725" y="1897"/>
                </a:cubicBezTo>
                <a:cubicBezTo>
                  <a:pt x="2794000" y="3484"/>
                  <a:pt x="2819400" y="-2898"/>
                  <a:pt x="2876550" y="28528"/>
                </a:cubicBezTo>
                <a:cubicBezTo>
                  <a:pt x="2933700" y="59954"/>
                  <a:pt x="3005138" y="90440"/>
                  <a:pt x="3095625" y="190453"/>
                </a:cubicBezTo>
                <a:cubicBezTo>
                  <a:pt x="3186113" y="290465"/>
                  <a:pt x="3321050" y="474616"/>
                  <a:pt x="3419475" y="628603"/>
                </a:cubicBezTo>
                <a:cubicBezTo>
                  <a:pt x="3517900" y="782590"/>
                  <a:pt x="3595688" y="969916"/>
                  <a:pt x="3686175" y="1114378"/>
                </a:cubicBezTo>
                <a:cubicBezTo>
                  <a:pt x="3776662" y="1258840"/>
                  <a:pt x="3879850" y="1384253"/>
                  <a:pt x="3962400" y="1495378"/>
                </a:cubicBezTo>
                <a:cubicBezTo>
                  <a:pt x="4044950" y="1606503"/>
                  <a:pt x="4094163" y="1685878"/>
                  <a:pt x="4181475" y="1781128"/>
                </a:cubicBezTo>
                <a:cubicBezTo>
                  <a:pt x="4268787" y="1876378"/>
                  <a:pt x="4378325" y="1990678"/>
                  <a:pt x="4486275" y="2066878"/>
                </a:cubicBezTo>
                <a:cubicBezTo>
                  <a:pt x="4594225" y="2143078"/>
                  <a:pt x="4702175" y="2195465"/>
                  <a:pt x="4829175" y="2238328"/>
                </a:cubicBezTo>
                <a:cubicBezTo>
                  <a:pt x="4956175" y="2281191"/>
                  <a:pt x="5138737" y="2306590"/>
                  <a:pt x="5248275" y="2324053"/>
                </a:cubicBezTo>
                <a:cubicBezTo>
                  <a:pt x="5357813" y="2341516"/>
                  <a:pt x="5486400" y="2343103"/>
                  <a:pt x="5486400" y="2343103"/>
                </a:cubicBezTo>
                <a:lnTo>
                  <a:pt x="0" y="2343103"/>
                </a:lnTo>
                <a:close/>
              </a:path>
            </a:pathLst>
          </a:cu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32" name="Freeform 31"/>
          <p:cNvSpPr/>
          <p:nvPr/>
        </p:nvSpPr>
        <p:spPr>
          <a:xfrm>
            <a:off x="6821740" y="1625007"/>
            <a:ext cx="1146729" cy="1353737"/>
          </a:xfrm>
          <a:custGeom>
            <a:avLst/>
            <a:gdLst>
              <a:gd name="connsiteX0" fmla="*/ 0 w 5486400"/>
              <a:gd name="connsiteY0" fmla="*/ 2338423 h 2338423"/>
              <a:gd name="connsiteX1" fmla="*/ 504825 w 5486400"/>
              <a:gd name="connsiteY1" fmla="*/ 2271748 h 2338423"/>
              <a:gd name="connsiteX2" fmla="*/ 904875 w 5486400"/>
              <a:gd name="connsiteY2" fmla="*/ 2100298 h 2338423"/>
              <a:gd name="connsiteX3" fmla="*/ 1323975 w 5486400"/>
              <a:gd name="connsiteY3" fmla="*/ 1757398 h 2338423"/>
              <a:gd name="connsiteX4" fmla="*/ 1762125 w 5486400"/>
              <a:gd name="connsiteY4" fmla="*/ 1119223 h 2338423"/>
              <a:gd name="connsiteX5" fmla="*/ 2181225 w 5486400"/>
              <a:gd name="connsiteY5" fmla="*/ 442948 h 2338423"/>
              <a:gd name="connsiteX6" fmla="*/ 2438400 w 5486400"/>
              <a:gd name="connsiteY6" fmla="*/ 147673 h 2338423"/>
              <a:gd name="connsiteX7" fmla="*/ 2628900 w 5486400"/>
              <a:gd name="connsiteY7" fmla="*/ 14323 h 2338423"/>
              <a:gd name="connsiteX8" fmla="*/ 2714625 w 5486400"/>
              <a:gd name="connsiteY8" fmla="*/ 4798 h 2338423"/>
              <a:gd name="connsiteX9" fmla="*/ 2876550 w 5486400"/>
              <a:gd name="connsiteY9" fmla="*/ 23848 h 2338423"/>
              <a:gd name="connsiteX10" fmla="*/ 3095625 w 5486400"/>
              <a:gd name="connsiteY10" fmla="*/ 185773 h 2338423"/>
              <a:gd name="connsiteX11" fmla="*/ 3419475 w 5486400"/>
              <a:gd name="connsiteY11" fmla="*/ 623923 h 2338423"/>
              <a:gd name="connsiteX12" fmla="*/ 3686175 w 5486400"/>
              <a:gd name="connsiteY12" fmla="*/ 1109698 h 2338423"/>
              <a:gd name="connsiteX13" fmla="*/ 3962400 w 5486400"/>
              <a:gd name="connsiteY13" fmla="*/ 1490698 h 2338423"/>
              <a:gd name="connsiteX14" fmla="*/ 4181475 w 5486400"/>
              <a:gd name="connsiteY14" fmla="*/ 1776448 h 2338423"/>
              <a:gd name="connsiteX15" fmla="*/ 4486275 w 5486400"/>
              <a:gd name="connsiteY15" fmla="*/ 2062198 h 2338423"/>
              <a:gd name="connsiteX16" fmla="*/ 4829175 w 5486400"/>
              <a:gd name="connsiteY16" fmla="*/ 2233648 h 2338423"/>
              <a:gd name="connsiteX17" fmla="*/ 5248275 w 5486400"/>
              <a:gd name="connsiteY17" fmla="*/ 2319373 h 2338423"/>
              <a:gd name="connsiteX18" fmla="*/ 5486400 w 5486400"/>
              <a:gd name="connsiteY18" fmla="*/ 2338423 h 2338423"/>
              <a:gd name="connsiteX19" fmla="*/ 0 w 5486400"/>
              <a:gd name="connsiteY19" fmla="*/ 2338423 h 2338423"/>
              <a:gd name="connsiteX0" fmla="*/ 0 w 5486400"/>
              <a:gd name="connsiteY0" fmla="*/ 2341206 h 2341206"/>
              <a:gd name="connsiteX1" fmla="*/ 504825 w 5486400"/>
              <a:gd name="connsiteY1" fmla="*/ 2274531 h 2341206"/>
              <a:gd name="connsiteX2" fmla="*/ 904875 w 5486400"/>
              <a:gd name="connsiteY2" fmla="*/ 2103081 h 2341206"/>
              <a:gd name="connsiteX3" fmla="*/ 1323975 w 5486400"/>
              <a:gd name="connsiteY3" fmla="*/ 1760181 h 2341206"/>
              <a:gd name="connsiteX4" fmla="*/ 1762125 w 5486400"/>
              <a:gd name="connsiteY4" fmla="*/ 1122006 h 2341206"/>
              <a:gd name="connsiteX5" fmla="*/ 2181225 w 5486400"/>
              <a:gd name="connsiteY5" fmla="*/ 445731 h 2341206"/>
              <a:gd name="connsiteX6" fmla="*/ 2438400 w 5486400"/>
              <a:gd name="connsiteY6" fmla="*/ 150456 h 2341206"/>
              <a:gd name="connsiteX7" fmla="*/ 2628900 w 5486400"/>
              <a:gd name="connsiteY7" fmla="*/ 17106 h 2341206"/>
              <a:gd name="connsiteX8" fmla="*/ 2781300 w 5486400"/>
              <a:gd name="connsiteY8" fmla="*/ 2783 h 2341206"/>
              <a:gd name="connsiteX9" fmla="*/ 2876550 w 5486400"/>
              <a:gd name="connsiteY9" fmla="*/ 26631 h 2341206"/>
              <a:gd name="connsiteX10" fmla="*/ 3095625 w 5486400"/>
              <a:gd name="connsiteY10" fmla="*/ 188556 h 2341206"/>
              <a:gd name="connsiteX11" fmla="*/ 3419475 w 5486400"/>
              <a:gd name="connsiteY11" fmla="*/ 626706 h 2341206"/>
              <a:gd name="connsiteX12" fmla="*/ 3686175 w 5486400"/>
              <a:gd name="connsiteY12" fmla="*/ 1112481 h 2341206"/>
              <a:gd name="connsiteX13" fmla="*/ 3962400 w 5486400"/>
              <a:gd name="connsiteY13" fmla="*/ 1493481 h 2341206"/>
              <a:gd name="connsiteX14" fmla="*/ 4181475 w 5486400"/>
              <a:gd name="connsiteY14" fmla="*/ 1779231 h 2341206"/>
              <a:gd name="connsiteX15" fmla="*/ 4486275 w 5486400"/>
              <a:gd name="connsiteY15" fmla="*/ 2064981 h 2341206"/>
              <a:gd name="connsiteX16" fmla="*/ 4829175 w 5486400"/>
              <a:gd name="connsiteY16" fmla="*/ 2236431 h 2341206"/>
              <a:gd name="connsiteX17" fmla="*/ 5248275 w 5486400"/>
              <a:gd name="connsiteY17" fmla="*/ 2322156 h 2341206"/>
              <a:gd name="connsiteX18" fmla="*/ 5486400 w 5486400"/>
              <a:gd name="connsiteY18" fmla="*/ 2341206 h 2341206"/>
              <a:gd name="connsiteX19" fmla="*/ 0 w 5486400"/>
              <a:gd name="connsiteY19" fmla="*/ 2341206 h 2341206"/>
              <a:gd name="connsiteX0" fmla="*/ 0 w 5486400"/>
              <a:gd name="connsiteY0" fmla="*/ 2343103 h 2343103"/>
              <a:gd name="connsiteX1" fmla="*/ 504825 w 5486400"/>
              <a:gd name="connsiteY1" fmla="*/ 2276428 h 2343103"/>
              <a:gd name="connsiteX2" fmla="*/ 904875 w 5486400"/>
              <a:gd name="connsiteY2" fmla="*/ 2104978 h 2343103"/>
              <a:gd name="connsiteX3" fmla="*/ 1323975 w 5486400"/>
              <a:gd name="connsiteY3" fmla="*/ 1762078 h 2343103"/>
              <a:gd name="connsiteX4" fmla="*/ 1762125 w 5486400"/>
              <a:gd name="connsiteY4" fmla="*/ 1123903 h 2343103"/>
              <a:gd name="connsiteX5" fmla="*/ 2181225 w 5486400"/>
              <a:gd name="connsiteY5" fmla="*/ 447628 h 2343103"/>
              <a:gd name="connsiteX6" fmla="*/ 2438400 w 5486400"/>
              <a:gd name="connsiteY6" fmla="*/ 152353 h 2343103"/>
              <a:gd name="connsiteX7" fmla="*/ 2628900 w 5486400"/>
              <a:gd name="connsiteY7" fmla="*/ 19003 h 2343103"/>
              <a:gd name="connsiteX8" fmla="*/ 2752725 w 5486400"/>
              <a:gd name="connsiteY8" fmla="*/ 1897 h 2343103"/>
              <a:gd name="connsiteX9" fmla="*/ 2876550 w 5486400"/>
              <a:gd name="connsiteY9" fmla="*/ 28528 h 2343103"/>
              <a:gd name="connsiteX10" fmla="*/ 3095625 w 5486400"/>
              <a:gd name="connsiteY10" fmla="*/ 190453 h 2343103"/>
              <a:gd name="connsiteX11" fmla="*/ 3419475 w 5486400"/>
              <a:gd name="connsiteY11" fmla="*/ 628603 h 2343103"/>
              <a:gd name="connsiteX12" fmla="*/ 3686175 w 5486400"/>
              <a:gd name="connsiteY12" fmla="*/ 1114378 h 2343103"/>
              <a:gd name="connsiteX13" fmla="*/ 3962400 w 5486400"/>
              <a:gd name="connsiteY13" fmla="*/ 1495378 h 2343103"/>
              <a:gd name="connsiteX14" fmla="*/ 4181475 w 5486400"/>
              <a:gd name="connsiteY14" fmla="*/ 1781128 h 2343103"/>
              <a:gd name="connsiteX15" fmla="*/ 4486275 w 5486400"/>
              <a:gd name="connsiteY15" fmla="*/ 2066878 h 2343103"/>
              <a:gd name="connsiteX16" fmla="*/ 4829175 w 5486400"/>
              <a:gd name="connsiteY16" fmla="*/ 2238328 h 2343103"/>
              <a:gd name="connsiteX17" fmla="*/ 5248275 w 5486400"/>
              <a:gd name="connsiteY17" fmla="*/ 2324053 h 2343103"/>
              <a:gd name="connsiteX18" fmla="*/ 5486400 w 5486400"/>
              <a:gd name="connsiteY18" fmla="*/ 2343103 h 2343103"/>
              <a:gd name="connsiteX19" fmla="*/ 0 w 5486400"/>
              <a:gd name="connsiteY19" fmla="*/ 2343103 h 2343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486400" h="2343103">
                <a:moveTo>
                  <a:pt x="0" y="2343103"/>
                </a:moveTo>
                <a:cubicBezTo>
                  <a:pt x="177006" y="2329609"/>
                  <a:pt x="354013" y="2316115"/>
                  <a:pt x="504825" y="2276428"/>
                </a:cubicBezTo>
                <a:cubicBezTo>
                  <a:pt x="655637" y="2236741"/>
                  <a:pt x="768350" y="2190703"/>
                  <a:pt x="904875" y="2104978"/>
                </a:cubicBezTo>
                <a:cubicBezTo>
                  <a:pt x="1041400" y="2019253"/>
                  <a:pt x="1181100" y="1925590"/>
                  <a:pt x="1323975" y="1762078"/>
                </a:cubicBezTo>
                <a:cubicBezTo>
                  <a:pt x="1466850" y="1598565"/>
                  <a:pt x="1619250" y="1342978"/>
                  <a:pt x="1762125" y="1123903"/>
                </a:cubicBezTo>
                <a:cubicBezTo>
                  <a:pt x="1905000" y="904828"/>
                  <a:pt x="2068513" y="609553"/>
                  <a:pt x="2181225" y="447628"/>
                </a:cubicBezTo>
                <a:cubicBezTo>
                  <a:pt x="2293937" y="285703"/>
                  <a:pt x="2363788" y="223790"/>
                  <a:pt x="2438400" y="152353"/>
                </a:cubicBezTo>
                <a:cubicBezTo>
                  <a:pt x="2513013" y="80915"/>
                  <a:pt x="2576513" y="44079"/>
                  <a:pt x="2628900" y="19003"/>
                </a:cubicBezTo>
                <a:cubicBezTo>
                  <a:pt x="2681288" y="-6073"/>
                  <a:pt x="2711450" y="310"/>
                  <a:pt x="2752725" y="1897"/>
                </a:cubicBezTo>
                <a:cubicBezTo>
                  <a:pt x="2794000" y="3484"/>
                  <a:pt x="2819400" y="-2898"/>
                  <a:pt x="2876550" y="28528"/>
                </a:cubicBezTo>
                <a:cubicBezTo>
                  <a:pt x="2933700" y="59954"/>
                  <a:pt x="3005138" y="90440"/>
                  <a:pt x="3095625" y="190453"/>
                </a:cubicBezTo>
                <a:cubicBezTo>
                  <a:pt x="3186113" y="290465"/>
                  <a:pt x="3321050" y="474616"/>
                  <a:pt x="3419475" y="628603"/>
                </a:cubicBezTo>
                <a:cubicBezTo>
                  <a:pt x="3517900" y="782590"/>
                  <a:pt x="3595688" y="969916"/>
                  <a:pt x="3686175" y="1114378"/>
                </a:cubicBezTo>
                <a:cubicBezTo>
                  <a:pt x="3776662" y="1258840"/>
                  <a:pt x="3879850" y="1384253"/>
                  <a:pt x="3962400" y="1495378"/>
                </a:cubicBezTo>
                <a:cubicBezTo>
                  <a:pt x="4044950" y="1606503"/>
                  <a:pt x="4094163" y="1685878"/>
                  <a:pt x="4181475" y="1781128"/>
                </a:cubicBezTo>
                <a:cubicBezTo>
                  <a:pt x="4268787" y="1876378"/>
                  <a:pt x="4378325" y="1990678"/>
                  <a:pt x="4486275" y="2066878"/>
                </a:cubicBezTo>
                <a:cubicBezTo>
                  <a:pt x="4594225" y="2143078"/>
                  <a:pt x="4702175" y="2195465"/>
                  <a:pt x="4829175" y="2238328"/>
                </a:cubicBezTo>
                <a:cubicBezTo>
                  <a:pt x="4956175" y="2281191"/>
                  <a:pt x="5138737" y="2306590"/>
                  <a:pt x="5248275" y="2324053"/>
                </a:cubicBezTo>
                <a:cubicBezTo>
                  <a:pt x="5357813" y="2341516"/>
                  <a:pt x="5486400" y="2343103"/>
                  <a:pt x="5486400" y="2343103"/>
                </a:cubicBezTo>
                <a:lnTo>
                  <a:pt x="0" y="2343103"/>
                </a:lnTo>
                <a:close/>
              </a:path>
            </a:pathLst>
          </a:cu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684594" y="316470"/>
            <a:ext cx="2379528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latin typeface="Arial"/>
                <a:cs typeface="Arial"/>
              </a:rPr>
              <a:t>Agricultural Traits</a:t>
            </a:r>
          </a:p>
          <a:p>
            <a:pPr algn="ctr"/>
            <a:r>
              <a:rPr lang="en-US" dirty="0" smtClean="0">
                <a:latin typeface="Arial"/>
                <a:cs typeface="Arial"/>
              </a:rPr>
              <a:t>Data</a:t>
            </a:r>
            <a:r>
              <a:rPr lang="en-US" dirty="0">
                <a:latin typeface="Arial"/>
                <a:cs typeface="Arial"/>
              </a:rPr>
              <a:t>-Poor Crops</a:t>
            </a:r>
          </a:p>
          <a:p>
            <a:pPr algn="ctr"/>
            <a:endParaRPr lang="en-US" dirty="0">
              <a:latin typeface="Arial"/>
              <a:cs typeface="Arial"/>
            </a:endParaRPr>
          </a:p>
          <a:p>
            <a:pPr algn="ctr"/>
            <a:r>
              <a:rPr lang="en-US" dirty="0" smtClean="0">
                <a:latin typeface="Arial"/>
                <a:cs typeface="Arial"/>
              </a:rPr>
              <a:t> 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45" name="Right Arrow 44"/>
          <p:cNvSpPr/>
          <p:nvPr/>
        </p:nvSpPr>
        <p:spPr>
          <a:xfrm>
            <a:off x="2651421" y="1936750"/>
            <a:ext cx="2552989" cy="798775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82546" y="454977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/>
                <a:cs typeface="Arial"/>
              </a:rPr>
              <a:t> </a:t>
            </a:r>
            <a:r>
              <a:rPr lang="en-US" b="1" dirty="0" smtClean="0">
                <a:latin typeface="Arial"/>
                <a:cs typeface="Arial"/>
              </a:rPr>
              <a:t>   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3879" y="203379"/>
            <a:ext cx="3216483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latin typeface="Arial"/>
                <a:cs typeface="Arial"/>
              </a:rPr>
              <a:t>Arabidopsis </a:t>
            </a:r>
          </a:p>
          <a:p>
            <a:pPr algn="ctr"/>
            <a:r>
              <a:rPr lang="en-US" dirty="0" smtClean="0">
                <a:latin typeface="Arial"/>
                <a:cs typeface="Arial"/>
              </a:rPr>
              <a:t>Data-rich </a:t>
            </a:r>
            <a:r>
              <a:rPr lang="en-US" dirty="0">
                <a:latin typeface="Arial"/>
                <a:cs typeface="Arial"/>
              </a:rPr>
              <a:t>m</a:t>
            </a:r>
            <a:r>
              <a:rPr lang="en-US" dirty="0" smtClean="0">
                <a:latin typeface="Arial"/>
                <a:cs typeface="Arial"/>
              </a:rPr>
              <a:t>odel</a:t>
            </a:r>
          </a:p>
          <a:p>
            <a:pPr algn="ctr"/>
            <a:r>
              <a:rPr lang="en-US" dirty="0" err="1" smtClean="0">
                <a:latin typeface="Arial"/>
                <a:cs typeface="Arial"/>
              </a:rPr>
              <a:t>Transcriptome</a:t>
            </a:r>
            <a:r>
              <a:rPr lang="en-US" dirty="0" smtClean="0">
                <a:latin typeface="Arial"/>
                <a:cs typeface="Arial"/>
              </a:rPr>
              <a:t>, Proteome, </a:t>
            </a:r>
            <a:r>
              <a:rPr lang="en-US" dirty="0" err="1" smtClean="0">
                <a:latin typeface="Arial"/>
                <a:cs typeface="Arial"/>
              </a:rPr>
              <a:t>etc</a:t>
            </a:r>
            <a:endParaRPr lang="en-US" dirty="0" smtClean="0">
              <a:latin typeface="Arial"/>
              <a:cs typeface="Arial"/>
            </a:endParaRPr>
          </a:p>
          <a:p>
            <a:pPr algn="ctr"/>
            <a:r>
              <a:rPr lang="en-US" dirty="0">
                <a:latin typeface="Arial"/>
                <a:cs typeface="Arial"/>
                <a:hlinkClick r:id="rId6"/>
              </a:rPr>
              <a:t>www.virtualplant.org</a:t>
            </a:r>
            <a:endParaRPr lang="en-US" dirty="0">
              <a:latin typeface="Arial"/>
              <a:cs typeface="Arial"/>
            </a:endParaRPr>
          </a:p>
          <a:p>
            <a:pPr algn="ctr"/>
            <a:r>
              <a:rPr lang="en-US" b="1" dirty="0" err="1" smtClean="0">
                <a:latin typeface="Arial"/>
                <a:cs typeface="Arial"/>
              </a:rPr>
              <a:t>Multinetwork</a:t>
            </a:r>
            <a:endParaRPr lang="en-US" b="1" dirty="0" smtClean="0">
              <a:latin typeface="Arial"/>
              <a:cs typeface="Arial"/>
            </a:endParaRPr>
          </a:p>
          <a:p>
            <a:pPr algn="ctr"/>
            <a:endParaRPr lang="en-US" b="1" dirty="0" smtClean="0">
              <a:latin typeface="Arial"/>
              <a:cs typeface="Arial"/>
            </a:endParaRPr>
          </a:p>
          <a:p>
            <a:pPr algn="ctr"/>
            <a:endParaRPr lang="en-US" dirty="0" smtClean="0">
              <a:latin typeface="Arial"/>
              <a:cs typeface="Arial"/>
            </a:endParaRPr>
          </a:p>
          <a:p>
            <a:pPr algn="ctr"/>
            <a:endParaRPr lang="en-US" dirty="0">
              <a:latin typeface="Arial"/>
              <a:cs typeface="Arial"/>
            </a:endParaRPr>
          </a:p>
          <a:p>
            <a:pPr algn="ctr"/>
            <a:r>
              <a:rPr lang="en-US" dirty="0" smtClean="0">
                <a:latin typeface="Arial"/>
                <a:cs typeface="Arial"/>
              </a:rPr>
              <a:t> </a:t>
            </a:r>
            <a:endParaRPr lang="en-US" dirty="0">
              <a:latin typeface="Arial"/>
              <a:cs typeface="Arial"/>
            </a:endParaRPr>
          </a:p>
        </p:txBody>
      </p:sp>
      <p:pic>
        <p:nvPicPr>
          <p:cNvPr id="33" name="Picture 32" descr="bigdata2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845270" y="3095625"/>
            <a:ext cx="1986615" cy="187913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670645" y="2169055"/>
            <a:ext cx="23906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latin typeface="Arial"/>
                <a:cs typeface="Arial"/>
              </a:rPr>
              <a:t>Network Knowledge</a:t>
            </a:r>
          </a:p>
          <a:p>
            <a:pPr algn="ctr"/>
            <a:r>
              <a:rPr lang="en-US" b="1" dirty="0" smtClean="0">
                <a:latin typeface="Arial"/>
                <a:cs typeface="Arial"/>
              </a:rPr>
              <a:t>              </a:t>
            </a:r>
          </a:p>
        </p:txBody>
      </p:sp>
      <p:pic>
        <p:nvPicPr>
          <p:cNvPr id="34" name="Picture 33" descr="NregMSX.png"/>
          <p:cNvPicPr>
            <a:picLocks noChangeAspect="1"/>
          </p:cNvPicPr>
          <p:nvPr/>
        </p:nvPicPr>
        <p:blipFill>
          <a:blip r:embed="rId8">
            <a:lum bright="-14000" contrast="34000"/>
          </a:blip>
          <a:stretch>
            <a:fillRect/>
          </a:stretch>
        </p:blipFill>
        <p:spPr>
          <a:xfrm>
            <a:off x="5088433" y="4095750"/>
            <a:ext cx="3607610" cy="2388407"/>
          </a:xfrm>
          <a:prstGeom prst="rect">
            <a:avLst/>
          </a:prstGeom>
        </p:spPr>
      </p:pic>
      <p:sp>
        <p:nvSpPr>
          <p:cNvPr id="35" name="Right Arrow 34"/>
          <p:cNvSpPr/>
          <p:nvPr/>
        </p:nvSpPr>
        <p:spPr>
          <a:xfrm flipH="1">
            <a:off x="2651421" y="5062990"/>
            <a:ext cx="2552989" cy="798775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36" name="TextBox 35"/>
          <p:cNvSpPr txBox="1"/>
          <p:nvPr/>
        </p:nvSpPr>
        <p:spPr>
          <a:xfrm flipH="1">
            <a:off x="2612771" y="5295295"/>
            <a:ext cx="25064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latin typeface="Arial"/>
                <a:cs typeface="Arial"/>
              </a:rPr>
              <a:t>Translational Studies</a:t>
            </a:r>
          </a:p>
          <a:p>
            <a:pPr algn="ctr"/>
            <a:r>
              <a:rPr lang="en-US" b="1" dirty="0" smtClean="0">
                <a:latin typeface="Arial"/>
                <a:cs typeface="Arial"/>
              </a:rPr>
              <a:t>             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55625" y="5526256"/>
            <a:ext cx="20957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latin typeface="Arial"/>
                <a:cs typeface="Arial"/>
              </a:rPr>
              <a:t>Identify</a:t>
            </a:r>
          </a:p>
          <a:p>
            <a:pPr algn="ctr"/>
            <a:r>
              <a:rPr lang="en-US" b="1" dirty="0" smtClean="0">
                <a:latin typeface="Arial"/>
                <a:cs typeface="Arial"/>
              </a:rPr>
              <a:t>genes underlying</a:t>
            </a:r>
          </a:p>
          <a:p>
            <a:pPr algn="ctr"/>
            <a:r>
              <a:rPr lang="en-US" b="1" dirty="0" smtClean="0">
                <a:latin typeface="Arial"/>
                <a:cs typeface="Arial"/>
              </a:rPr>
              <a:t>NUE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39" name="Right Arrow 38"/>
          <p:cNvSpPr/>
          <p:nvPr/>
        </p:nvSpPr>
        <p:spPr>
          <a:xfrm rot="5400000">
            <a:off x="6368686" y="3447788"/>
            <a:ext cx="770567" cy="574242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7257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igdata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174875" y="481589"/>
            <a:ext cx="3538537" cy="33470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7918" y="5821918"/>
            <a:ext cx="57774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/>
                <a:cs typeface="Arial"/>
              </a:rPr>
              <a:t>Apply to Problems in Agriculture</a:t>
            </a:r>
            <a:endParaRPr lang="en-US" sz="2800" b="1" dirty="0">
              <a:latin typeface="Arial"/>
              <a:cs typeface="Arial"/>
            </a:endParaRPr>
          </a:p>
        </p:txBody>
      </p:sp>
      <p:sp>
        <p:nvSpPr>
          <p:cNvPr id="8" name="Right Arrow 7"/>
          <p:cNvSpPr/>
          <p:nvPr/>
        </p:nvSpPr>
        <p:spPr>
          <a:xfrm rot="5400000">
            <a:off x="2911900" y="4409288"/>
            <a:ext cx="2224826" cy="505188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64247" y="367948"/>
            <a:ext cx="3039188" cy="35394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latin typeface="Arial"/>
                <a:cs typeface="Arial"/>
              </a:rPr>
              <a:t>Big </a:t>
            </a:r>
            <a:r>
              <a:rPr lang="en-US" sz="2800" b="1" i="1" dirty="0" smtClean="0">
                <a:latin typeface="Arial"/>
                <a:cs typeface="Arial"/>
              </a:rPr>
              <a:t>and </a:t>
            </a:r>
            <a:r>
              <a:rPr lang="en-US" sz="2800" b="1" dirty="0" smtClean="0">
                <a:latin typeface="Arial"/>
                <a:cs typeface="Arial"/>
              </a:rPr>
              <a:t>Diverse</a:t>
            </a:r>
          </a:p>
          <a:p>
            <a:pPr algn="ctr"/>
            <a:r>
              <a:rPr lang="en-US" sz="2800" b="1" dirty="0" smtClean="0">
                <a:latin typeface="Arial"/>
                <a:cs typeface="Arial"/>
              </a:rPr>
              <a:t> Data</a:t>
            </a:r>
          </a:p>
          <a:p>
            <a:pPr algn="ctr"/>
            <a:endParaRPr lang="en-US" sz="2800" b="1" dirty="0">
              <a:latin typeface="Arial"/>
              <a:cs typeface="Arial"/>
            </a:endParaRPr>
          </a:p>
          <a:p>
            <a:pPr algn="ctr"/>
            <a:r>
              <a:rPr lang="en-US" sz="2800" b="1" dirty="0" smtClean="0">
                <a:latin typeface="Arial"/>
                <a:cs typeface="Arial"/>
              </a:rPr>
              <a:t>Networks</a:t>
            </a:r>
          </a:p>
          <a:p>
            <a:pPr algn="ctr"/>
            <a:r>
              <a:rPr lang="en-US" sz="2800" dirty="0" err="1" smtClean="0">
                <a:latin typeface="Arial"/>
                <a:cs typeface="Arial"/>
              </a:rPr>
              <a:t>Multinetworks</a:t>
            </a:r>
            <a:r>
              <a:rPr lang="en-US" sz="2800" dirty="0" smtClean="0">
                <a:latin typeface="Arial"/>
                <a:cs typeface="Arial"/>
              </a:rPr>
              <a:t> </a:t>
            </a:r>
          </a:p>
          <a:p>
            <a:pPr algn="ctr"/>
            <a:r>
              <a:rPr lang="en-US" sz="2800" dirty="0" smtClean="0">
                <a:latin typeface="Arial"/>
                <a:cs typeface="Arial"/>
              </a:rPr>
              <a:t>Machine Learning</a:t>
            </a:r>
          </a:p>
          <a:p>
            <a:pPr algn="ctr"/>
            <a:endParaRPr lang="en-US" sz="2800" dirty="0">
              <a:latin typeface="Arial"/>
              <a:cs typeface="Arial"/>
            </a:endParaRPr>
          </a:p>
          <a:p>
            <a:pPr algn="ctr"/>
            <a:endParaRPr lang="en-US"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1698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Nitrogen Use and the Environment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417638"/>
            <a:ext cx="5638219" cy="4978459"/>
          </a:xfrm>
        </p:spPr>
        <p:txBody>
          <a:bodyPr>
            <a:normAutofit fontScale="92500"/>
          </a:bodyPr>
          <a:lstStyle/>
          <a:p>
            <a:pPr>
              <a:lnSpc>
                <a:spcPct val="120000"/>
              </a:lnSpc>
            </a:pPr>
            <a:r>
              <a:rPr lang="en-US" sz="2800" dirty="0" smtClean="0"/>
              <a:t>Nitrogen is </a:t>
            </a:r>
            <a:r>
              <a:rPr lang="en-US" sz="2800" b="1" i="1" dirty="0" smtClean="0"/>
              <a:t>the </a:t>
            </a:r>
            <a:r>
              <a:rPr lang="en-US" sz="2800" dirty="0" smtClean="0"/>
              <a:t>rate limiting element for plant growth</a:t>
            </a:r>
            <a:endParaRPr lang="en-US" sz="2800" dirty="0"/>
          </a:p>
          <a:p>
            <a:pPr lvl="1">
              <a:lnSpc>
                <a:spcPct val="120000"/>
              </a:lnSpc>
            </a:pPr>
            <a:r>
              <a:rPr lang="en-US" sz="2400" dirty="0" smtClean="0"/>
              <a:t>Cost of N-fertilizers in crops</a:t>
            </a:r>
          </a:p>
          <a:p>
            <a:pPr lvl="1">
              <a:lnSpc>
                <a:spcPct val="120000"/>
              </a:lnSpc>
            </a:pPr>
            <a:r>
              <a:rPr lang="en-US" sz="2400" dirty="0" smtClean="0"/>
              <a:t>Detrimental effect of N on environment</a:t>
            </a:r>
          </a:p>
          <a:p>
            <a:pPr lvl="2">
              <a:lnSpc>
                <a:spcPct val="120000"/>
              </a:lnSpc>
            </a:pPr>
            <a:r>
              <a:rPr lang="en-US" sz="2000" dirty="0" smtClean="0"/>
              <a:t>Nitrate Leaching, erosion, runoff</a:t>
            </a:r>
          </a:p>
          <a:p>
            <a:pPr lvl="2">
              <a:lnSpc>
                <a:spcPct val="120000"/>
              </a:lnSpc>
            </a:pPr>
            <a:r>
              <a:rPr lang="en-US" sz="2000" dirty="0" smtClean="0"/>
              <a:t>N fertilizer recovery efficiency &lt; 50%</a:t>
            </a:r>
          </a:p>
          <a:p>
            <a:pPr marL="914400" lvl="2" indent="0">
              <a:lnSpc>
                <a:spcPct val="120000"/>
              </a:lnSpc>
              <a:buNone/>
            </a:pPr>
            <a:endParaRPr lang="en-US" sz="2000" dirty="0" smtClean="0"/>
          </a:p>
          <a:p>
            <a:pPr>
              <a:lnSpc>
                <a:spcPct val="120000"/>
              </a:lnSpc>
            </a:pPr>
            <a:r>
              <a:rPr lang="en-US" sz="2400" dirty="0" smtClean="0"/>
              <a:t>Goal: Improve</a:t>
            </a:r>
            <a:r>
              <a:rPr lang="en-US" sz="2400" dirty="0" smtClean="0"/>
              <a:t> Nitrogen </a:t>
            </a:r>
            <a:r>
              <a:rPr lang="en-US" sz="2400" dirty="0" smtClean="0"/>
              <a:t>Use </a:t>
            </a:r>
            <a:r>
              <a:rPr lang="en-US" sz="2400" dirty="0" smtClean="0"/>
              <a:t>Efficiency</a:t>
            </a:r>
          </a:p>
          <a:p>
            <a:pPr lvl="1">
              <a:lnSpc>
                <a:spcPct val="120000"/>
              </a:lnSpc>
            </a:pPr>
            <a:r>
              <a:rPr lang="en-US" sz="2400" dirty="0" smtClean="0"/>
              <a:t>Increase in grain size or biomass per unit using available N in soil and fertilizers and/or less N.</a:t>
            </a:r>
            <a:endParaRPr lang="en-US" sz="2800" dirty="0" smtClean="0"/>
          </a:p>
          <a:p>
            <a:pPr lvl="1">
              <a:lnSpc>
                <a:spcPct val="120000"/>
              </a:lnSpc>
            </a:pPr>
            <a:endParaRPr lang="en-US" sz="2400" dirty="0" smtClean="0"/>
          </a:p>
          <a:p>
            <a:pPr lvl="1">
              <a:lnSpc>
                <a:spcPct val="120000"/>
              </a:lnSpc>
            </a:pPr>
            <a:endParaRPr lang="en-US" sz="24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4919" y="1539875"/>
            <a:ext cx="3135804" cy="18135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1919" y="3587750"/>
            <a:ext cx="3046312" cy="235761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786935" y="5945367"/>
            <a:ext cx="11208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*FAO Statistics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5457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5123" y="999628"/>
            <a:ext cx="2854651" cy="5778696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3677675" y="5595791"/>
            <a:ext cx="1732525" cy="461665"/>
          </a:xfrm>
          <a:prstGeom prst="rect">
            <a:avLst/>
          </a:prstGeom>
          <a:solidFill>
            <a:schemeClr val="bg1">
              <a:alpha val="57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N-foraging</a:t>
            </a:r>
            <a:endParaRPr lang="en-US" sz="2400" dirty="0"/>
          </a:p>
        </p:txBody>
      </p:sp>
      <p:sp>
        <p:nvSpPr>
          <p:cNvPr id="63" name="TextBox 62"/>
          <p:cNvSpPr txBox="1"/>
          <p:nvPr/>
        </p:nvSpPr>
        <p:spPr>
          <a:xfrm>
            <a:off x="923937" y="187980"/>
            <a:ext cx="74687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 Systems Biology View of Nitrogen Use Efficiency</a:t>
            </a:r>
            <a:endParaRPr lang="en-US" sz="2800" dirty="0"/>
          </a:p>
        </p:txBody>
      </p:sp>
      <p:sp>
        <p:nvSpPr>
          <p:cNvPr id="17" name="Rectangle 16"/>
          <p:cNvSpPr/>
          <p:nvPr/>
        </p:nvSpPr>
        <p:spPr>
          <a:xfrm>
            <a:off x="2139420" y="4237747"/>
            <a:ext cx="856408" cy="523220"/>
          </a:xfrm>
          <a:prstGeom prst="rect">
            <a:avLst/>
          </a:prstGeom>
          <a:solidFill>
            <a:srgbClr val="FFFFFF"/>
          </a:solidFill>
          <a:ln w="28575" cmpd="sng">
            <a:noFill/>
          </a:ln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</a:rPr>
              <a:t>NO</a:t>
            </a:r>
            <a:r>
              <a:rPr lang="en-US" sz="2800" b="1" baseline="-25000" dirty="0" smtClean="0">
                <a:solidFill>
                  <a:srgbClr val="000000"/>
                </a:solidFill>
              </a:rPr>
              <a:t>3</a:t>
            </a:r>
            <a:r>
              <a:rPr lang="en-US" sz="2800" b="1" dirty="0" smtClean="0">
                <a:solidFill>
                  <a:srgbClr val="000000"/>
                </a:solidFill>
              </a:rPr>
              <a:t> 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252822" y="3048000"/>
            <a:ext cx="2671701" cy="400110"/>
          </a:xfrm>
          <a:prstGeom prst="rect">
            <a:avLst/>
          </a:prstGeom>
          <a:solidFill>
            <a:schemeClr val="bg1">
              <a:alpha val="57000"/>
            </a:schemeClr>
          </a:solidFill>
        </p:spPr>
        <p:txBody>
          <a:bodyPr wrap="square" rtlCol="0">
            <a:spAutoFit/>
          </a:bodyPr>
          <a:lstStyle/>
          <a:p>
            <a:endParaRPr lang="en-US" sz="2000" dirty="0"/>
          </a:p>
        </p:txBody>
      </p:sp>
      <p:sp>
        <p:nvSpPr>
          <p:cNvPr id="75" name="TextBox 74"/>
          <p:cNvSpPr txBox="1"/>
          <p:nvPr/>
        </p:nvSpPr>
        <p:spPr>
          <a:xfrm>
            <a:off x="6234423" y="4276049"/>
            <a:ext cx="783062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000000"/>
                </a:solidFill>
              </a:rPr>
              <a:t>Gln</a:t>
            </a:r>
            <a:endParaRPr lang="en-US" sz="2800" dirty="0">
              <a:solidFill>
                <a:srgbClr val="000000"/>
              </a:solidFill>
            </a:endParaRPr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2970690" y="4550696"/>
            <a:ext cx="3276482" cy="0"/>
          </a:xfrm>
          <a:prstGeom prst="straightConnector1">
            <a:avLst/>
          </a:prstGeom>
          <a:ln w="38100" cmpd="sng">
            <a:solidFill>
              <a:schemeClr val="tx1"/>
            </a:solidFill>
            <a:prstDash val="sysDash"/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5768120" y="5637301"/>
            <a:ext cx="0" cy="420155"/>
          </a:xfrm>
          <a:prstGeom prst="line">
            <a:avLst/>
          </a:prstGeom>
          <a:ln w="762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urved Connector 26"/>
          <p:cNvCxnSpPr/>
          <p:nvPr/>
        </p:nvCxnSpPr>
        <p:spPr>
          <a:xfrm rot="16200000" flipV="1">
            <a:off x="5636273" y="3468502"/>
            <a:ext cx="1050550" cy="685851"/>
          </a:xfrm>
          <a:prstGeom prst="curvedConnector2">
            <a:avLst/>
          </a:prstGeom>
          <a:ln w="38100" cmpd="sng">
            <a:solidFill>
              <a:srgbClr val="000000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urved Connector 27"/>
          <p:cNvCxnSpPr/>
          <p:nvPr/>
        </p:nvCxnSpPr>
        <p:spPr>
          <a:xfrm rot="5400000">
            <a:off x="5585770" y="4932764"/>
            <a:ext cx="1050550" cy="685851"/>
          </a:xfrm>
          <a:prstGeom prst="curvedConnector2">
            <a:avLst/>
          </a:prstGeom>
          <a:ln w="38100" cmpd="sng">
            <a:solidFill>
              <a:srgbClr val="000000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5848323" y="3102612"/>
            <a:ext cx="0" cy="420155"/>
          </a:xfrm>
          <a:prstGeom prst="line">
            <a:avLst/>
          </a:prstGeom>
          <a:ln w="762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urved Connector 18"/>
          <p:cNvCxnSpPr/>
          <p:nvPr/>
        </p:nvCxnSpPr>
        <p:spPr>
          <a:xfrm flipH="1">
            <a:off x="2485400" y="3286155"/>
            <a:ext cx="767425" cy="951592"/>
          </a:xfrm>
          <a:prstGeom prst="curvedConnector2">
            <a:avLst/>
          </a:prstGeom>
          <a:ln w="38100" cmpd="sng">
            <a:solidFill>
              <a:srgbClr val="000000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Curved Connector 52"/>
          <p:cNvCxnSpPr/>
          <p:nvPr/>
        </p:nvCxnSpPr>
        <p:spPr>
          <a:xfrm flipH="1" flipV="1">
            <a:off x="2508237" y="4896410"/>
            <a:ext cx="767425" cy="951592"/>
          </a:xfrm>
          <a:prstGeom prst="curvedConnector2">
            <a:avLst/>
          </a:prstGeom>
          <a:ln w="38100" cmpd="sng">
            <a:solidFill>
              <a:srgbClr val="000000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3521514" y="2971800"/>
            <a:ext cx="2117286" cy="461665"/>
          </a:xfrm>
          <a:prstGeom prst="rect">
            <a:avLst/>
          </a:prstGeom>
          <a:solidFill>
            <a:srgbClr val="FFFFFF">
              <a:alpha val="45000"/>
            </a:srgbClr>
          </a:solidFill>
          <a:ln>
            <a:solidFill>
              <a:srgbClr val="000000"/>
            </a:solidFill>
          </a:ln>
        </p:spPr>
        <p:txBody>
          <a:bodyPr wrap="none">
            <a:spAutoFit/>
          </a:bodyPr>
          <a:lstStyle/>
          <a:p>
            <a:r>
              <a:rPr lang="en-US" sz="2400" dirty="0"/>
              <a:t>N</a:t>
            </a:r>
            <a:r>
              <a:rPr lang="en-US" sz="2400" dirty="0" smtClean="0"/>
              <a:t>-assimilation</a:t>
            </a:r>
            <a:endParaRPr lang="en-US" sz="2400" dirty="0"/>
          </a:p>
        </p:txBody>
      </p:sp>
      <p:cxnSp>
        <p:nvCxnSpPr>
          <p:cNvPr id="31" name="Straight Arrow Connector 30"/>
          <p:cNvCxnSpPr/>
          <p:nvPr/>
        </p:nvCxnSpPr>
        <p:spPr>
          <a:xfrm flipH="1" flipV="1">
            <a:off x="6493342" y="1638641"/>
            <a:ext cx="11132" cy="2706025"/>
          </a:xfrm>
          <a:prstGeom prst="straightConnector1">
            <a:avLst/>
          </a:prstGeom>
          <a:ln w="38100" cmpd="sng"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5924523" y="2067580"/>
            <a:ext cx="1057711" cy="5232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/>
              <a:t>Asn</a:t>
            </a:r>
            <a:r>
              <a:rPr lang="en-US" sz="2800" b="1" dirty="0" smtClean="0"/>
              <a:t>  </a:t>
            </a:r>
            <a:endParaRPr lang="en-US" sz="1600" b="1" dirty="0" smtClean="0"/>
          </a:p>
        </p:txBody>
      </p:sp>
      <p:sp>
        <p:nvSpPr>
          <p:cNvPr id="25" name="Isosceles Triangle 24"/>
          <p:cNvSpPr/>
          <p:nvPr/>
        </p:nvSpPr>
        <p:spPr>
          <a:xfrm rot="5400000">
            <a:off x="3224230" y="5715000"/>
            <a:ext cx="280970" cy="294957"/>
          </a:xfrm>
          <a:prstGeom prst="triangl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Isosceles Triangle 25"/>
          <p:cNvSpPr/>
          <p:nvPr/>
        </p:nvSpPr>
        <p:spPr>
          <a:xfrm rot="5400000">
            <a:off x="3217236" y="3120575"/>
            <a:ext cx="280970" cy="294957"/>
          </a:xfrm>
          <a:prstGeom prst="triangle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Isosceles Triangle 28"/>
          <p:cNvSpPr/>
          <p:nvPr/>
        </p:nvSpPr>
        <p:spPr>
          <a:xfrm>
            <a:off x="6348430" y="1524000"/>
            <a:ext cx="280970" cy="294957"/>
          </a:xfrm>
          <a:prstGeom prst="triangle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768120" y="1062335"/>
            <a:ext cx="1535997" cy="461665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N-storage</a:t>
            </a:r>
            <a:endParaRPr lang="en-US" sz="2400" dirty="0"/>
          </a:p>
        </p:txBody>
      </p:sp>
      <p:sp>
        <p:nvSpPr>
          <p:cNvPr id="30" name="Isosceles Triangle 29"/>
          <p:cNvSpPr/>
          <p:nvPr/>
        </p:nvSpPr>
        <p:spPr>
          <a:xfrm>
            <a:off x="6313974" y="2590800"/>
            <a:ext cx="381000" cy="260006"/>
          </a:xfrm>
          <a:prstGeom prst="triangle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55284" y="6162771"/>
            <a:ext cx="7737364" cy="615553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 cmpd="sng"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ym typeface="Wingdings"/>
              </a:rPr>
              <a:t>Plants are 1-2% N/dry weight, yet spend </a:t>
            </a:r>
            <a:r>
              <a:rPr lang="en-US" b="1" i="1" dirty="0" smtClean="0">
                <a:sym typeface="Wingdings"/>
              </a:rPr>
              <a:t>25% energy </a:t>
            </a:r>
            <a:r>
              <a:rPr lang="en-US" dirty="0" smtClean="0">
                <a:sym typeface="Wingdings"/>
              </a:rPr>
              <a:t>on NO</a:t>
            </a:r>
            <a:r>
              <a:rPr lang="en-US" baseline="-25000" dirty="0" smtClean="0">
                <a:sym typeface="Wingdings"/>
              </a:rPr>
              <a:t>3</a:t>
            </a:r>
            <a:r>
              <a:rPr lang="en-US" dirty="0" smtClean="0">
                <a:sym typeface="Wingdings"/>
              </a:rPr>
              <a:t> assimilation</a:t>
            </a:r>
          </a:p>
          <a:p>
            <a:pPr algn="ctr"/>
            <a:r>
              <a:rPr lang="en-US" sz="1600" dirty="0" smtClean="0">
                <a:sym typeface="Wingdings"/>
              </a:rPr>
              <a:t>(Bloom 2010, Cousins &amp; Bloom 2004)</a:t>
            </a:r>
            <a:endParaRPr lang="en-US" sz="1600" dirty="0"/>
          </a:p>
        </p:txBody>
      </p:sp>
      <p:sp>
        <p:nvSpPr>
          <p:cNvPr id="32" name="TextBox 31"/>
          <p:cNvSpPr txBox="1"/>
          <p:nvPr/>
        </p:nvSpPr>
        <p:spPr>
          <a:xfrm>
            <a:off x="2960903" y="3842810"/>
            <a:ext cx="30235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ENERGY COST</a:t>
            </a:r>
          </a:p>
          <a:p>
            <a:pPr algn="ctr"/>
            <a:r>
              <a:rPr lang="en-US" sz="2000" dirty="0" smtClean="0"/>
              <a:t>~  12 ATP per NO3</a:t>
            </a:r>
            <a:r>
              <a:rPr lang="en-US" sz="2000" dirty="0" smtClean="0">
                <a:sym typeface="Wingdings"/>
              </a:rPr>
              <a:t>AA</a:t>
            </a:r>
            <a:r>
              <a:rPr lang="en-US" sz="2000" baseline="-25000" dirty="0" smtClean="0"/>
              <a:t>3</a:t>
            </a:r>
            <a:endParaRPr lang="en-US" sz="2000" baseline="-250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2871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066800"/>
            <a:ext cx="9144000" cy="5653425"/>
            <a:chOff x="0" y="1066800"/>
            <a:chExt cx="9144000" cy="5653425"/>
          </a:xfrm>
        </p:grpSpPr>
        <p:sp>
          <p:nvSpPr>
            <p:cNvPr id="47106" name="Text Box 3"/>
            <p:cNvSpPr txBox="1">
              <a:spLocks noChangeArrowheads="1"/>
            </p:cNvSpPr>
            <p:nvPr/>
          </p:nvSpPr>
          <p:spPr bwMode="auto">
            <a:xfrm>
              <a:off x="7146925" y="6176963"/>
              <a:ext cx="18415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endParaRPr lang="en-US" sz="2000">
                <a:solidFill>
                  <a:srgbClr val="000000"/>
                </a:solidFill>
                <a:latin typeface="Calibri" charset="0"/>
              </a:endParaRPr>
            </a:p>
          </p:txBody>
        </p:sp>
        <p:sp>
          <p:nvSpPr>
            <p:cNvPr id="47107" name="Line 4"/>
            <p:cNvSpPr>
              <a:spLocks noChangeShapeType="1"/>
            </p:cNvSpPr>
            <p:nvPr/>
          </p:nvSpPr>
          <p:spPr bwMode="auto">
            <a:xfrm>
              <a:off x="0" y="1066800"/>
              <a:ext cx="914400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7108" name="Group 5"/>
            <p:cNvGrpSpPr>
              <a:grpSpLocks/>
            </p:cNvGrpSpPr>
            <p:nvPr/>
          </p:nvGrpSpPr>
          <p:grpSpPr bwMode="auto">
            <a:xfrm>
              <a:off x="68263" y="1444625"/>
              <a:ext cx="2863851" cy="1495425"/>
              <a:chOff x="260" y="910"/>
              <a:chExt cx="1804" cy="942"/>
            </a:xfrm>
          </p:grpSpPr>
          <p:sp>
            <p:nvSpPr>
              <p:cNvPr id="2186246" name="Line 6"/>
              <p:cNvSpPr>
                <a:spLocks noChangeShapeType="1"/>
              </p:cNvSpPr>
              <p:nvPr/>
            </p:nvSpPr>
            <p:spPr bwMode="auto">
              <a:xfrm>
                <a:off x="1440" y="1296"/>
                <a:ext cx="624" cy="556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med" len="med"/>
              </a:ln>
              <a:effectLst>
                <a:outerShdw blurRad="63500" dist="38099" dir="2700000" algn="ctr" rotWithShape="0">
                  <a:schemeClr val="bg2">
                    <a:alpha val="75000"/>
                  </a:schemeClr>
                </a:outerShdw>
              </a:effec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Arial" pitchFamily="-89" charset="0"/>
                  <a:ea typeface="ＭＳ Ｐゴシック" pitchFamily="-89" charset="-128"/>
                  <a:cs typeface="ＭＳ Ｐゴシック" pitchFamily="-89" charset="-128"/>
                </a:endParaRPr>
              </a:p>
            </p:txBody>
          </p:sp>
          <p:sp>
            <p:nvSpPr>
              <p:cNvPr id="2186247" name="Text Box 7"/>
              <p:cNvSpPr txBox="1">
                <a:spLocks noChangeArrowheads="1"/>
              </p:cNvSpPr>
              <p:nvPr/>
            </p:nvSpPr>
            <p:spPr bwMode="auto">
              <a:xfrm>
                <a:off x="260" y="910"/>
                <a:ext cx="1337" cy="4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5000"/>
                  </a:schemeClr>
                </a:outerShdw>
              </a:effectLst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2000" dirty="0">
                    <a:solidFill>
                      <a:srgbClr val="0000FF"/>
                    </a:solidFill>
                    <a:ea typeface="ＭＳ Ｐゴシック" charset="-128"/>
                    <a:cs typeface="ＭＳ Ｐゴシック" charset="-128"/>
                  </a:rPr>
                  <a:t>Metabolic Rx</a:t>
                </a:r>
                <a:endParaRPr lang="en-US" sz="2000" dirty="0">
                  <a:solidFill>
                    <a:srgbClr val="000000"/>
                  </a:solidFill>
                  <a:ea typeface="ＭＳ Ｐゴシック" charset="-128"/>
                  <a:cs typeface="ＭＳ Ｐゴシック" charset="-128"/>
                </a:endParaRPr>
              </a:p>
              <a:p>
                <a:pPr algn="ctr">
                  <a:defRPr/>
                </a:pPr>
                <a:r>
                  <a:rPr lang="en-US" sz="2000" dirty="0">
                    <a:solidFill>
                      <a:srgbClr val="000000"/>
                    </a:solidFill>
                    <a:ea typeface="ＭＳ Ｐゴシック" charset="-128"/>
                    <a:cs typeface="ＭＳ Ｐゴシック" charset="-128"/>
                  </a:rPr>
                  <a:t>KEGG, ARACYC</a:t>
                </a:r>
              </a:p>
            </p:txBody>
          </p:sp>
        </p:grpSp>
        <p:grpSp>
          <p:nvGrpSpPr>
            <p:cNvPr id="47109" name="Group 8"/>
            <p:cNvGrpSpPr>
              <a:grpSpLocks/>
            </p:cNvGrpSpPr>
            <p:nvPr/>
          </p:nvGrpSpPr>
          <p:grpSpPr bwMode="auto">
            <a:xfrm>
              <a:off x="5791200" y="3641725"/>
              <a:ext cx="2892425" cy="1616075"/>
              <a:chOff x="3506" y="2163"/>
              <a:chExt cx="1822" cy="1018"/>
            </a:xfrm>
          </p:grpSpPr>
          <p:sp>
            <p:nvSpPr>
              <p:cNvPr id="2186249" name="Text Box 9"/>
              <p:cNvSpPr txBox="1">
                <a:spLocks noChangeArrowheads="1"/>
              </p:cNvSpPr>
              <p:nvPr/>
            </p:nvSpPr>
            <p:spPr bwMode="auto">
              <a:xfrm>
                <a:off x="4364" y="2163"/>
                <a:ext cx="964" cy="10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5000"/>
                  </a:schemeClr>
                </a:outerShdw>
              </a:effectLst>
            </p:spPr>
            <p:txBody>
              <a:bodyPr wrap="none">
                <a:spAutoFit/>
              </a:bodyPr>
              <a:lstStyle/>
              <a:p>
                <a:pPr marL="457200" indent="-457200" algn="ctr">
                  <a:defRPr/>
                </a:pPr>
                <a:r>
                  <a:rPr lang="en-US">
                    <a:solidFill>
                      <a:srgbClr val="000000"/>
                    </a:solidFill>
                    <a:ea typeface="ＭＳ Ｐゴシック" charset="-128"/>
                    <a:cs typeface="ＭＳ Ｐゴシック" charset="-128"/>
                  </a:rPr>
                  <a:t>“</a:t>
                </a:r>
                <a:r>
                  <a:rPr lang="en-US">
                    <a:solidFill>
                      <a:srgbClr val="0000FF"/>
                    </a:solidFill>
                    <a:ea typeface="ＭＳ Ｐゴシック" charset="-128"/>
                    <a:cs typeface="ＭＳ Ｐゴシック" charset="-128"/>
                  </a:rPr>
                  <a:t>GeneWays</a:t>
                </a:r>
                <a:r>
                  <a:rPr lang="en-US">
                    <a:solidFill>
                      <a:srgbClr val="000000"/>
                    </a:solidFill>
                    <a:ea typeface="ＭＳ Ｐゴシック" charset="-128"/>
                    <a:cs typeface="ＭＳ Ｐゴシック" charset="-128"/>
                  </a:rPr>
                  <a:t>” </a:t>
                </a:r>
              </a:p>
              <a:p>
                <a:pPr marL="457200" indent="-457200" algn="ctr">
                  <a:defRPr/>
                </a:pPr>
                <a:r>
                  <a:rPr lang="en-US">
                    <a:solidFill>
                      <a:srgbClr val="000000"/>
                    </a:solidFill>
                    <a:ea typeface="ＭＳ Ｐゴシック" charset="-128"/>
                    <a:cs typeface="ＭＳ Ｐゴシック" charset="-128"/>
                  </a:rPr>
                  <a:t>Literature </a:t>
                </a:r>
              </a:p>
              <a:p>
                <a:pPr marL="457200" indent="-457200" algn="ctr">
                  <a:defRPr/>
                </a:pPr>
                <a:r>
                  <a:rPr lang="en-US">
                    <a:solidFill>
                      <a:srgbClr val="000000"/>
                    </a:solidFill>
                    <a:ea typeface="ＭＳ Ｐゴシック" charset="-128"/>
                    <a:cs typeface="ＭＳ Ｐゴシック" charset="-128"/>
                  </a:rPr>
                  <a:t>based </a:t>
                </a:r>
              </a:p>
              <a:p>
                <a:pPr marL="457200" indent="-457200" algn="ctr">
                  <a:defRPr/>
                </a:pPr>
                <a:r>
                  <a:rPr lang="en-US">
                    <a:solidFill>
                      <a:srgbClr val="000000"/>
                    </a:solidFill>
                    <a:ea typeface="ＭＳ Ｐゴシック" charset="-128"/>
                    <a:cs typeface="ＭＳ Ｐゴシック" charset="-128"/>
                  </a:rPr>
                  <a:t>Interactions</a:t>
                </a:r>
              </a:p>
              <a:p>
                <a:pPr marL="457200" indent="-457200" algn="ctr">
                  <a:buFont typeface="Times" charset="0"/>
                  <a:buNone/>
                  <a:defRPr/>
                </a:pPr>
                <a:r>
                  <a:rPr lang="en-US" sz="1400">
                    <a:solidFill>
                      <a:srgbClr val="000000"/>
                    </a:solidFill>
                    <a:ea typeface="ＭＳ Ｐゴシック" charset="-128"/>
                    <a:cs typeface="ＭＳ Ｐゴシック" charset="-128"/>
                  </a:rPr>
                  <a:t>A. Rzhetsky</a:t>
                </a:r>
              </a:p>
              <a:p>
                <a:pPr marL="457200" indent="-457200" algn="ctr">
                  <a:buFont typeface="Times" charset="0"/>
                  <a:buNone/>
                  <a:defRPr/>
                </a:pPr>
                <a:r>
                  <a:rPr lang="en-US" sz="1400">
                    <a:solidFill>
                      <a:srgbClr val="000000"/>
                    </a:solidFill>
                    <a:ea typeface="ＭＳ Ｐゴシック" charset="-128"/>
                    <a:cs typeface="ＭＳ Ｐゴシック" charset="-128"/>
                  </a:rPr>
                  <a:t>(U. Chicago</a:t>
                </a:r>
              </a:p>
            </p:txBody>
          </p:sp>
          <p:grpSp>
            <p:nvGrpSpPr>
              <p:cNvPr id="47133" name="Group 10"/>
              <p:cNvGrpSpPr>
                <a:grpSpLocks/>
              </p:cNvGrpSpPr>
              <p:nvPr/>
            </p:nvGrpSpPr>
            <p:grpSpPr bwMode="auto">
              <a:xfrm rot="30642">
                <a:off x="3506" y="2275"/>
                <a:ext cx="864" cy="672"/>
                <a:chOff x="3312" y="2544"/>
                <a:chExt cx="864" cy="672"/>
              </a:xfrm>
            </p:grpSpPr>
            <p:sp>
              <p:nvSpPr>
                <p:cNvPr id="2186251" name="Line 11"/>
                <p:cNvSpPr>
                  <a:spLocks noChangeShapeType="1"/>
                </p:cNvSpPr>
                <p:nvPr/>
              </p:nvSpPr>
              <p:spPr bwMode="auto">
                <a:xfrm flipH="1">
                  <a:off x="3408" y="2976"/>
                  <a:ext cx="768" cy="0"/>
                </a:xfrm>
                <a:prstGeom prst="line">
                  <a:avLst/>
                </a:prstGeom>
                <a:noFill/>
                <a:ln w="57150">
                  <a:solidFill>
                    <a:srgbClr val="000080"/>
                  </a:solidFill>
                  <a:prstDash val="dash"/>
                  <a:round/>
                  <a:headEnd/>
                  <a:tailEnd/>
                </a:ln>
                <a:effectLst>
                  <a:outerShdw blurRad="63500" dist="38099" dir="2700000" algn="ctr" rotWithShape="0">
                    <a:schemeClr val="bg2">
                      <a:alpha val="75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2186252" name="Line 12"/>
                <p:cNvSpPr>
                  <a:spLocks noChangeShapeType="1"/>
                </p:cNvSpPr>
                <p:nvPr/>
              </p:nvSpPr>
              <p:spPr bwMode="auto">
                <a:xfrm flipH="1">
                  <a:off x="3312" y="2736"/>
                  <a:ext cx="864" cy="0"/>
                </a:xfrm>
                <a:prstGeom prst="line">
                  <a:avLst/>
                </a:prstGeom>
                <a:noFill/>
                <a:ln w="57150">
                  <a:solidFill>
                    <a:srgbClr val="99CC00"/>
                  </a:solidFill>
                  <a:prstDash val="dash"/>
                  <a:round/>
                  <a:headEnd/>
                  <a:tailEnd type="triangle" w="med" len="med"/>
                </a:ln>
                <a:effectLst>
                  <a:outerShdw blurRad="63500" dist="38099" dir="2700000" algn="ctr" rotWithShape="0">
                    <a:schemeClr val="bg2">
                      <a:alpha val="75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2186253" name="Line 13"/>
                <p:cNvSpPr>
                  <a:spLocks noChangeShapeType="1"/>
                </p:cNvSpPr>
                <p:nvPr/>
              </p:nvSpPr>
              <p:spPr bwMode="auto">
                <a:xfrm flipH="1">
                  <a:off x="3360" y="3216"/>
                  <a:ext cx="816" cy="0"/>
                </a:xfrm>
                <a:prstGeom prst="line">
                  <a:avLst/>
                </a:prstGeom>
                <a:noFill/>
                <a:ln w="57150">
                  <a:solidFill>
                    <a:srgbClr val="FF00FF"/>
                  </a:solidFill>
                  <a:prstDash val="dash"/>
                  <a:round/>
                  <a:headEnd/>
                  <a:tailEnd/>
                </a:ln>
                <a:effectLst>
                  <a:outerShdw blurRad="63500" dist="38099" dir="2700000" algn="ctr" rotWithShape="0">
                    <a:schemeClr val="bg2">
                      <a:alpha val="75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2186254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3648" y="2544"/>
                  <a:ext cx="502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>
                  <a:outerShdw blurRad="63500" dist="38099" dir="2700000" algn="ctr" rotWithShape="0">
                    <a:schemeClr val="bg2">
                      <a:alpha val="7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 sz="1400">
                      <a:solidFill>
                        <a:srgbClr val="000000"/>
                      </a:solidFill>
                      <a:ea typeface="ＭＳ Ｐゴシック" charset="-128"/>
                      <a:cs typeface="ＭＳ Ｐゴシック" charset="-128"/>
                    </a:rPr>
                    <a:t>activate</a:t>
                  </a:r>
                </a:p>
              </p:txBody>
            </p:sp>
            <p:sp>
              <p:nvSpPr>
                <p:cNvPr id="2186255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3693" y="2784"/>
                  <a:ext cx="328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>
                  <a:outerShdw blurRad="63500" dist="38099" dir="2700000" algn="ctr" rotWithShape="0">
                    <a:schemeClr val="bg2">
                      <a:alpha val="7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 sz="1400">
                      <a:solidFill>
                        <a:srgbClr val="000000"/>
                      </a:solidFill>
                      <a:ea typeface="ＭＳ Ｐゴシック" charset="-128"/>
                      <a:cs typeface="ＭＳ Ｐゴシック" charset="-128"/>
                    </a:rPr>
                    <a:t>bind</a:t>
                  </a:r>
                </a:p>
              </p:txBody>
            </p:sp>
            <p:sp>
              <p:nvSpPr>
                <p:cNvPr id="2186256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3674" y="2953"/>
                  <a:ext cx="483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>
                  <a:outerShdw blurRad="63500" dist="38099" dir="2700000" algn="ctr" rotWithShape="0">
                    <a:schemeClr val="bg2">
                      <a:alpha val="7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 sz="1400">
                      <a:solidFill>
                        <a:srgbClr val="000000"/>
                      </a:solidFill>
                      <a:ea typeface="ＭＳ Ｐゴシック" charset="-128"/>
                      <a:cs typeface="ＭＳ Ｐゴシック" charset="-128"/>
                    </a:rPr>
                    <a:t>interact</a:t>
                  </a:r>
                </a:p>
              </p:txBody>
            </p:sp>
          </p:grpSp>
        </p:grpSp>
        <p:sp>
          <p:nvSpPr>
            <p:cNvPr id="2186261" name="Line 21"/>
            <p:cNvSpPr>
              <a:spLocks noChangeShapeType="1"/>
            </p:cNvSpPr>
            <p:nvPr/>
          </p:nvSpPr>
          <p:spPr bwMode="auto">
            <a:xfrm flipV="1">
              <a:off x="2016125" y="4953000"/>
              <a:ext cx="990600" cy="609600"/>
            </a:xfrm>
            <a:prstGeom prst="line">
              <a:avLst/>
            </a:prstGeom>
            <a:noFill/>
            <a:ln w="57150">
              <a:solidFill>
                <a:srgbClr val="800080"/>
              </a:solidFill>
              <a:prstDash val="sysDot"/>
              <a:round/>
              <a:headEnd/>
              <a:tailEnd type="triangle" w="med" len="med"/>
            </a:ln>
            <a:effectLst>
              <a:outerShdw blurRad="63500" dist="38099" dir="2700000" algn="ctr" rotWithShape="0">
                <a:schemeClr val="bg2">
                  <a:alpha val="75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186262" name="Text Box 22"/>
            <p:cNvSpPr txBox="1">
              <a:spLocks noChangeArrowheads="1"/>
            </p:cNvSpPr>
            <p:nvPr/>
          </p:nvSpPr>
          <p:spPr bwMode="auto">
            <a:xfrm>
              <a:off x="3339619" y="5178107"/>
              <a:ext cx="2327756" cy="1477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5000"/>
                </a:schemeClr>
              </a:outerShdw>
            </a:effec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800" b="1" u="sng" dirty="0" smtClean="0"/>
                <a:t>Multi-Network</a:t>
              </a:r>
              <a:endParaRPr lang="en-US" sz="1800" b="1" dirty="0"/>
            </a:p>
            <a:p>
              <a:pPr algn="ctr" eaLnBrk="1" hangingPunct="1">
                <a:defRPr/>
              </a:pPr>
              <a:r>
                <a:rPr lang="en-US" sz="1800" dirty="0" smtClean="0"/>
                <a:t>19,690 genes</a:t>
              </a:r>
            </a:p>
            <a:p>
              <a:pPr algn="ctr" eaLnBrk="1" hangingPunct="1">
                <a:defRPr/>
              </a:pPr>
              <a:r>
                <a:rPr lang="en-US" sz="1800" dirty="0" smtClean="0"/>
                <a:t> 182,592 </a:t>
              </a:r>
              <a:r>
                <a:rPr lang="en-US" sz="1800" dirty="0"/>
                <a:t>interactions </a:t>
              </a:r>
              <a:endParaRPr lang="en-US" sz="1800" dirty="0" smtClean="0"/>
            </a:p>
            <a:p>
              <a:pPr algn="ctr" eaLnBrk="1" hangingPunct="1">
                <a:defRPr/>
              </a:pPr>
              <a:r>
                <a:rPr lang="en-US" sz="1800" dirty="0" smtClean="0"/>
                <a:t>          </a:t>
              </a:r>
              <a:endParaRPr lang="en-US" sz="1200" dirty="0" smtClean="0"/>
            </a:p>
            <a:p>
              <a:pPr algn="ctr" eaLnBrk="1" hangingPunct="1">
                <a:defRPr/>
              </a:pPr>
              <a:endParaRPr lang="en-US" sz="1800" dirty="0" smtClean="0"/>
            </a:p>
          </p:txBody>
        </p:sp>
        <p:pic>
          <p:nvPicPr>
            <p:cNvPr id="47112" name="Picture 2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 l="10284" t="14476" r="35429" b="13142"/>
            <a:stretch>
              <a:fillRect/>
            </a:stretch>
          </p:blipFill>
          <p:spPr bwMode="auto">
            <a:xfrm>
              <a:off x="3048000" y="2667000"/>
              <a:ext cx="2663825" cy="2374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86264" name="Text Box 24"/>
            <p:cNvSpPr txBox="1">
              <a:spLocks noChangeArrowheads="1"/>
            </p:cNvSpPr>
            <p:nvPr/>
          </p:nvSpPr>
          <p:spPr bwMode="auto">
            <a:xfrm>
              <a:off x="3505200" y="3606800"/>
              <a:ext cx="15811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5000"/>
                </a:schemeClr>
              </a:outerShdw>
            </a:effec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>
                  <a:solidFill>
                    <a:srgbClr val="000000"/>
                  </a:solidFill>
                  <a:ea typeface="ＭＳ Ｐゴシック" charset="-128"/>
                  <a:cs typeface="ＭＳ Ｐゴシック" charset="-128"/>
                </a:rPr>
                <a:t>Multi-Network</a:t>
              </a:r>
            </a:p>
          </p:txBody>
        </p:sp>
        <p:grpSp>
          <p:nvGrpSpPr>
            <p:cNvPr id="47115" name="Group 28"/>
            <p:cNvGrpSpPr>
              <a:grpSpLocks/>
            </p:cNvGrpSpPr>
            <p:nvPr/>
          </p:nvGrpSpPr>
          <p:grpSpPr bwMode="auto">
            <a:xfrm>
              <a:off x="2914651" y="1196975"/>
              <a:ext cx="2963863" cy="1317625"/>
              <a:chOff x="1862" y="754"/>
              <a:chExt cx="1867" cy="830"/>
            </a:xfrm>
          </p:grpSpPr>
          <p:sp>
            <p:nvSpPr>
              <p:cNvPr id="2186269" name="Text Box 29"/>
              <p:cNvSpPr txBox="1">
                <a:spLocks noChangeArrowheads="1"/>
              </p:cNvSpPr>
              <p:nvPr/>
            </p:nvSpPr>
            <p:spPr bwMode="auto">
              <a:xfrm>
                <a:off x="1862" y="754"/>
                <a:ext cx="1867" cy="4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5000"/>
                  </a:schemeClr>
                </a:outerShdw>
              </a:effec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US" sz="2000" dirty="0" err="1" smtClean="0">
                    <a:solidFill>
                      <a:srgbClr val="0000FF"/>
                    </a:solidFill>
                  </a:rPr>
                  <a:t>DNA:protein</a:t>
                </a:r>
                <a:r>
                  <a:rPr lang="en-US" sz="2000" dirty="0" smtClean="0">
                    <a:solidFill>
                      <a:srgbClr val="000000"/>
                    </a:solidFill>
                  </a:rPr>
                  <a:t> interactions</a:t>
                </a:r>
              </a:p>
              <a:p>
                <a:pPr algn="ctr" eaLnBrk="1" hangingPunct="1">
                  <a:defRPr/>
                </a:pPr>
                <a:r>
                  <a:rPr lang="en-US" sz="2000" dirty="0" smtClean="0">
                    <a:solidFill>
                      <a:srgbClr val="000000"/>
                    </a:solidFill>
                  </a:rPr>
                  <a:t>AGRIS &amp; Predicted</a:t>
                </a:r>
              </a:p>
            </p:txBody>
          </p:sp>
          <p:sp>
            <p:nvSpPr>
              <p:cNvPr id="2186270" name="Line 30"/>
              <p:cNvSpPr>
                <a:spLocks noChangeShapeType="1"/>
              </p:cNvSpPr>
              <p:nvPr/>
            </p:nvSpPr>
            <p:spPr bwMode="auto">
              <a:xfrm>
                <a:off x="2688" y="1200"/>
                <a:ext cx="0" cy="38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ffectLst>
                <a:outerShdw blurRad="63500" dist="38099" dir="2700000" algn="ctr" rotWithShape="0">
                  <a:schemeClr val="bg2">
                    <a:alpha val="75000"/>
                  </a:schemeClr>
                </a:outerShdw>
              </a:effec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Arial" pitchFamily="-89" charset="0"/>
                  <a:ea typeface="ＭＳ Ｐゴシック" pitchFamily="-89" charset="-128"/>
                  <a:cs typeface="ＭＳ Ｐゴシック" pitchFamily="-89" charset="-128"/>
                </a:endParaRPr>
              </a:p>
            </p:txBody>
          </p:sp>
        </p:grpSp>
        <p:sp>
          <p:nvSpPr>
            <p:cNvPr id="2186274" name="Text Box 34"/>
            <p:cNvSpPr txBox="1">
              <a:spLocks noChangeArrowheads="1"/>
            </p:cNvSpPr>
            <p:nvPr/>
          </p:nvSpPr>
          <p:spPr bwMode="auto">
            <a:xfrm>
              <a:off x="7694613" y="1949450"/>
              <a:ext cx="184150" cy="671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5000"/>
                </a:schemeClr>
              </a:outerShdw>
            </a:effec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endParaRPr lang="en-US" sz="1800" smtClean="0">
                <a:solidFill>
                  <a:srgbClr val="000000"/>
                </a:solidFill>
              </a:endParaRPr>
            </a:p>
            <a:p>
              <a:pPr algn="ctr" eaLnBrk="1" hangingPunct="1">
                <a:defRPr/>
              </a:pPr>
              <a:endParaRPr lang="en-US" sz="2000" smtClean="0">
                <a:solidFill>
                  <a:srgbClr val="000000"/>
                </a:solidFill>
              </a:endParaRPr>
            </a:p>
          </p:txBody>
        </p:sp>
        <p:sp>
          <p:nvSpPr>
            <p:cNvPr id="32804" name="Text Box 7"/>
            <p:cNvSpPr txBox="1">
              <a:spLocks noChangeArrowheads="1"/>
            </p:cNvSpPr>
            <p:nvPr/>
          </p:nvSpPr>
          <p:spPr bwMode="auto">
            <a:xfrm>
              <a:off x="6267906" y="6368893"/>
              <a:ext cx="2736636" cy="30777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rgbClr val="000000">
                  <a:alpha val="75000"/>
                </a:srgbClr>
              </a:outerShdw>
            </a:effec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400" dirty="0" err="1" smtClean="0">
                  <a:latin typeface="Calibri" charset="0"/>
                </a:rPr>
                <a:t>Katari</a:t>
              </a:r>
              <a:r>
                <a:rPr lang="en-US" sz="1400" dirty="0" smtClean="0">
                  <a:latin typeface="Calibri" charset="0"/>
                </a:rPr>
                <a:t> et al (2010) Plant Physiol.</a:t>
              </a:r>
            </a:p>
          </p:txBody>
        </p:sp>
        <p:sp>
          <p:nvSpPr>
            <p:cNvPr id="47119" name="Rectangle 56"/>
            <p:cNvSpPr>
              <a:spLocks noChangeArrowheads="1"/>
            </p:cNvSpPr>
            <p:nvPr/>
          </p:nvSpPr>
          <p:spPr bwMode="auto">
            <a:xfrm>
              <a:off x="3022600" y="6258560"/>
              <a:ext cx="285892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GB" sz="2400" dirty="0" err="1">
                  <a:latin typeface="Calibri" charset="0"/>
                </a:rPr>
                <a:t>www.virtualplant.org</a:t>
              </a:r>
              <a:endParaRPr lang="en-GB" sz="2400" dirty="0">
                <a:latin typeface="Calibri" charset="0"/>
              </a:endParaRPr>
            </a:p>
          </p:txBody>
        </p:sp>
      </p:grpSp>
      <p:sp>
        <p:nvSpPr>
          <p:cNvPr id="33" name="Line 32"/>
          <p:cNvSpPr>
            <a:spLocks noChangeShapeType="1"/>
          </p:cNvSpPr>
          <p:nvPr/>
        </p:nvSpPr>
        <p:spPr bwMode="auto">
          <a:xfrm flipH="1">
            <a:off x="5026024" y="1905000"/>
            <a:ext cx="2000779" cy="16891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chemeClr val="bg2">
                <a:alpha val="75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34" name="Text Box 31"/>
          <p:cNvSpPr txBox="1">
            <a:spLocks noChangeArrowheads="1"/>
          </p:cNvSpPr>
          <p:nvPr/>
        </p:nvSpPr>
        <p:spPr bwMode="auto">
          <a:xfrm>
            <a:off x="6423528" y="1143000"/>
            <a:ext cx="2514097" cy="800219"/>
          </a:xfrm>
          <a:prstGeom prst="rect">
            <a:avLst/>
          </a:prstGeom>
          <a:solidFill>
            <a:srgbClr val="EEECE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dirty="0" err="1">
                <a:solidFill>
                  <a:srgbClr val="FF0000"/>
                </a:solidFill>
              </a:rPr>
              <a:t>Transcriptome</a:t>
            </a:r>
            <a:endParaRPr lang="en-US" sz="1400" dirty="0">
              <a:solidFill>
                <a:srgbClr val="000000"/>
              </a:solidFill>
            </a:endParaRPr>
          </a:p>
          <a:p>
            <a:pPr algn="ctr" eaLnBrk="1" hangingPunct="1"/>
            <a:r>
              <a:rPr lang="en-US" sz="1400" dirty="0">
                <a:solidFill>
                  <a:srgbClr val="000000"/>
                </a:solidFill>
              </a:rPr>
              <a:t>Query </a:t>
            </a:r>
            <a:r>
              <a:rPr lang="en-US" sz="1400" dirty="0" err="1">
                <a:solidFill>
                  <a:srgbClr val="000000"/>
                </a:solidFill>
              </a:rPr>
              <a:t>multinetwork</a:t>
            </a:r>
            <a:r>
              <a:rPr lang="en-US" sz="1400" dirty="0">
                <a:solidFill>
                  <a:srgbClr val="000000"/>
                </a:solidFill>
              </a:rPr>
              <a:t> with list of  834 N - regulated genes</a:t>
            </a:r>
          </a:p>
        </p:txBody>
      </p:sp>
      <p:sp>
        <p:nvSpPr>
          <p:cNvPr id="35" name="Text Box 33"/>
          <p:cNvSpPr txBox="1">
            <a:spLocks noChangeArrowheads="1"/>
          </p:cNvSpPr>
          <p:nvPr/>
        </p:nvSpPr>
        <p:spPr bwMode="auto">
          <a:xfrm rot="19102168">
            <a:off x="4875213" y="2317750"/>
            <a:ext cx="240506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5000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Query </a:t>
            </a:r>
            <a:r>
              <a:rPr lang="en-US" dirty="0" err="1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multinetwork</a:t>
            </a:r>
            <a:endParaRPr lang="en-US" dirty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  <a:p>
            <a:pPr>
              <a:defRPr/>
            </a:pPr>
            <a:r>
              <a:rPr lang="en-US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For gene connections</a:t>
            </a:r>
          </a:p>
        </p:txBody>
      </p:sp>
      <p:sp>
        <p:nvSpPr>
          <p:cNvPr id="38" name="Text Box 26"/>
          <p:cNvSpPr txBox="1">
            <a:spLocks noChangeArrowheads="1"/>
          </p:cNvSpPr>
          <p:nvPr/>
        </p:nvSpPr>
        <p:spPr bwMode="auto">
          <a:xfrm>
            <a:off x="41274" y="3124200"/>
            <a:ext cx="1881188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5000"/>
              </a:schemeClr>
            </a:outerShdw>
          </a:effec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endParaRPr lang="en-US" sz="2000" dirty="0" smtClean="0">
              <a:solidFill>
                <a:srgbClr val="0000FF"/>
              </a:solidFill>
            </a:endParaRPr>
          </a:p>
          <a:p>
            <a:pPr algn="ctr" eaLnBrk="1" hangingPunct="1">
              <a:defRPr/>
            </a:pPr>
            <a:r>
              <a:rPr lang="en-US" sz="2000" dirty="0" err="1" smtClean="0">
                <a:solidFill>
                  <a:srgbClr val="0000FF"/>
                </a:solidFill>
              </a:rPr>
              <a:t>Protein:Protein</a:t>
            </a:r>
            <a:endParaRPr lang="en-US" sz="2000" dirty="0" smtClean="0">
              <a:solidFill>
                <a:srgbClr val="000000"/>
              </a:solidFill>
            </a:endParaRPr>
          </a:p>
          <a:p>
            <a:pPr algn="ctr" eaLnBrk="1" hangingPunct="1">
              <a:defRPr/>
            </a:pPr>
            <a:r>
              <a:rPr lang="en-US" sz="2000" dirty="0" err="1" smtClean="0">
                <a:solidFill>
                  <a:srgbClr val="000000"/>
                </a:solidFill>
              </a:rPr>
              <a:t>Interactome</a:t>
            </a:r>
            <a:endParaRPr lang="en-US" sz="2000" dirty="0" smtClean="0">
              <a:solidFill>
                <a:srgbClr val="000000"/>
              </a:solidFill>
            </a:endParaRPr>
          </a:p>
          <a:p>
            <a:pPr algn="ctr" eaLnBrk="1" hangingPunct="1"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(</a:t>
            </a:r>
            <a:r>
              <a:rPr lang="en-US" sz="2000" dirty="0" err="1" smtClean="0">
                <a:solidFill>
                  <a:srgbClr val="000000"/>
                </a:solidFill>
              </a:rPr>
              <a:t>Ecker</a:t>
            </a:r>
            <a:r>
              <a:rPr lang="en-US" sz="2000" dirty="0">
                <a:solidFill>
                  <a:srgbClr val="000000"/>
                </a:solidFill>
              </a:rPr>
              <a:t>/Vidal) </a:t>
            </a:r>
          </a:p>
          <a:p>
            <a:pPr algn="ctr" eaLnBrk="1" hangingPunct="1"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39" name="Text Box 19"/>
          <p:cNvSpPr txBox="1">
            <a:spLocks noChangeArrowheads="1"/>
          </p:cNvSpPr>
          <p:nvPr/>
        </p:nvSpPr>
        <p:spPr bwMode="auto">
          <a:xfrm>
            <a:off x="695216" y="5289552"/>
            <a:ext cx="1467068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5000"/>
              </a:schemeClr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 err="1">
                <a:solidFill>
                  <a:srgbClr val="0000FF"/>
                </a:solidFill>
                <a:ea typeface="ＭＳ Ｐゴシック" charset="-128"/>
                <a:cs typeface="ＭＳ Ｐゴシック" charset="-128"/>
              </a:rPr>
              <a:t>miRNA:RNA</a:t>
            </a:r>
            <a:endParaRPr lang="en-US" dirty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  <a:p>
            <a:pPr algn="ctr">
              <a:defRPr/>
            </a:pPr>
            <a:r>
              <a:rPr lang="en-US" dirty="0" err="1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mirBASE</a:t>
            </a:r>
            <a:endParaRPr lang="en-US" dirty="0" smtClean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  <a:p>
            <a:pPr algn="ctr">
              <a:defRPr/>
            </a:pPr>
            <a:r>
              <a:rPr lang="en-US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ASRP</a:t>
            </a:r>
            <a:endParaRPr lang="en-US" dirty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  <a:p>
            <a:pPr algn="ctr">
              <a:defRPr/>
            </a:pPr>
            <a:r>
              <a:rPr lang="en-US" sz="14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   </a:t>
            </a:r>
          </a:p>
        </p:txBody>
      </p:sp>
      <p:sp>
        <p:nvSpPr>
          <p:cNvPr id="40" name="Line 27"/>
          <p:cNvSpPr>
            <a:spLocks noChangeShapeType="1"/>
          </p:cNvSpPr>
          <p:nvPr/>
        </p:nvSpPr>
        <p:spPr bwMode="auto">
          <a:xfrm>
            <a:off x="1863725" y="3865563"/>
            <a:ext cx="10668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5000"/>
              </a:scheme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 pitchFamily="-89" charset="0"/>
              <a:ea typeface="ＭＳ Ｐゴシック" pitchFamily="-89" charset="-128"/>
              <a:cs typeface="ＭＳ Ｐゴシック" pitchFamily="-89" charset="-128"/>
            </a:endParaRPr>
          </a:p>
        </p:txBody>
      </p:sp>
      <p:sp>
        <p:nvSpPr>
          <p:cNvPr id="36" name="Text Box 2"/>
          <p:cNvSpPr txBox="1">
            <a:spLocks noChangeArrowheads="1"/>
          </p:cNvSpPr>
          <p:nvPr/>
        </p:nvSpPr>
        <p:spPr bwMode="auto">
          <a:xfrm>
            <a:off x="520700" y="391180"/>
            <a:ext cx="8229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dirty="0">
                <a:solidFill>
                  <a:srgbClr val="000000"/>
                </a:solidFill>
                <a:latin typeface="Calibri" charset="0"/>
              </a:rPr>
              <a:t>Q</a:t>
            </a:r>
            <a:r>
              <a:rPr lang="en-US" sz="2800" dirty="0" smtClean="0">
                <a:solidFill>
                  <a:srgbClr val="000000"/>
                </a:solidFill>
                <a:latin typeface="Calibri" charset="0"/>
              </a:rPr>
              <a:t>uery </a:t>
            </a:r>
            <a:r>
              <a:rPr lang="en-US" sz="2800" dirty="0" err="1" smtClean="0">
                <a:solidFill>
                  <a:srgbClr val="000000"/>
                </a:solidFill>
                <a:latin typeface="Calibri" charset="0"/>
              </a:rPr>
              <a:t>Multinetwork</a:t>
            </a:r>
            <a:r>
              <a:rPr lang="en-US" sz="2800" dirty="0" smtClean="0">
                <a:solidFill>
                  <a:srgbClr val="000000"/>
                </a:solidFill>
                <a:latin typeface="Calibri" charset="0"/>
              </a:rPr>
              <a:t> with </a:t>
            </a:r>
            <a:r>
              <a:rPr lang="en-US" sz="2800" dirty="0" err="1">
                <a:solidFill>
                  <a:srgbClr val="000000"/>
                </a:solidFill>
                <a:latin typeface="Calibri" charset="0"/>
              </a:rPr>
              <a:t>T</a:t>
            </a:r>
            <a:r>
              <a:rPr lang="en-US" sz="2800" dirty="0" err="1" smtClean="0">
                <a:solidFill>
                  <a:srgbClr val="000000"/>
                </a:solidFill>
                <a:latin typeface="Calibri" charset="0"/>
              </a:rPr>
              <a:t>ranscriptome</a:t>
            </a:r>
            <a:r>
              <a:rPr lang="en-US" sz="2800" dirty="0" smtClean="0">
                <a:solidFill>
                  <a:srgbClr val="000000"/>
                </a:solidFill>
                <a:latin typeface="Calibri" charset="0"/>
              </a:rPr>
              <a:t> Data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9204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ChangeArrowheads="1"/>
          </p:cNvSpPr>
          <p:nvPr/>
        </p:nvSpPr>
        <p:spPr bwMode="auto">
          <a:xfrm>
            <a:off x="0" y="1447800"/>
            <a:ext cx="9144000" cy="5410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charset="0"/>
            </a:endParaRPr>
          </a:p>
        </p:txBody>
      </p:sp>
      <p:pic>
        <p:nvPicPr>
          <p:cNvPr id="49154" name="Picture 3" descr="Screenshot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1600" y="993775"/>
            <a:ext cx="6172200" cy="578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Text Box 4"/>
          <p:cNvSpPr txBox="1">
            <a:spLocks noChangeArrowheads="1"/>
          </p:cNvSpPr>
          <p:nvPr/>
        </p:nvSpPr>
        <p:spPr bwMode="auto">
          <a:xfrm>
            <a:off x="533400" y="228600"/>
            <a:ext cx="8077200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ts val="0"/>
              </a:spcBef>
            </a:pPr>
            <a:r>
              <a:rPr lang="en-US" dirty="0" err="1" smtClean="0">
                <a:latin typeface="Calibri" charset="0"/>
              </a:rPr>
              <a:t>Multinetwork</a:t>
            </a:r>
            <a:r>
              <a:rPr lang="en-US" dirty="0" smtClean="0">
                <a:latin typeface="Calibri" charset="0"/>
              </a:rPr>
              <a:t> Analysis Identifies a  N-regulated Network</a:t>
            </a:r>
          </a:p>
        </p:txBody>
      </p:sp>
      <p:sp>
        <p:nvSpPr>
          <p:cNvPr id="49157" name="Line 6"/>
          <p:cNvSpPr>
            <a:spLocks noChangeShapeType="1"/>
          </p:cNvSpPr>
          <p:nvPr/>
        </p:nvSpPr>
        <p:spPr bwMode="auto">
          <a:xfrm>
            <a:off x="2161800" y="2600762"/>
            <a:ext cx="1699000" cy="21363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7383" name="Text Box 7"/>
          <p:cNvSpPr txBox="1">
            <a:spLocks noChangeArrowheads="1"/>
          </p:cNvSpPr>
          <p:nvPr/>
        </p:nvSpPr>
        <p:spPr bwMode="auto">
          <a:xfrm>
            <a:off x="5105400" y="6324600"/>
            <a:ext cx="3756025" cy="307975"/>
          </a:xfrm>
          <a:prstGeom prst="rect">
            <a:avLst/>
          </a:prstGeom>
          <a:solidFill>
            <a:srgbClr val="C0C0C0"/>
          </a:solidFill>
          <a:ln w="9525">
            <a:solidFill>
              <a:srgbClr val="C0C0C0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5000"/>
              </a:srgbClr>
            </a:outerShdw>
          </a:effec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smtClean="0">
                <a:latin typeface="Calibri" charset="0"/>
              </a:rPr>
              <a:t>Gutierrez et al (2008) PNAS</a:t>
            </a:r>
            <a:r>
              <a:rPr lang="en-US" sz="1400" smtClean="0"/>
              <a:t> vol 105, 4939-4944 </a:t>
            </a:r>
            <a:endParaRPr lang="en-US" sz="1400" smtClean="0">
              <a:latin typeface="Calibri" charset="0"/>
            </a:endParaRPr>
          </a:p>
        </p:txBody>
      </p:sp>
      <p:sp>
        <p:nvSpPr>
          <p:cNvPr id="49156" name="Text Box 5"/>
          <p:cNvSpPr txBox="1">
            <a:spLocks noChangeArrowheads="1"/>
          </p:cNvSpPr>
          <p:nvPr/>
        </p:nvSpPr>
        <p:spPr bwMode="auto">
          <a:xfrm>
            <a:off x="457200" y="1524000"/>
            <a:ext cx="2819400" cy="1323439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b="1" i="1" dirty="0" smtClean="0">
                <a:latin typeface="Calibri" charset="0"/>
              </a:rPr>
              <a:t>CCA1 (</a:t>
            </a:r>
            <a:r>
              <a:rPr lang="en-US" sz="2000" b="1" i="1" dirty="0" err="1" smtClean="0">
                <a:latin typeface="Calibri" charset="0"/>
              </a:rPr>
              <a:t>myb</a:t>
            </a:r>
            <a:r>
              <a:rPr lang="en-US" sz="2000" b="1" i="1" dirty="0" smtClean="0">
                <a:latin typeface="Calibri" charset="0"/>
              </a:rPr>
              <a:t> TF)</a:t>
            </a:r>
          </a:p>
          <a:p>
            <a:pPr algn="ctr" eaLnBrk="1" hangingPunct="1"/>
            <a:r>
              <a:rPr lang="en-US" sz="2000" b="1" i="1" dirty="0" smtClean="0">
                <a:latin typeface="Calibri" charset="0"/>
              </a:rPr>
              <a:t>Master regulator clock</a:t>
            </a:r>
            <a:endParaRPr lang="en-US" sz="2000" b="1" i="1" dirty="0">
              <a:latin typeface="Calibri" charset="0"/>
            </a:endParaRPr>
          </a:p>
          <a:p>
            <a:pPr algn="ctr" eaLnBrk="1" hangingPunct="1"/>
            <a:r>
              <a:rPr lang="en-US" sz="2000" b="1" dirty="0" smtClean="0">
                <a:latin typeface="Calibri" charset="0"/>
              </a:rPr>
              <a:t>A TOP HUB</a:t>
            </a:r>
          </a:p>
          <a:p>
            <a:pPr algn="ctr" eaLnBrk="1" hangingPunct="1"/>
            <a:r>
              <a:rPr lang="en-US" sz="2000" b="1" dirty="0" smtClean="0">
                <a:latin typeface="Calibri" charset="0"/>
              </a:rPr>
              <a:t>N-regulatory Network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69220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5140885" y="6250027"/>
            <a:ext cx="3764990" cy="307777"/>
          </a:xfrm>
          <a:prstGeom prst="rect">
            <a:avLst/>
          </a:prstGeom>
          <a:solidFill>
            <a:srgbClr val="C0C0C0"/>
          </a:solidFill>
          <a:ln w="9525">
            <a:solidFill>
              <a:srgbClr val="C0C0C0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5000"/>
              </a:srgbClr>
            </a:outerShdw>
          </a:effec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400" b="1" dirty="0" smtClean="0">
                <a:latin typeface="Calibri" charset="0"/>
              </a:rPr>
              <a:t>Review</a:t>
            </a:r>
            <a:r>
              <a:rPr lang="en-US" sz="1400" dirty="0" smtClean="0">
                <a:latin typeface="Calibri" charset="0"/>
              </a:rPr>
              <a:t>: Gutierrez (2012) Science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2174190"/>
            <a:ext cx="2898034" cy="387794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394318" y="1185346"/>
            <a:ext cx="469872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New Biology</a:t>
            </a:r>
          </a:p>
          <a:p>
            <a:pPr algn="ctr"/>
            <a:r>
              <a:rPr lang="en-US" sz="2800" dirty="0" smtClean="0"/>
              <a:t>Nutrient Control of the Clock</a:t>
            </a:r>
            <a:endParaRPr lang="en-US" sz="2800" dirty="0"/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835025" y="6250027"/>
            <a:ext cx="3756025" cy="307975"/>
          </a:xfrm>
          <a:prstGeom prst="rect">
            <a:avLst/>
          </a:prstGeom>
          <a:solidFill>
            <a:srgbClr val="C0C0C0"/>
          </a:solidFill>
          <a:ln w="9525">
            <a:solidFill>
              <a:srgbClr val="C0C0C0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5000"/>
              </a:srgbClr>
            </a:outerShdw>
          </a:effec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dirty="0" smtClean="0">
                <a:latin typeface="Calibri" charset="0"/>
              </a:rPr>
              <a:t>Gutierrez et al (2008) PNAS</a:t>
            </a:r>
            <a:r>
              <a:rPr lang="en-US" sz="1400" dirty="0" smtClean="0"/>
              <a:t> </a:t>
            </a:r>
            <a:r>
              <a:rPr lang="en-US" sz="1400" dirty="0" err="1" smtClean="0"/>
              <a:t>vol</a:t>
            </a:r>
            <a:r>
              <a:rPr lang="en-US" sz="1400" dirty="0" smtClean="0"/>
              <a:t> 105, 4939-4944 </a:t>
            </a:r>
            <a:endParaRPr lang="en-US" sz="1400" dirty="0" smtClean="0">
              <a:latin typeface="Calibri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15" y="0"/>
            <a:ext cx="355600" cy="31115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985" y="0"/>
            <a:ext cx="7440422" cy="1158875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304800" y="1219200"/>
            <a:ext cx="7315200" cy="0"/>
          </a:xfrm>
          <a:prstGeom prst="line">
            <a:avLst/>
          </a:prstGeom>
          <a:ln w="57150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6452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3320</TotalTime>
  <Words>1074</Words>
  <Application>Microsoft Macintosh PowerPoint</Application>
  <PresentationFormat>On-screen Show (4:3)</PresentationFormat>
  <Paragraphs>340</Paragraphs>
  <Slides>18</Slides>
  <Notes>9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Image</vt:lpstr>
      <vt:lpstr>Slide 1</vt:lpstr>
      <vt:lpstr>Slide 2</vt:lpstr>
      <vt:lpstr>Slide 3</vt:lpstr>
      <vt:lpstr>Slide 4</vt:lpstr>
      <vt:lpstr>Nitrogen Use and the Environment 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>New York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Gloria Coruzzi</dc:creator>
  <cp:lastModifiedBy>Dennis Shasha</cp:lastModifiedBy>
  <cp:revision>218</cp:revision>
  <dcterms:created xsi:type="dcterms:W3CDTF">2013-05-15T22:49:24Z</dcterms:created>
  <dcterms:modified xsi:type="dcterms:W3CDTF">2013-05-15T22:51:46Z</dcterms:modified>
</cp:coreProperties>
</file>