
<file path=[Content_Types].xml><?xml version="1.0" encoding="utf-8"?>
<Types xmlns="http://schemas.openxmlformats.org/package/2006/content-types">
  <Override PartName="/ppt/slideLayouts/slideLayout18.xml" ContentType="application/vnd.openxmlformats-officedocument.presentationml.slideLayou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8" r:id="rId1"/>
  </p:sldMasterIdLst>
  <p:notesMasterIdLst>
    <p:notesMasterId r:id="rId14"/>
  </p:notesMasterIdLst>
  <p:sldIdLst>
    <p:sldId id="256" r:id="rId2"/>
    <p:sldId id="257" r:id="rId3"/>
    <p:sldId id="266" r:id="rId4"/>
    <p:sldId id="267" r:id="rId5"/>
    <p:sldId id="262" r:id="rId6"/>
    <p:sldId id="269" r:id="rId7"/>
    <p:sldId id="273" r:id="rId8"/>
    <p:sldId id="272" r:id="rId9"/>
    <p:sldId id="277" r:id="rId10"/>
    <p:sldId id="278" r:id="rId11"/>
    <p:sldId id="279" r:id="rId12"/>
    <p:sldId id="27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3638" autoAdjust="0"/>
    <p:restoredTop sz="86254" autoAdjust="0"/>
  </p:normalViewPr>
  <p:slideViewPr>
    <p:cSldViewPr snapToGrid="0" snapToObjects="1">
      <p:cViewPr varScale="1">
        <p:scale>
          <a:sx n="104" d="100"/>
          <a:sy n="104" d="100"/>
        </p:scale>
        <p:origin x="-624" y="-104"/>
      </p:cViewPr>
      <p:guideLst>
        <p:guide orient="horz" pos="2160"/>
        <p:guide pos="2880"/>
      </p:guideLst>
    </p:cSldViewPr>
  </p:slideViewPr>
  <p:outlineViewPr>
    <p:cViewPr>
      <p:scale>
        <a:sx n="33" d="100"/>
        <a:sy n="33" d="100"/>
      </p:scale>
      <p:origin x="0" y="95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8575AE-5D11-3C44-99C3-5BECEF33926A}" type="datetimeFigureOut">
              <a:rPr lang="en-US" smtClean="0"/>
              <a:pPr/>
              <a:t>12/6/10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33E99D-FA8A-0740-95B4-A2432217E9B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42F5F121-53AB-7F4C-A59C-CE114531DFB6}" type="datetimeFigureOut">
              <a:rPr lang="en-US" smtClean="0"/>
              <a:pPr/>
              <a:t>12/6/10</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F038D0E7-FCCC-2D47-BA12-2970329F5DA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42F5F121-53AB-7F4C-A59C-CE114531DFB6}" type="datetimeFigureOut">
              <a:rPr lang="en-US" smtClean="0"/>
              <a:pPr/>
              <a:t>12/6/10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43CA-14ED-1647-9500-FFFA604F0BBD}"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2F5F121-53AB-7F4C-A59C-CE114531DFB6}" type="datetimeFigureOut">
              <a:rPr lang="en-US" smtClean="0"/>
              <a:pPr/>
              <a:t>12/6/10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43CA-14ED-1647-9500-FFFA604F0BBD}"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F5F121-53AB-7F4C-A59C-CE114531DFB6}" type="datetimeFigureOut">
              <a:rPr lang="en-US" smtClean="0"/>
              <a:pPr/>
              <a:t>12/6/10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043CA-14ED-1647-9500-FFFA604F0BB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5F121-53AB-7F4C-A59C-CE114531DFB6}" type="datetimeFigureOut">
              <a:rPr lang="en-US" smtClean="0"/>
              <a:pPr/>
              <a:t>12/6/10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043CA-14ED-1647-9500-FFFA604F0BB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5F121-53AB-7F4C-A59C-CE114531DFB6}" type="datetimeFigureOut">
              <a:rPr lang="en-US" smtClean="0"/>
              <a:pPr/>
              <a:t>12/6/10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8D0E7-FCCC-2D47-BA12-2970329F5DA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5F121-53AB-7F4C-A59C-CE114531DFB6}" type="datetimeFigureOut">
              <a:rPr lang="en-US" smtClean="0"/>
              <a:pPr/>
              <a:t>12/6/10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43CA-14ED-1647-9500-FFFA604F0BBD}"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5F121-53AB-7F4C-A59C-CE114531DFB6}" type="datetimeFigureOut">
              <a:rPr lang="en-US" smtClean="0"/>
              <a:pPr/>
              <a:t>12/6/10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43CA-14ED-1647-9500-FFFA604F0BB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5F121-53AB-7F4C-A59C-CE114531DFB6}" type="datetimeFigureOut">
              <a:rPr lang="en-US" smtClean="0"/>
              <a:pPr/>
              <a:t>12/6/10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43CA-14ED-1647-9500-FFFA604F0BBD}"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5F121-53AB-7F4C-A59C-CE114531DFB6}" type="datetimeFigureOut">
              <a:rPr lang="en-US" smtClean="0"/>
              <a:pPr/>
              <a:t>12/6/10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43CA-14ED-1647-9500-FFFA604F0BB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2F5F121-53AB-7F4C-A59C-CE114531DFB6}" type="datetimeFigureOut">
              <a:rPr lang="en-US" smtClean="0"/>
              <a:pPr/>
              <a:t>12/6/10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43CA-14ED-1647-9500-FFFA604F0B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2F5F121-53AB-7F4C-A59C-CE114531DFB6}" type="datetimeFigureOut">
              <a:rPr lang="en-US" smtClean="0"/>
              <a:pPr/>
              <a:t>12/6/10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43CA-14ED-1647-9500-FFFA604F0BB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2F5F121-53AB-7F4C-A59C-CE114531DFB6}" type="datetimeFigureOut">
              <a:rPr lang="en-US" smtClean="0"/>
              <a:pPr/>
              <a:t>12/6/10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43CA-14ED-1647-9500-FFFA604F0B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42F5F121-53AB-7F4C-A59C-CE114531DFB6}" type="datetimeFigureOut">
              <a:rPr lang="en-US" smtClean="0"/>
              <a:pPr/>
              <a:t>12/6/10</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0B5043CA-14ED-1647-9500-FFFA604F0BB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42F5F121-53AB-7F4C-A59C-CE114531DFB6}" type="datetimeFigureOut">
              <a:rPr lang="en-US" smtClean="0"/>
              <a:pPr/>
              <a:t>12/6/10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43CA-14ED-1647-9500-FFFA604F0BB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5F121-53AB-7F4C-A59C-CE114531DFB6}" type="datetimeFigureOut">
              <a:rPr lang="en-US" smtClean="0"/>
              <a:pPr/>
              <a:t>12/6/10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43CA-14ED-1647-9500-FFFA604F0BB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5F121-53AB-7F4C-A59C-CE114531DFB6}" type="datetimeFigureOut">
              <a:rPr lang="en-US" smtClean="0"/>
              <a:pPr/>
              <a:t>12/6/10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43CA-14ED-1647-9500-FFFA604F0B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2F5F121-53AB-7F4C-A59C-CE114531DFB6}" type="datetimeFigureOut">
              <a:rPr lang="en-US" smtClean="0"/>
              <a:pPr/>
              <a:t>12/6/10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43CA-14ED-1647-9500-FFFA604F0B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2F5F121-53AB-7F4C-A59C-CE114531DFB6}" type="datetimeFigureOut">
              <a:rPr lang="en-US" smtClean="0"/>
              <a:pPr/>
              <a:t>12/6/10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043CA-14ED-1647-9500-FFFA604F0BBD}"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2F5F121-53AB-7F4C-A59C-CE114531DFB6}" type="datetimeFigureOut">
              <a:rPr lang="en-US" smtClean="0"/>
              <a:pPr/>
              <a:t>12/6/10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43CA-14ED-1647-9500-FFFA604F0BBD}"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42F5F121-53AB-7F4C-A59C-CE114531DFB6}" type="datetimeFigureOut">
              <a:rPr lang="en-US" smtClean="0"/>
              <a:pPr/>
              <a:t>12/6/10</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B5043CA-14ED-1647-9500-FFFA604F0B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887133" y="1286933"/>
            <a:ext cx="6477000" cy="1042077"/>
          </a:xfrm>
        </p:spPr>
        <p:txBody>
          <a:bodyPr/>
          <a:lstStyle/>
          <a:p>
            <a:r>
              <a:rPr lang="en-US" sz="5400" b="1" u="sng" dirty="0" smtClean="0">
                <a:solidFill>
                  <a:srgbClr val="FF0000"/>
                </a:solidFill>
              </a:rPr>
              <a:t>Codons</a:t>
            </a:r>
            <a:endParaRPr lang="en-US" sz="5400" b="1" u="sng" dirty="0">
              <a:solidFill>
                <a:srgbClr val="FF0000"/>
              </a:solidFill>
            </a:endParaRPr>
          </a:p>
        </p:txBody>
      </p:sp>
      <p:sp>
        <p:nvSpPr>
          <p:cNvPr id="3" name="Subtitle 2"/>
          <p:cNvSpPr>
            <a:spLocks noGrp="1"/>
          </p:cNvSpPr>
          <p:nvPr>
            <p:ph type="subTitle" idx="1"/>
          </p:nvPr>
        </p:nvSpPr>
        <p:spPr>
          <a:xfrm>
            <a:off x="2209800" y="3420534"/>
            <a:ext cx="6477000" cy="1134533"/>
          </a:xfrm>
        </p:spPr>
        <p:txBody>
          <a:bodyPr>
            <a:normAutofit/>
          </a:bodyPr>
          <a:lstStyle/>
          <a:p>
            <a:r>
              <a:rPr lang="en-US" dirty="0" smtClean="0"/>
              <a:t>1. Relationship between DNA and amino acids 2. Using less frequent codons. </a:t>
            </a:r>
            <a:endParaRPr lang="en-US" dirty="0"/>
          </a:p>
        </p:txBody>
      </p:sp>
      <p:sp>
        <p:nvSpPr>
          <p:cNvPr id="4" name="Subtitle 2"/>
          <p:cNvSpPr txBox="1">
            <a:spLocks/>
          </p:cNvSpPr>
          <p:nvPr/>
        </p:nvSpPr>
        <p:spPr>
          <a:xfrm>
            <a:off x="2209800" y="5198533"/>
            <a:ext cx="6477000" cy="1134533"/>
          </a:xfrm>
          <a:prstGeom prst="rect">
            <a:avLst/>
          </a:prstGeom>
        </p:spPr>
        <p:txBody>
          <a:bodyPr vert="horz" lIns="91440" tIns="0" rIns="45720" bIns="0" rtlCol="0">
            <a:normAutofit/>
          </a:bodyPr>
          <a:lstStyle/>
          <a:p>
            <a:pPr marL="0" marR="0" lvl="0" indent="0" algn="r" defTabSz="914400" rtl="0" eaLnBrk="1" fontAlgn="auto" latinLnBrk="0" hangingPunct="1">
              <a:lnSpc>
                <a:spcPts val="2600"/>
              </a:lnSpc>
              <a:spcBef>
                <a:spcPts val="0"/>
              </a:spcBef>
              <a:spcAft>
                <a:spcPts val="0"/>
              </a:spcAft>
              <a:buClrTx/>
              <a:buSzPct val="90000"/>
              <a:buFontTx/>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Anjali</a:t>
            </a:r>
            <a:r>
              <a:rPr kumimoji="0" lang="en-US" sz="2200" b="0" i="0" u="none" strike="noStrike" kern="1200" cap="none" spc="0" normalizeH="0" noProof="0" dirty="0" smtClean="0">
                <a:ln>
                  <a:noFill/>
                </a:ln>
                <a:solidFill>
                  <a:schemeClr val="tx1"/>
                </a:solidFill>
                <a:effectLst/>
                <a:uLnTx/>
                <a:uFillTx/>
                <a:latin typeface="+mn-lt"/>
                <a:ea typeface="+mn-ea"/>
                <a:cs typeface="+mn-cs"/>
              </a:rPr>
              <a:t> Aggarwal</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Placeholder 5" descr="Screen shot 2010-12-04 at 8.58.25 PM.png"/>
          <p:cNvPicPr>
            <a:picLocks noGrp="1" noChangeAspect="1"/>
          </p:cNvPicPr>
          <p:nvPr>
            <p:ph type="pic" sz="quarter" idx="15"/>
          </p:nvPr>
        </p:nvPicPr>
        <p:blipFill>
          <a:blip r:embed="rId2"/>
          <a:srcRect t="-1965" b="-1965"/>
          <a:stretch>
            <a:fillRect/>
          </a:stretch>
        </p:blipFill>
        <p:spPr/>
      </p:pic>
      <p:sp>
        <p:nvSpPr>
          <p:cNvPr id="3" name="Text Placeholder 2"/>
          <p:cNvSpPr>
            <a:spLocks noGrp="1"/>
          </p:cNvSpPr>
          <p:nvPr>
            <p:ph type="body" sz="half" idx="2"/>
          </p:nvPr>
        </p:nvSpPr>
        <p:spPr>
          <a:xfrm>
            <a:off x="974200" y="4140804"/>
            <a:ext cx="7716875" cy="2469316"/>
          </a:xfrm>
        </p:spPr>
        <p:txBody>
          <a:bodyPr>
            <a:normAutofit fontScale="92500" lnSpcReduction="10000"/>
          </a:bodyPr>
          <a:lstStyle/>
          <a:p>
            <a:r>
              <a:rPr lang="en-US" dirty="0" smtClean="0"/>
              <a:t>These viruses were tested for their ability to replicate in cell culture, as measured by the number of virus particles and of total infectious virions. The results were striking: replacement of most common codon pairs with those that were least common had little effect on total particle production, and yet the infectivity of these particles was reduced to about 0.001 times that of wild-type. So, codon-</a:t>
            </a:r>
            <a:r>
              <a:rPr lang="en-US" dirty="0" err="1" smtClean="0"/>
              <a:t>deoptimized</a:t>
            </a:r>
            <a:r>
              <a:rPr lang="en-US" dirty="0" smtClean="0"/>
              <a:t> viruses were marked by a reduction in virus-particle-specific</a:t>
            </a:r>
            <a:r>
              <a:rPr lang="en-US" baseline="30000" dirty="0" smtClean="0"/>
              <a:t> </a:t>
            </a:r>
            <a:r>
              <a:rPr lang="en-US" dirty="0" smtClean="0"/>
              <a:t>infectivity up to 1,000-fold.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16334" y="4676027"/>
            <a:ext cx="8175229" cy="1717877"/>
          </a:xfrm>
        </p:spPr>
        <p:txBody>
          <a:bodyPr/>
          <a:lstStyle/>
          <a:p>
            <a:pPr>
              <a:lnSpc>
                <a:spcPts val="2300"/>
              </a:lnSpc>
            </a:pPr>
            <a:r>
              <a:rPr lang="en-US" sz="2000" b="0" kern="300" dirty="0" smtClean="0"/>
              <a:t>June 16, 2010 – A team of molecular biologists and computer scientists at Stony Brook University have used this novel method to weaken (attenuate) influenza virus by way of designing hundreds of mutations to its genetic code to create an effective vaccine. </a:t>
            </a:r>
            <a:endParaRPr lang="en-US" sz="2000" b="0" kern="300" dirty="0"/>
          </a:p>
        </p:txBody>
      </p:sp>
      <p:pic>
        <p:nvPicPr>
          <p:cNvPr id="9" name="Picture Placeholder 8" descr="sbu.jpg"/>
          <p:cNvPicPr>
            <a:picLocks noGrp="1" noChangeAspect="1"/>
          </p:cNvPicPr>
          <p:nvPr>
            <p:ph type="pic" sz="quarter" idx="15"/>
          </p:nvPr>
        </p:nvPicPr>
        <p:blipFill>
          <a:blip r:embed="rId2"/>
          <a:srcRect t="-31234" b="-31234"/>
          <a:stretch>
            <a:fillRect/>
          </a:stretch>
        </p:blipFill>
        <p:spPr>
          <a:xfrm rot="21240000">
            <a:off x="857250" y="596900"/>
            <a:ext cx="5010150" cy="3255963"/>
          </a:xfrm>
        </p:spPr>
      </p:pic>
      <p:sp>
        <p:nvSpPr>
          <p:cNvPr id="8" name="TextBox 7"/>
          <p:cNvSpPr txBox="1"/>
          <p:nvPr/>
        </p:nvSpPr>
        <p:spPr>
          <a:xfrm>
            <a:off x="3986581" y="3968141"/>
            <a:ext cx="4409935" cy="707886"/>
          </a:xfrm>
          <a:prstGeom prst="rect">
            <a:avLst/>
          </a:prstGeom>
          <a:noFill/>
        </p:spPr>
        <p:txBody>
          <a:bodyPr wrap="square" rtlCol="0">
            <a:spAutoFit/>
          </a:bodyPr>
          <a:lstStyle/>
          <a:p>
            <a:pPr algn="ctr"/>
            <a:r>
              <a:rPr lang="en-US" sz="4000" b="1" u="sng" dirty="0" smtClean="0">
                <a:solidFill>
                  <a:srgbClr val="FF0000"/>
                </a:solidFill>
              </a:rPr>
              <a:t>Influenza</a:t>
            </a:r>
            <a:endParaRPr lang="en-US" sz="4000" b="1" u="sng" dirty="0">
              <a:solidFill>
                <a:srgbClr val="FF0000"/>
              </a:solidFill>
            </a:endParaRPr>
          </a:p>
        </p:txBody>
      </p:sp>
      <p:sp>
        <p:nvSpPr>
          <p:cNvPr id="10" name="TextBox 9"/>
          <p:cNvSpPr txBox="1"/>
          <p:nvPr/>
        </p:nvSpPr>
        <p:spPr>
          <a:xfrm>
            <a:off x="6914778" y="1129034"/>
            <a:ext cx="1776785" cy="923330"/>
          </a:xfrm>
          <a:prstGeom prst="rect">
            <a:avLst/>
          </a:prstGeom>
          <a:noFill/>
        </p:spPr>
        <p:txBody>
          <a:bodyPr wrap="square" rtlCol="0">
            <a:spAutoFit/>
          </a:bodyPr>
          <a:lstStyle/>
          <a:p>
            <a:r>
              <a:rPr lang="en-US" b="1" dirty="0" smtClean="0"/>
              <a:t>Members of the SBU research team.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0885"/>
            <a:ext cx="7772400" cy="1362075"/>
          </a:xfrm>
        </p:spPr>
        <p:txBody>
          <a:bodyPr/>
          <a:lstStyle/>
          <a:p>
            <a:r>
              <a:rPr lang="en-US" u="sng" dirty="0" smtClean="0">
                <a:solidFill>
                  <a:schemeClr val="accent2">
                    <a:lumMod val="50000"/>
                    <a:lumOff val="50000"/>
                  </a:schemeClr>
                </a:solidFill>
              </a:rPr>
              <a:t>Bibliography</a:t>
            </a:r>
            <a:endParaRPr lang="en-US" u="sng" dirty="0">
              <a:solidFill>
                <a:schemeClr val="accent2">
                  <a:lumMod val="50000"/>
                  <a:lumOff val="50000"/>
                </a:schemeClr>
              </a:solidFill>
            </a:endParaRPr>
          </a:p>
        </p:txBody>
      </p:sp>
      <p:sp>
        <p:nvSpPr>
          <p:cNvPr id="5" name="Text Placeholder 4"/>
          <p:cNvSpPr>
            <a:spLocks noGrp="1"/>
          </p:cNvSpPr>
          <p:nvPr>
            <p:ph type="body" idx="1"/>
          </p:nvPr>
        </p:nvSpPr>
        <p:spPr>
          <a:xfrm>
            <a:off x="457199" y="1912938"/>
            <a:ext cx="7772400" cy="987552"/>
          </a:xfrm>
        </p:spPr>
        <p:txBody>
          <a:bodyPr>
            <a:normAutofit fontScale="92500" lnSpcReduction="20000"/>
          </a:bodyPr>
          <a:lstStyle/>
          <a:p>
            <a:pPr marL="457200" indent="-457200"/>
            <a:r>
              <a:rPr lang="en-US" dirty="0" smtClean="0"/>
              <a:t>1.    Live attenuated influenza virus vaccines by computer-aided rational design- Steffen Mueller, J Robert Coleman, Dimitris Papamichail, Charles B Ward, Anjaruwee Nimnual, Bruce Furcher, Steven Skiena &amp; Eckard Wimmer</a:t>
            </a:r>
            <a:r>
              <a:rPr lang="en-US" b="1" dirty="0" smtClean="0">
                <a:solidFill>
                  <a:srgbClr val="000000"/>
                </a:solidFill>
              </a:rPr>
              <a:t> </a:t>
            </a:r>
            <a:endParaRPr lang="en-US" dirty="0">
              <a:solidFill>
                <a:srgbClr val="000000"/>
              </a:solidFill>
            </a:endParaRPr>
          </a:p>
        </p:txBody>
      </p:sp>
      <p:sp>
        <p:nvSpPr>
          <p:cNvPr id="6" name="Text Placeholder 4"/>
          <p:cNvSpPr txBox="1">
            <a:spLocks/>
          </p:cNvSpPr>
          <p:nvPr/>
        </p:nvSpPr>
        <p:spPr>
          <a:xfrm>
            <a:off x="457199" y="3096223"/>
            <a:ext cx="7772400" cy="987552"/>
          </a:xfrm>
          <a:prstGeom prst="rect">
            <a:avLst/>
          </a:prstGeom>
        </p:spPr>
        <p:txBody>
          <a:bodyPr vert="horz" lIns="91440" tIns="0" rIns="45720" bIns="0" rtlCol="0" anchor="t" anchorCtr="0">
            <a:normAutofit fontScale="85000" lnSpcReduction="20000"/>
          </a:bodyPr>
          <a:lstStyle/>
          <a:p>
            <a:pPr lvl="0" defTabSz="914400">
              <a:spcBef>
                <a:spcPct val="0"/>
              </a:spcBef>
              <a:buSzPct val="90000"/>
            </a:pPr>
            <a:r>
              <a:rPr lang="en-US" sz="2200" dirty="0" smtClean="0"/>
              <a:t>2.     http://ghr.nlm.nih.gov/handbook/basics/dna</a:t>
            </a:r>
          </a:p>
          <a:p>
            <a:pPr lvl="0" defTabSz="914400">
              <a:spcBef>
                <a:spcPct val="0"/>
              </a:spcBef>
              <a:buSzPct val="90000"/>
            </a:pPr>
            <a:endParaRPr lang="en-US" sz="2200" dirty="0" smtClean="0"/>
          </a:p>
          <a:p>
            <a:pPr lvl="0" defTabSz="914400">
              <a:spcBef>
                <a:spcPct val="0"/>
              </a:spcBef>
              <a:buSzPct val="90000"/>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3.    </a:t>
            </a:r>
            <a:r>
              <a:rPr lang="en-US" sz="2400" b="1" dirty="0" smtClean="0"/>
              <a:t> </a:t>
            </a:r>
            <a:r>
              <a:rPr lang="en-US" sz="2400" dirty="0" smtClean="0"/>
              <a:t>Exploiting Redundancy in the Genetic Code - Steven Skiena</a:t>
            </a:r>
          </a:p>
          <a:p>
            <a:pPr lvl="0" defTabSz="914400">
              <a:spcBef>
                <a:spcPct val="0"/>
              </a:spcBef>
              <a:buSzPct val="90000"/>
            </a:pPr>
            <a:r>
              <a:rPr lang="en-US" sz="2200" dirty="0" smtClean="0"/>
              <a:t>        http://www.cs.sunysb.edu/~skiena/talks/talk-bio.pdf</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457199" y="4147997"/>
            <a:ext cx="8388777" cy="923330"/>
          </a:xfrm>
          <a:prstGeom prst="rect">
            <a:avLst/>
          </a:prstGeom>
        </p:spPr>
        <p:txBody>
          <a:bodyPr wrap="square">
            <a:spAutoFit/>
          </a:bodyPr>
          <a:lstStyle/>
          <a:p>
            <a:r>
              <a:rPr lang="en-US" dirty="0" smtClean="0"/>
              <a:t>4.     ‘Natural Selection and Algorithmic Design of mRNA’ - BARRY COHEN and 	STEVEN SKIENA, JOURNAL OF COMPUTATIONAL BIOLOGY Volume 10, 	Numbers 3–4, 2003</a:t>
            </a:r>
            <a:endParaRPr lang="en-US" dirty="0"/>
          </a:p>
        </p:txBody>
      </p:sp>
      <p:sp>
        <p:nvSpPr>
          <p:cNvPr id="8" name="Rectangle 7"/>
          <p:cNvSpPr/>
          <p:nvPr/>
        </p:nvSpPr>
        <p:spPr>
          <a:xfrm>
            <a:off x="457199" y="5071327"/>
            <a:ext cx="8388777" cy="1200329"/>
          </a:xfrm>
          <a:prstGeom prst="rect">
            <a:avLst/>
          </a:prstGeom>
        </p:spPr>
        <p:txBody>
          <a:bodyPr wrap="square">
            <a:spAutoFit/>
          </a:bodyPr>
          <a:lstStyle/>
          <a:p>
            <a:r>
              <a:rPr lang="en-US" dirty="0" smtClean="0"/>
              <a:t>5. 	“Reduction of the Rate of Poliovirus Protein Synthesis through Large-Scale Codon 	</a:t>
            </a:r>
            <a:r>
              <a:rPr lang="en-US" dirty="0" err="1" smtClean="0"/>
              <a:t>Deoptimization</a:t>
            </a:r>
            <a:r>
              <a:rPr lang="en-US" dirty="0" smtClean="0"/>
              <a:t> Causes Attenuation of Viral Virulence by Lowering Specific 	Infectivity” - Steffen Mueller,</a:t>
            </a:r>
            <a:r>
              <a:rPr lang="en-US" baseline="30000" dirty="0" smtClean="0"/>
              <a:t>1</a:t>
            </a:r>
            <a:r>
              <a:rPr lang="en-US" dirty="0" smtClean="0"/>
              <a:t>* Dimitris Papamichail,</a:t>
            </a:r>
            <a:r>
              <a:rPr lang="en-US" baseline="30000" dirty="0" smtClean="0"/>
              <a:t>2</a:t>
            </a:r>
            <a:r>
              <a:rPr lang="en-US" dirty="0" smtClean="0"/>
              <a:t> J. Robert Coleman,</a:t>
            </a:r>
            <a:r>
              <a:rPr lang="en-US" baseline="30000" dirty="0" smtClean="0"/>
              <a:t>1</a:t>
            </a:r>
            <a:r>
              <a:rPr lang="en-US" dirty="0" smtClean="0"/>
              <a:t> Steven 	Skiena,</a:t>
            </a:r>
            <a:r>
              <a:rPr lang="en-US" baseline="30000" dirty="0" smtClean="0"/>
              <a:t>2</a:t>
            </a:r>
            <a:r>
              <a:rPr lang="en-US" dirty="0" smtClean="0"/>
              <a:t> and Eckard Wimmer</a:t>
            </a:r>
            <a:r>
              <a:rPr lang="en-US" baseline="30000" dirty="0" smtClean="0"/>
              <a:t>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5017544" y="5446104"/>
            <a:ext cx="3566160" cy="1162050"/>
          </a:xfrm>
        </p:spPr>
        <p:txBody>
          <a:bodyPr/>
          <a:lstStyle/>
          <a:p>
            <a:pPr>
              <a:lnSpc>
                <a:spcPts val="3000"/>
              </a:lnSpc>
            </a:pPr>
            <a:r>
              <a:rPr lang="en-US" sz="3200" b="0" dirty="0" smtClean="0"/>
              <a:t>While they seem to be unrelated entities, DNA actually plays a crucial role in protein production. When a cell wants to manufacture a certain protein, it has to go find the recipe for that protein. The recipe is stored in the form of DNA. </a:t>
            </a:r>
            <a:endParaRPr lang="en-US" sz="3200" b="0" dirty="0"/>
          </a:p>
        </p:txBody>
      </p:sp>
      <p:sp>
        <p:nvSpPr>
          <p:cNvPr id="5" name="Text Placeholder 4"/>
          <p:cNvSpPr>
            <a:spLocks noGrp="1"/>
          </p:cNvSpPr>
          <p:nvPr>
            <p:ph type="body" sz="half" idx="2"/>
          </p:nvPr>
        </p:nvSpPr>
        <p:spPr>
          <a:xfrm>
            <a:off x="4408013" y="289696"/>
            <a:ext cx="4735987" cy="2163171"/>
          </a:xfrm>
        </p:spPr>
        <p:txBody>
          <a:bodyPr>
            <a:normAutofit/>
          </a:bodyPr>
          <a:lstStyle/>
          <a:p>
            <a:pPr algn="ctr"/>
            <a:r>
              <a:rPr lang="en-US" sz="3200" b="1" u="sng" dirty="0" smtClean="0">
                <a:solidFill>
                  <a:srgbClr val="FF0000"/>
                </a:solidFill>
              </a:rPr>
              <a:t>Relationship between amino acid &amp;  DNA</a:t>
            </a:r>
            <a:endParaRPr lang="en-US" sz="3200" b="1" u="sng" dirty="0">
              <a:solidFill>
                <a:srgbClr val="FF0000"/>
              </a:solidFill>
            </a:endParaRPr>
          </a:p>
        </p:txBody>
      </p:sp>
      <p:pic>
        <p:nvPicPr>
          <p:cNvPr id="11" name="Picture Placeholder 4" descr="dna.gif"/>
          <p:cNvPicPr>
            <a:picLocks noGrp="1" noChangeAspect="1"/>
          </p:cNvPicPr>
          <p:nvPr>
            <p:ph type="pic" sz="quarter" idx="14"/>
          </p:nvPr>
        </p:nvPicPr>
        <p:blipFill>
          <a:blip r:embed="rId2"/>
          <a:srcRect t="-7597" b="-7597"/>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54293" y="4432591"/>
            <a:ext cx="5538788" cy="1162050"/>
          </a:xfrm>
        </p:spPr>
        <p:txBody>
          <a:bodyPr/>
          <a:lstStyle/>
          <a:p>
            <a:r>
              <a:rPr lang="en-US" sz="4400" b="0" dirty="0" smtClean="0"/>
              <a:t>T</a:t>
            </a:r>
            <a:r>
              <a:rPr lang="en-US" sz="4000" b="0" dirty="0" smtClean="0"/>
              <a:t>hey are made by a 2 step translation process :</a:t>
            </a:r>
            <a:endParaRPr lang="en-US" sz="4000" dirty="0"/>
          </a:p>
        </p:txBody>
      </p:sp>
      <p:pic>
        <p:nvPicPr>
          <p:cNvPr id="6" name="Picture Placeholder 5" descr="dna.gif"/>
          <p:cNvPicPr>
            <a:picLocks noGrp="1" noChangeAspect="1"/>
          </p:cNvPicPr>
          <p:nvPr>
            <p:ph type="pic" sz="quarter" idx="15"/>
          </p:nvPr>
        </p:nvPicPr>
        <p:blipFill>
          <a:blip r:embed="rId2"/>
          <a:srcRect l="-148" r="-148"/>
          <a:stretch>
            <a:fillRect/>
          </a:stretch>
        </p:blipFill>
        <p:spPr>
          <a:xfrm rot="21240000">
            <a:off x="857677" y="560686"/>
            <a:ext cx="5009597" cy="3255264"/>
          </a:xfrm>
        </p:spPr>
      </p:pic>
      <p:sp>
        <p:nvSpPr>
          <p:cNvPr id="4" name="Text Placeholder 3"/>
          <p:cNvSpPr>
            <a:spLocks noGrp="1"/>
          </p:cNvSpPr>
          <p:nvPr>
            <p:ph type="body" sz="half" idx="2"/>
          </p:nvPr>
        </p:nvSpPr>
        <p:spPr>
          <a:xfrm>
            <a:off x="1337630" y="5594641"/>
            <a:ext cx="7150142" cy="865093"/>
          </a:xfrm>
        </p:spPr>
        <p:txBody>
          <a:bodyPr/>
          <a:lstStyle/>
          <a:p>
            <a:pPr marL="457200" indent="-457200">
              <a:buAutoNum type="arabicPeriod"/>
            </a:pPr>
            <a:r>
              <a:rPr lang="en-US" dirty="0" smtClean="0"/>
              <a:t>A string of DNA is copied (“transcribed”) to RNA</a:t>
            </a:r>
          </a:p>
          <a:p>
            <a:pPr marL="457200" indent="-457200">
              <a:buAutoNum type="arabicPeriod"/>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3" y="1693602"/>
            <a:ext cx="3726501" cy="1162050"/>
          </a:xfrm>
        </p:spPr>
        <p:txBody>
          <a:bodyPr/>
          <a:lstStyle/>
          <a:p>
            <a:r>
              <a:rPr lang="en-US" dirty="0" smtClean="0"/>
              <a:t>2. The RNA is “translated” into a protein</a:t>
            </a:r>
            <a:br>
              <a:rPr lang="en-US" dirty="0" smtClean="0"/>
            </a:br>
            <a:endParaRPr lang="en-US" dirty="0"/>
          </a:p>
        </p:txBody>
      </p:sp>
      <p:sp>
        <p:nvSpPr>
          <p:cNvPr id="3" name="Text Placeholder 2"/>
          <p:cNvSpPr>
            <a:spLocks noGrp="1"/>
          </p:cNvSpPr>
          <p:nvPr>
            <p:ph type="body" sz="half" idx="2"/>
          </p:nvPr>
        </p:nvSpPr>
        <p:spPr>
          <a:xfrm>
            <a:off x="5017544" y="2699982"/>
            <a:ext cx="3566160" cy="2820285"/>
          </a:xfrm>
        </p:spPr>
        <p:txBody>
          <a:bodyPr>
            <a:normAutofit/>
          </a:bodyPr>
          <a:lstStyle/>
          <a:p>
            <a:r>
              <a:rPr lang="en-US" sz="2400" dirty="0" smtClean="0"/>
              <a:t>In this step, a protein is assembled by reading 3 letters of RNA and fetching the corresponding amino acid. </a:t>
            </a:r>
            <a:endParaRPr lang="en-US" sz="2400" dirty="0"/>
          </a:p>
        </p:txBody>
      </p:sp>
      <p:pic>
        <p:nvPicPr>
          <p:cNvPr id="5" name="Picture Placeholder 4" descr="Translation.gif"/>
          <p:cNvPicPr>
            <a:picLocks noGrp="1" noChangeAspect="1"/>
          </p:cNvPicPr>
          <p:nvPr>
            <p:ph type="pic" sz="quarter" idx="14"/>
          </p:nvPr>
        </p:nvPicPr>
        <p:blipFill>
          <a:blip r:embed="rId2"/>
          <a:srcRect t="-23867" b="-23867"/>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Placeholder 5" descr="codons.gif"/>
          <p:cNvPicPr>
            <a:picLocks noGrp="1" noChangeAspect="1"/>
          </p:cNvPicPr>
          <p:nvPr>
            <p:ph type="pic" sz="quarter" idx="15"/>
          </p:nvPr>
        </p:nvPicPr>
        <p:blipFill>
          <a:blip r:embed="rId2"/>
          <a:srcRect l="-17460" r="-17460"/>
          <a:stretch>
            <a:fillRect/>
          </a:stretch>
        </p:blipFill>
        <p:spPr/>
      </p:pic>
      <p:sp>
        <p:nvSpPr>
          <p:cNvPr id="4" name="Text Placeholder 3"/>
          <p:cNvSpPr>
            <a:spLocks noGrp="1"/>
          </p:cNvSpPr>
          <p:nvPr>
            <p:ph type="body" sz="half" idx="2"/>
          </p:nvPr>
        </p:nvSpPr>
        <p:spPr>
          <a:xfrm>
            <a:off x="701263" y="4635139"/>
            <a:ext cx="8206804" cy="1955196"/>
          </a:xfrm>
        </p:spPr>
        <p:txBody>
          <a:bodyPr>
            <a:noAutofit/>
          </a:bodyPr>
          <a:lstStyle/>
          <a:p>
            <a:r>
              <a:rPr lang="en-US" sz="2400" dirty="0" smtClean="0"/>
              <a:t>There are possible sequences or codons defined by three consecutive nucleotide bases. The triplet code maps each of these 64 sequences to one of the 20 different amino acids or the stop symbol. Each of the 20 amino acids has as few as or as many as corresponding codons.</a:t>
            </a:r>
            <a:endParaRPr lang="en-US" sz="2400" dirty="0"/>
          </a:p>
        </p:txBody>
      </p:sp>
      <p:sp>
        <p:nvSpPr>
          <p:cNvPr id="5" name="TextBox 4"/>
          <p:cNvSpPr txBox="1"/>
          <p:nvPr/>
        </p:nvSpPr>
        <p:spPr>
          <a:xfrm>
            <a:off x="6791299" y="491713"/>
            <a:ext cx="2116769" cy="707886"/>
          </a:xfrm>
          <a:prstGeom prst="rect">
            <a:avLst/>
          </a:prstGeom>
          <a:noFill/>
        </p:spPr>
        <p:txBody>
          <a:bodyPr wrap="square" rtlCol="0">
            <a:spAutoFit/>
          </a:bodyPr>
          <a:lstStyle/>
          <a:p>
            <a:r>
              <a:rPr lang="en-US" sz="4000" b="1" u="sng" dirty="0" smtClean="0">
                <a:solidFill>
                  <a:srgbClr val="FF0000"/>
                </a:solidFill>
              </a:rPr>
              <a:t>Codons</a:t>
            </a:r>
            <a:endParaRPr lang="en-US" sz="4000" b="1" u="sng" dirty="0">
              <a:solidFill>
                <a:srgbClr val="FF0000"/>
              </a:solidFill>
            </a:endParaRPr>
          </a:p>
        </p:txBody>
      </p:sp>
      <p:sp>
        <p:nvSpPr>
          <p:cNvPr id="7" name="TextBox 6"/>
          <p:cNvSpPr txBox="1"/>
          <p:nvPr/>
        </p:nvSpPr>
        <p:spPr>
          <a:xfrm>
            <a:off x="6510773" y="1199599"/>
            <a:ext cx="2397294" cy="2308324"/>
          </a:xfrm>
          <a:prstGeom prst="rect">
            <a:avLst/>
          </a:prstGeom>
          <a:noFill/>
        </p:spPr>
        <p:txBody>
          <a:bodyPr wrap="square" rtlCol="0">
            <a:spAutoFit/>
          </a:bodyPr>
          <a:lstStyle/>
          <a:p>
            <a:r>
              <a:rPr lang="en-US" sz="2400" dirty="0" smtClean="0"/>
              <a:t>DNA sequences act as templates for building proteins according to the triplet code.</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13535"/>
                </a:solidFill>
              </a:rPr>
              <a:t>Nature allows multiple ways of coding for the same amino acid</a:t>
            </a:r>
            <a:endParaRPr lang="en-US" u="sng" dirty="0">
              <a:solidFill>
                <a:srgbClr val="F13535"/>
              </a:solidFill>
            </a:endParaRPr>
          </a:p>
        </p:txBody>
      </p:sp>
      <p:sp>
        <p:nvSpPr>
          <p:cNvPr id="5" name="Text Placeholder 4"/>
          <p:cNvSpPr>
            <a:spLocks noGrp="1"/>
          </p:cNvSpPr>
          <p:nvPr>
            <p:ph type="body" idx="1"/>
          </p:nvPr>
        </p:nvSpPr>
        <p:spPr>
          <a:xfrm>
            <a:off x="457200" y="4050792"/>
            <a:ext cx="7772400" cy="987552"/>
          </a:xfrm>
        </p:spPr>
        <p:txBody>
          <a:bodyPr>
            <a:noAutofit/>
          </a:bodyPr>
          <a:lstStyle/>
          <a:p>
            <a:r>
              <a:rPr lang="en-US" sz="2800" dirty="0" smtClean="0"/>
              <a:t>Certain codons for a specific amino acid are preferred over others. These preferences are organism-specific. The more popular codons translate to amino acids faster than the less frequent ones. Why?</a:t>
            </a:r>
          </a:p>
          <a:p>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398" y="527998"/>
            <a:ext cx="3563938" cy="1162050"/>
          </a:xfrm>
        </p:spPr>
        <p:txBody>
          <a:bodyPr/>
          <a:lstStyle/>
          <a:p>
            <a:r>
              <a:rPr lang="en-US" u="sng" dirty="0" smtClean="0">
                <a:solidFill>
                  <a:srgbClr val="F13535"/>
                </a:solidFill>
              </a:rPr>
              <a:t>Evidence</a:t>
            </a:r>
            <a:endParaRPr lang="en-US" u="sng" dirty="0">
              <a:solidFill>
                <a:srgbClr val="F13535"/>
              </a:solidFill>
            </a:endParaRPr>
          </a:p>
        </p:txBody>
      </p:sp>
      <p:sp>
        <p:nvSpPr>
          <p:cNvPr id="4" name="Text Placeholder 3"/>
          <p:cNvSpPr>
            <a:spLocks noGrp="1"/>
          </p:cNvSpPr>
          <p:nvPr>
            <p:ph type="body" sz="half" idx="2"/>
          </p:nvPr>
        </p:nvSpPr>
        <p:spPr>
          <a:xfrm>
            <a:off x="914397" y="2173557"/>
            <a:ext cx="7619631" cy="2771903"/>
          </a:xfrm>
        </p:spPr>
        <p:txBody>
          <a:bodyPr>
            <a:noAutofit/>
          </a:bodyPr>
          <a:lstStyle/>
          <a:p>
            <a:r>
              <a:rPr lang="en-US" sz="2800" dirty="0" smtClean="0"/>
              <a:t>An experiment was conducted by Skiena on over 27,000 sequences from 34 microbial species with 36 genomic structures . It provided evidence that in all genomic structures highly stable (minimum energy) sequences are disproportionately abundant. This evidences nature’s clear bias for stability. So nature chose those codons to occur </a:t>
            </a:r>
            <a:r>
              <a:rPr lang="en-US" sz="2800" dirty="0" err="1" smtClean="0"/>
              <a:t>frquently</a:t>
            </a:r>
            <a:r>
              <a:rPr lang="en-US" sz="2800" dirty="0" smtClean="0"/>
              <a:t> which were more stable, having less energy and were easier to translate.</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01118"/>
            <a:ext cx="7772400" cy="1362075"/>
          </a:xfrm>
        </p:spPr>
        <p:txBody>
          <a:bodyPr/>
          <a:lstStyle/>
          <a:p>
            <a:r>
              <a:rPr lang="en-US" u="sng" dirty="0" smtClean="0">
                <a:solidFill>
                  <a:srgbClr val="F13535"/>
                </a:solidFill>
              </a:rPr>
              <a:t>Minimum </a:t>
            </a:r>
            <a:r>
              <a:rPr lang="en-US" u="sng" dirty="0" smtClean="0">
                <a:solidFill>
                  <a:srgbClr val="F13535"/>
                </a:solidFill>
              </a:rPr>
              <a:t>energy experimental results</a:t>
            </a:r>
            <a:endParaRPr lang="en-US" u="sng" dirty="0">
              <a:solidFill>
                <a:srgbClr val="F13535"/>
              </a:solidFill>
            </a:endParaRPr>
          </a:p>
        </p:txBody>
      </p:sp>
      <p:sp>
        <p:nvSpPr>
          <p:cNvPr id="6" name="Text Placeholder 5"/>
          <p:cNvSpPr>
            <a:spLocks noGrp="1"/>
          </p:cNvSpPr>
          <p:nvPr>
            <p:ph type="body" idx="1"/>
          </p:nvPr>
        </p:nvSpPr>
        <p:spPr>
          <a:xfrm>
            <a:off x="457200" y="2362138"/>
            <a:ext cx="7772400" cy="3119805"/>
          </a:xfrm>
        </p:spPr>
        <p:txBody>
          <a:bodyPr>
            <a:normAutofit/>
          </a:bodyPr>
          <a:lstStyle/>
          <a:p>
            <a:r>
              <a:rPr lang="en-US" dirty="0" smtClean="0"/>
              <a:t>Minimum energy algorithm was applied to 200 short microbial RNA sequences and compared the energy of the minimized sequences to the energy of the corresponding wildtype sequences. The average energy density (energy/nucleotide) of wildtype sequences is 0.241 kcal/mol; for the mini- mum energy sequences it is ¡0.626. A minimized sequence has, on average, a minimum free energy 2.657 times as great as the naturally occurring sequence.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u="sng" dirty="0" smtClean="0">
                <a:solidFill>
                  <a:srgbClr val="FF0000"/>
                </a:solidFill>
              </a:rPr>
              <a:t>Poliovirus</a:t>
            </a:r>
            <a:endParaRPr lang="en-US" b="0" u="sng" dirty="0">
              <a:solidFill>
                <a:srgbClr val="FF0000"/>
              </a:solidFill>
            </a:endParaRPr>
          </a:p>
        </p:txBody>
      </p:sp>
      <p:sp>
        <p:nvSpPr>
          <p:cNvPr id="4" name="Text Placeholder 3"/>
          <p:cNvSpPr>
            <a:spLocks noGrp="1"/>
          </p:cNvSpPr>
          <p:nvPr>
            <p:ph type="body" idx="1"/>
          </p:nvPr>
        </p:nvSpPr>
        <p:spPr>
          <a:xfrm>
            <a:off x="457199" y="3557016"/>
            <a:ext cx="8043333" cy="2843784"/>
          </a:xfrm>
        </p:spPr>
        <p:txBody>
          <a:bodyPr>
            <a:normAutofit/>
          </a:bodyPr>
          <a:lstStyle/>
          <a:p>
            <a:r>
              <a:rPr lang="en-US" dirty="0" smtClean="0"/>
              <a:t>Skiena and his team designed and synthesized a virus from scratch that was less efficient at reproducing. They used their synthesizing method with computer software to systematically re-code the poliovirus genome. This type of vaccine is created by mutating the virus so it cannot cause disease.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7500</TotalTime>
  <Words>766</Words>
  <Application>Microsoft Macintosh PowerPoint</Application>
  <PresentationFormat>On-screen Show (4:3)</PresentationFormat>
  <Paragraphs>32</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Inkwell</vt:lpstr>
      <vt:lpstr>Codons</vt:lpstr>
      <vt:lpstr>While they seem to be unrelated entities, DNA actually plays a crucial role in protein production. When a cell wants to manufacture a certain protein, it has to go find the recipe for that protein. The recipe is stored in the form of DNA. </vt:lpstr>
      <vt:lpstr>They are made by a 2 step translation process :</vt:lpstr>
      <vt:lpstr>2. The RNA is “translated” into a protein </vt:lpstr>
      <vt:lpstr>Slide 5</vt:lpstr>
      <vt:lpstr>Nature allows multiple ways of coding for the same amino acid</vt:lpstr>
      <vt:lpstr>Evidence</vt:lpstr>
      <vt:lpstr>Minimum energy experimental results</vt:lpstr>
      <vt:lpstr>Poliovirus</vt:lpstr>
      <vt:lpstr>Slide 10</vt:lpstr>
      <vt:lpstr>June 16, 2010 – A team of molecular biologists and computer scientists at Stony Brook University have used this novel method to weaken (attenuate) influenza virus by way of designing hundreds of mutations to its genetic code to create an effective vaccine. </vt:lpstr>
      <vt:lpstr>Bibliography</vt:lpstr>
    </vt:vector>
  </TitlesOfParts>
  <Company>New York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Anjali Aggarwal</dc:creator>
  <cp:lastModifiedBy>NYU ITS</cp:lastModifiedBy>
  <cp:revision>12</cp:revision>
  <dcterms:created xsi:type="dcterms:W3CDTF">2010-12-06T20:14:40Z</dcterms:created>
  <dcterms:modified xsi:type="dcterms:W3CDTF">2010-12-06T20:16:37Z</dcterms:modified>
</cp:coreProperties>
</file>