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notesSlides/notesSlide4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tags/tag53.xml" ContentType="application/vnd.openxmlformats-officedocument.presentationml.tags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78.xml" ContentType="application/vnd.openxmlformats-officedocument.presentationml.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47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ags/tag5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1" r:id="rId6"/>
  </p:sldMasterIdLst>
  <p:notesMasterIdLst>
    <p:notesMasterId r:id="rId106"/>
  </p:notesMasterIdLst>
  <p:sldIdLst>
    <p:sldId id="256" r:id="rId7"/>
    <p:sldId id="257" r:id="rId8"/>
    <p:sldId id="431" r:id="rId9"/>
    <p:sldId id="432" r:id="rId10"/>
    <p:sldId id="433" r:id="rId11"/>
    <p:sldId id="434" r:id="rId12"/>
    <p:sldId id="435" r:id="rId13"/>
    <p:sldId id="436" r:id="rId14"/>
    <p:sldId id="437" r:id="rId15"/>
    <p:sldId id="440" r:id="rId16"/>
    <p:sldId id="441" r:id="rId17"/>
    <p:sldId id="443" r:id="rId18"/>
    <p:sldId id="444" r:id="rId19"/>
    <p:sldId id="445" r:id="rId20"/>
    <p:sldId id="446" r:id="rId21"/>
    <p:sldId id="447" r:id="rId22"/>
    <p:sldId id="448" r:id="rId23"/>
    <p:sldId id="449" r:id="rId24"/>
    <p:sldId id="450" r:id="rId25"/>
    <p:sldId id="430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451" r:id="rId42"/>
    <p:sldId id="452" r:id="rId43"/>
    <p:sldId id="380" r:id="rId44"/>
    <p:sldId id="381" r:id="rId45"/>
    <p:sldId id="382" r:id="rId46"/>
    <p:sldId id="383" r:id="rId47"/>
    <p:sldId id="384" r:id="rId48"/>
    <p:sldId id="453" r:id="rId49"/>
    <p:sldId id="454" r:id="rId50"/>
    <p:sldId id="455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95" r:id="rId62"/>
    <p:sldId id="396" r:id="rId63"/>
    <p:sldId id="397" r:id="rId64"/>
    <p:sldId id="398" r:id="rId65"/>
    <p:sldId id="302" r:id="rId66"/>
    <p:sldId id="304" r:id="rId67"/>
    <p:sldId id="456" r:id="rId68"/>
    <p:sldId id="457" r:id="rId69"/>
    <p:sldId id="458" r:id="rId70"/>
    <p:sldId id="459" r:id="rId71"/>
    <p:sldId id="460" r:id="rId72"/>
    <p:sldId id="461" r:id="rId73"/>
    <p:sldId id="462" r:id="rId74"/>
    <p:sldId id="399" r:id="rId75"/>
    <p:sldId id="400" r:id="rId76"/>
    <p:sldId id="401" r:id="rId77"/>
    <p:sldId id="402" r:id="rId78"/>
    <p:sldId id="403" r:id="rId79"/>
    <p:sldId id="404" r:id="rId80"/>
    <p:sldId id="405" r:id="rId81"/>
    <p:sldId id="406" r:id="rId82"/>
    <p:sldId id="407" r:id="rId83"/>
    <p:sldId id="408" r:id="rId84"/>
    <p:sldId id="409" r:id="rId85"/>
    <p:sldId id="410" r:id="rId86"/>
    <p:sldId id="411" r:id="rId87"/>
    <p:sldId id="412" r:id="rId88"/>
    <p:sldId id="413" r:id="rId89"/>
    <p:sldId id="414" r:id="rId90"/>
    <p:sldId id="415" r:id="rId91"/>
    <p:sldId id="416" r:id="rId92"/>
    <p:sldId id="417" r:id="rId93"/>
    <p:sldId id="418" r:id="rId94"/>
    <p:sldId id="419" r:id="rId95"/>
    <p:sldId id="420" r:id="rId96"/>
    <p:sldId id="421" r:id="rId97"/>
    <p:sldId id="422" r:id="rId98"/>
    <p:sldId id="423" r:id="rId99"/>
    <p:sldId id="424" r:id="rId100"/>
    <p:sldId id="425" r:id="rId101"/>
    <p:sldId id="426" r:id="rId102"/>
    <p:sldId id="427" r:id="rId103"/>
    <p:sldId id="428" r:id="rId104"/>
    <p:sldId id="429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74" d="100"/>
          <a:sy n="174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presProps" Target="presProps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heme" Target="theme/theme1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2.wmf"/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image" Target="../media/image8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F64E4-521C-41ED-9F9C-265F7535A089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A02A6-987B-4653-9182-B614D0D5F3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9935D80-FC12-43A0-8FDA-68C25C581405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24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90F6DDE-C204-4F0C-A4E6-AE3014ABC716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03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FF5461F-633F-4745-834E-A27D25B33E56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4045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64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970AF02-ACAD-45CC-A01B-268A88BB782F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5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1D2E4D4-D13A-4770-9A35-1F42078BA3BD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1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Quotient rule for differentiation: D(f/g) = (g f’ – g’ f)/g^2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DBF7A89-0A6F-4AE9-B32B-A3542A1E61F5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73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1B9C151-ABFD-4C62-BD0A-B67DBC0538FC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78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C103B80-32D7-4C02-8D1D-D18333929AB5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80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20B841-EC46-4312-945A-478C0FCAF27D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6739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A:  H(x,y) = I(x+u, y+v)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908511B-1C34-46DC-A291-8A1725E326EC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A:  u and v are unknown, 1 equation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FE78074-25BF-4CF8-8DDC-2C2C1C53DB65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629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66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</p:spPr>
        <p:txBody>
          <a:bodyPr/>
          <a:lstStyle/>
          <a:p>
            <a:r>
              <a:rPr lang="en-US"/>
              <a:t>Suppose M = vv^T .  What are the eigenvectors and eigenvalues?  Start by considering Mv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E486A9F-AE2F-481C-87DA-699F43BBEC2D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28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DE7BB55-2AC9-47D7-A0F4-91D58FEAC250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001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80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F9C54E0-5321-49F5-BD9F-3BF67DD0318A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12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14BC7A6-3C45-467A-9AC7-5B4B31733D45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16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6CC682A-05D7-43BE-B57D-011238A65B77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18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7634EEC-A4C3-4C0D-AF90-A998D11C50BC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86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FD907CF-6EC9-4071-A51E-F4417D7354E7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88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D956C6D-95AF-4910-9B39-21539AF58C13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90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D55DD21-F2B6-4AF7-9B65-09B26C66DE5D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92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77D47DB-FEF1-4EC4-9C36-6535505B46F7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94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E27860C-8DB2-44DF-AF32-FD082EDD5CFB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96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6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00291BC-FC81-4C5B-A6A6-CD6E3F19DD27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7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AEAB2D0-5EB2-4801-820F-6D91F329EE39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98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D8A3AB9-79EB-42F2-8954-BFC57803CCC1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027FF6-B2F1-440B-92C7-6AD8E8FA51E1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950436-1676-4177-81EF-0838E33E8C2A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32152B1-5A48-4B49-856F-FCA1090BC08A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4D2032-8BC3-4EA8-821E-8E8470822F9D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CC04E8-467B-4D53-8231-17DF863F2DC8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641E5C3-87DE-442A-B17B-54F114D1B531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12F879-3AD1-4095-A3FF-7992A577174D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062B45-7BB8-4564-8E24-A276CBA963D3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586DD36-39CB-45B4-AF5C-A7166D3536DD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32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7D046A-1CDE-476A-911F-3562B5AC4E89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0418C7-CBBE-471B-AFCE-B71E9C14C243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16B8E6-7789-4B86-A851-63D091F446C7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7B455BA-D5C0-4705-8928-7AD4D59FF4D2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9128617-2EB8-4B38-A85D-2F93243D5759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8B8C0B-BCF9-4F56-94EA-94A056128BEC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6D50FD-D40E-4F7A-9022-86D8E49976DD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725C46-FBEE-43E3-BEE6-4496A0A34C6F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A0BD8DB-FB2A-4C4B-82C6-D17A3CF77FCA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6E5AE7D-F29A-431A-90FA-9EEB0A0B186A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290E3DB-B54D-4EC9-9369-F5AA985B50A5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0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9FCE2F-54C1-492E-9500-DEF61FEE14FF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10227B-4EC3-4E60-9A89-AF4B689D88CB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CF858A6-80B3-4C02-A688-F55DC6E70D3F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AFE2E40-2514-4AD1-9CD5-18BFC438BD45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B60D8B-1907-498B-80A6-0796B5B59CCA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4D5B5E-118A-4D5D-B6F4-15555CEF21D0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32B60B3-7181-4168-B8F6-5DB5E2D2CA7E}" type="slidenum">
              <a:rPr lang="zh-CN" alt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 altLang="zh-CN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43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D68AB5D-E7AD-4035-8AA4-5F31B74224CC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34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B913D5D-A4BE-487D-84DC-2A5E806384BB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5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99DFE92-F50F-4388-86A0-E972D07B810F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39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B0ECA55-9A4E-4331-86E7-813FADF115BB}" type="slidenum">
              <a:rPr lang="en-US" sz="1100" b="1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01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0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968FEFB-3669-4193-AB35-15300B2138E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FEC984-1B03-4053-A1F7-6595C138F4E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2375012-9DE7-4E8E-B93D-4196057A810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0657F93-A47B-4A21-B110-14C3CABA317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9DC5035-1C0F-4258-B915-B5D9DB840BB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B1D9F4E-2FD5-46A6-AFC3-EF000A53D1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F73457C-7EAB-41AA-AD35-F27EC064471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54475B4-850D-4917-88AE-E217C8D09A2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0160866-A1D9-47D0-8D3C-0A14CF2F7B6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41F5D89-50A1-416E-8A2D-D6B51712D11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679447A-C4E8-4ACA-AC7B-58DAB948FE2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9E93F56-059B-4717-963C-1CD3A9FDC35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FB1FB41-83BE-4AD6-BD13-FEEFBDE056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BF79467-FA23-48A4-882C-44A50C6789D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E7529A8-4A9B-4514-BF73-D6AE5BB09AE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38502E7-E5A4-4539-BE7B-4DE941B5F97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39C61CC-671E-4FB7-886F-F80B146719B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092DCDD-8B20-40E0-A0E0-6E27365BDDD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ED8D0F8-670B-4790-92B1-D9FE0173CB8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9A20E97-0934-4319-8E2A-4E2F06118F7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F7AAD9B-DAA2-4F80-A2B3-28EABBFB44D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4D35A01-4D43-4B98-9574-C52A8034ED3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53119D8-0621-4509-A6F6-B0A063FFFE0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D64CD79-500B-4820-8805-207FFEF0717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D6B98A3-76FD-4F1E-A60B-CCB32785DFD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3DCC609-4C7D-4FF2-8733-57A7822573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764B30C-ECEF-4905-8DCB-8D78C11AE3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402E882-FB89-4B97-9AAB-2FFF36A71E7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9C887C2-53A5-4EA5-B4EE-3B20E82D5D2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080AC21-FFAB-413A-9EAB-C207545D63C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35A9C2D-222F-4A97-BC99-637B871DFD2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336B662-602A-4A46-9676-876DF3D104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416533D-C3CC-4C41-BB36-D6F59E24979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221F14E-E3D6-4C72-8EA9-F5D3351EDE3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3D25C0C-5153-4F82-8496-DDC67B2D3CE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EB358CA-DBEB-492F-A8CB-AA5D59957B5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D73845B-EAE8-40D5-941D-DD9492ECC16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2A4766C-26AB-4559-A919-41E78A750C6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8325F47-E534-4787-A331-CAC4023A7C0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B1A5DD6-7932-48C3-B4B2-64BC2375104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8B05D8E-675D-4DB3-91FC-3EC12755ED4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FC10342-28B6-4EF1-A4C3-1C6E022504E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A8A65AC-EB66-4C37-A277-0E2361E69DF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CCCA37E-82A3-40E6-BF2B-E44C2C68A85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AA783D0-183D-460C-B5FA-91BC1616343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CB63B54-1C05-44E8-9E97-8465DCCC4C6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1E779F3-74E3-45DE-B03A-F88FAB71FC7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9E62BC9-8257-4C71-A806-0FC8610176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AFA4E63F-D5AC-49E9-8A30-61166D07DD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F12364E-106D-484C-AF9A-1A3357CE335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F618D43-3040-4C33-A5A8-D120FFC831A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3E7CEBB-F344-459C-8A68-F1C888679E2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3549CC3-A2D6-45A7-BAE8-97516B89C21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FF460E1-8395-4938-8890-3BC6C59C4BC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D49D4AC-5B60-4C82-BA9F-DEFC7311581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44BA9CC-AE87-4646-8546-33F2261E9F5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0C5E47C-3B62-4321-BF94-E48D69C9282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12/1/2008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E57FDF5-BD1F-4E00-8C09-FAC255D3D68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BEBDB02-8078-4AA4-B49D-8D5EB2A8C18F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76BEABD-5B22-41F1-A75C-A1502A947A66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9C70950-A16C-4005-BB4B-B8AFD6AB5987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905000"/>
            <a:ext cx="4130675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905000"/>
            <a:ext cx="41322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78525BD-F53B-4B21-9E8F-4E13B102A341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2F59BC5-20A7-47EF-BD23-117292A58E5E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295CF65-7031-40AC-AEBA-BB7905321DBE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73E34AE-C9D4-481E-8CA3-1D990D20660B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4810D11-6691-4978-A060-EE03C3475748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F1139D4-DB44-4EDB-A474-D11530B5548E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E1B8D8F-CE48-40DF-A715-536226006C7F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73BAA1D-63C4-4815-8BAC-96E36A6B2D6E}" type="slidenum">
              <a:rPr lang="zh-CN" altLang="en-US" sz="1400" kern="1200">
                <a:solidFill>
                  <a:srgbClr val="FFFFFF"/>
                </a:solidFill>
                <a:latin typeface="Arial"/>
                <a:cs typeface="+mn-cs"/>
              </a:rPr>
              <a:pPr algn="r" rtl="0">
                <a:defRPr/>
              </a:pPr>
              <a:t>‹#›</a:t>
            </a:fld>
            <a:endParaRPr lang="en-US" altLang="zh-CN" sz="1400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73E71-90F8-4713-A71E-122B67A58C90}" type="datetimeFigureOut">
              <a:rPr lang="en-US" smtClean="0"/>
              <a:t>12/1/2008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F2DCC-7B17-4676-9B50-524C4583360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426DD471-57B9-4A8C-9C8B-84AEE7F71AC9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06ED8B6-936B-4A56-ACC5-3E371BA8F003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latin typeface="+mn-lt"/>
              </a:defRPr>
            </a:lvl1pPr>
          </a:lstStyle>
          <a:p>
            <a:pPr algn="l" rtl="0"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latin typeface="+mn-lt"/>
              </a:defRPr>
            </a:lvl1pPr>
          </a:lstStyle>
          <a:p>
            <a:pPr rtl="0">
              <a:defRPr/>
            </a:pPr>
            <a:fld id="{77B95FAF-0539-46AE-A49C-40DB42D57E8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166B79F5-97B0-4B1D-BAD7-9117740E698E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12/1/2008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D1401BE1-DE27-4CC7-AEC5-E6DB99D91EEF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70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905000"/>
            <a:ext cx="84153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pic>
        <p:nvPicPr>
          <p:cNvPr id="13316" name="Picture 13" descr="S05_4C_reverseC"/>
          <p:cNvPicPr>
            <a:picLocks noChangeAspect="1" noChangeArrowheads="1"/>
          </p:cNvPicPr>
          <p:nvPr/>
        </p:nvPicPr>
        <p:blipFill>
          <a:blip r:embed="rId13"/>
          <a:srcRect l="10286" t="21968" r="7428" b="23112"/>
          <a:stretch>
            <a:fillRect/>
          </a:stretch>
        </p:blipFill>
        <p:spPr bwMode="auto">
          <a:xfrm>
            <a:off x="7058025" y="161925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381000" y="1600200"/>
            <a:ext cx="838200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23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SimSun" pitchFamily="2" charset="-122"/>
              </a:defRPr>
            </a:lvl1pPr>
          </a:lstStyle>
          <a:p>
            <a:pPr rtl="0">
              <a:defRPr/>
            </a:pPr>
            <a:fld id="{5A4B2A6F-8C35-4ADF-B39B-768AB6BE7875}" type="slidenum">
              <a:rPr lang="zh-CN" altLang="en-US" kern="1200">
                <a:solidFill>
                  <a:srgbClr val="FFFFFF"/>
                </a:solidFill>
                <a:latin typeface="Arial"/>
                <a:cs typeface="+mn-cs"/>
              </a:rPr>
              <a:pPr rtl="0">
                <a:defRPr/>
              </a:pPr>
              <a:t>‹#›</a:t>
            </a:fld>
            <a:endParaRPr lang="en-US" altLang="zh-CN" kern="120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7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6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4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27.png"/><Relationship Id="rId2" Type="http://schemas.openxmlformats.org/officeDocument/2006/relationships/tags" Target="../tags/tag4.xml"/><Relationship Id="rId16" Type="http://schemas.openxmlformats.org/officeDocument/2006/relationships/image" Target="../media/image29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26.png"/><Relationship Id="rId5" Type="http://schemas.openxmlformats.org/officeDocument/2006/relationships/tags" Target="../tags/tag7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17.xml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4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32.png"/><Relationship Id="rId5" Type="http://schemas.openxmlformats.org/officeDocument/2006/relationships/tags" Target="../tags/tag14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tags" Target="../tags/tag13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7.xml"/><Relationship Id="rId6" Type="http://schemas.openxmlformats.org/officeDocument/2006/relationships/hyperlink" Target="http://www.liv.ac.uk/~marcob/Trieste/barberpole.html" TargetMode="External"/><Relationship Id="rId5" Type="http://schemas.openxmlformats.org/officeDocument/2006/relationships/hyperlink" Target="http://www.sandlotscience.com/Ambiguous/Barberpole_Illusion.htm" TargetMode="Externa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42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tags" Target="../tags/tag19.xml"/><Relationship Id="rId16" Type="http://schemas.openxmlformats.org/officeDocument/2006/relationships/image" Target="../media/image45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40.png"/><Relationship Id="rId5" Type="http://schemas.openxmlformats.org/officeDocument/2006/relationships/tags" Target="../tags/tag22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tags" Target="../tags/tag21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45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42.png"/><Relationship Id="rId17" Type="http://schemas.openxmlformats.org/officeDocument/2006/relationships/image" Target="../media/image50.png"/><Relationship Id="rId2" Type="http://schemas.openxmlformats.org/officeDocument/2006/relationships/tags" Target="../tags/tag27.xml"/><Relationship Id="rId16" Type="http://schemas.openxmlformats.org/officeDocument/2006/relationships/image" Target="../media/image49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41.png"/><Relationship Id="rId5" Type="http://schemas.openxmlformats.org/officeDocument/2006/relationships/tags" Target="../tags/tag30.xml"/><Relationship Id="rId15" Type="http://schemas.openxmlformats.org/officeDocument/2006/relationships/image" Target="../media/image48.png"/><Relationship Id="rId10" Type="http://schemas.openxmlformats.org/officeDocument/2006/relationships/image" Target="../media/image40.png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55.png"/><Relationship Id="rId3" Type="http://schemas.openxmlformats.org/officeDocument/2006/relationships/tags" Target="../tags/tag36.xml"/><Relationship Id="rId21" Type="http://schemas.openxmlformats.org/officeDocument/2006/relationships/image" Target="../media/image58.png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image" Target="../media/image54.png"/><Relationship Id="rId2" Type="http://schemas.openxmlformats.org/officeDocument/2006/relationships/tags" Target="../tags/tag35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tags" Target="../tags/tag43.xml"/><Relationship Id="rId19" Type="http://schemas.openxmlformats.org/officeDocument/2006/relationships/image" Target="../media/image56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48.xml"/><Relationship Id="rId7" Type="http://schemas.openxmlformats.org/officeDocument/2006/relationships/image" Target="../media/image5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49.xml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0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2.xml"/><Relationship Id="rId6" Type="http://schemas.openxmlformats.org/officeDocument/2006/relationships/image" Target="../media/image70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3.xml"/><Relationship Id="rId6" Type="http://schemas.openxmlformats.org/officeDocument/2006/relationships/image" Target="../media/image70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9.png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56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90.png"/><Relationship Id="rId5" Type="http://schemas.openxmlformats.org/officeDocument/2006/relationships/tags" Target="../tags/tag58.xml"/><Relationship Id="rId10" Type="http://schemas.openxmlformats.org/officeDocument/2006/relationships/image" Target="../media/image89.png"/><Relationship Id="rId4" Type="http://schemas.openxmlformats.org/officeDocument/2006/relationships/tags" Target="../tags/tag57.xml"/><Relationship Id="rId9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61.xml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94.png"/><Relationship Id="rId5" Type="http://schemas.openxmlformats.org/officeDocument/2006/relationships/tags" Target="../tags/tag63.xml"/><Relationship Id="rId10" Type="http://schemas.openxmlformats.org/officeDocument/2006/relationships/image" Target="../media/image93.png"/><Relationship Id="rId4" Type="http://schemas.openxmlformats.org/officeDocument/2006/relationships/tags" Target="../tags/tag62.xml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99.png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98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97.png"/><Relationship Id="rId5" Type="http://schemas.openxmlformats.org/officeDocument/2006/relationships/tags" Target="../tags/tag68.xml"/><Relationship Id="rId10" Type="http://schemas.openxmlformats.org/officeDocument/2006/relationships/image" Target="../media/image88.png"/><Relationship Id="rId4" Type="http://schemas.openxmlformats.org/officeDocument/2006/relationships/tags" Target="../tags/tag67.xml"/><Relationship Id="rId9" Type="http://schemas.openxmlformats.org/officeDocument/2006/relationships/image" Target="../media/image96.png"/><Relationship Id="rId1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1.xml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74.xml"/><Relationship Id="rId7" Type="http://schemas.openxmlformats.org/officeDocument/2006/relationships/image" Target="../media/image104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03.png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75.xml"/><Relationship Id="rId9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7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://www.realviz.com/retiming.htm" TargetMode="Externa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eb.mit.edu/persci/people/adelson/pub_pdfs/wang_tr279.pdf" TargetMode="Externa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hyperlink" Target="http://web.mit.edu/persci/people/adelson/pub_pdfs/wang_tr279.pdf" TargetMode="External"/><Relationship Id="rId4" Type="http://schemas.openxmlformats.org/officeDocument/2006/relationships/oleObject" Target="../embeddings/oleObject28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Relationship Id="rId5" Type="http://schemas.openxmlformats.org/officeDocument/2006/relationships/hyperlink" Target="http://web.mit.edu/persci/people/adelson/pub_pdfs/wang_tr279.pdf" TargetMode="External"/><Relationship Id="rId4" Type="http://schemas.openxmlformats.org/officeDocument/2006/relationships/oleObject" Target="../embeddings/oleObject29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4.vml"/><Relationship Id="rId5" Type="http://schemas.openxmlformats.org/officeDocument/2006/relationships/hyperlink" Target="http://web.mit.edu/persci/people/adelson/pub_pdfs/wang_tr279.pdf" TargetMode="External"/><Relationship Id="rId4" Type="http://schemas.openxmlformats.org/officeDocument/2006/relationships/oleObject" Target="../embeddings/oleObject30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5.vml"/><Relationship Id="rId6" Type="http://schemas.openxmlformats.org/officeDocument/2006/relationships/hyperlink" Target="http://web.mit.edu/persci/people/adelson/pub_pdfs/wang_tr279.pdf" TargetMode="External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it.edu/persci/people/adelson/pub_pdfs/wang_tr279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hyperlink" Target="http://web.mit.edu/persci/people/adelson/pub_pdfs/wang_tr279.pdf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szeliski\misc\Stanford\cs223b05\lectures\02-01-Flow\grdn10fbC.avi" TargetMode="Externa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file:///D:\Siggraph2005\MagSwingSet.wmv" TargetMode="External"/><Relationship Id="rId1" Type="http://schemas.openxmlformats.org/officeDocument/2006/relationships/video" Target="file:///D:\Siggraph2005\OriginalSwingSet.wmv" TargetMode="Externa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notesSlide" Target="../notesSlides/notesSlide3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file:///D:\Siggraph2005\motionMag_Siggraph05_revised\naiveapproach_new.wmv" TargetMode="External"/><Relationship Id="rId1" Type="http://schemas.openxmlformats.org/officeDocument/2006/relationships/video" Target="file:///D:\Siggraph2005\motionMag_Siggraph05_revised\OriginalSwingSet.wmv" TargetMode="Externa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2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43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33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0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wmf"/><Relationship Id="rId13" Type="http://schemas.openxmlformats.org/officeDocument/2006/relationships/image" Target="../media/image165.wmf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64.wmf"/><Relationship Id="rId17" Type="http://schemas.openxmlformats.org/officeDocument/2006/relationships/image" Target="../media/image169.jpe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68.w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67.wmf"/><Relationship Id="rId10" Type="http://schemas.openxmlformats.org/officeDocument/2006/relationships/image" Target="../media/image162.wmf"/><Relationship Id="rId4" Type="http://schemas.openxmlformats.org/officeDocument/2006/relationships/image" Target="../media/image156.png"/><Relationship Id="rId9" Type="http://schemas.openxmlformats.org/officeDocument/2006/relationships/image" Target="../media/image161.wmf"/><Relationship Id="rId14" Type="http://schemas.openxmlformats.org/officeDocument/2006/relationships/image" Target="../media/image166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VIDEO_siggraph_2005.mp4" TargetMode="External"/><Relationship Id="rId1" Type="http://schemas.openxmlformats.org/officeDocument/2006/relationships/slideLayout" Target="../slideLayouts/slideLayout6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60.xml"/><Relationship Id="rId1" Type="http://schemas.openxmlformats.org/officeDocument/2006/relationships/video" Target="file:///D:\Siggraph2005\motionMag_Siggraph05\Sarah_smooth.wmv" TargetMode="External"/><Relationship Id="rId4" Type="http://schemas.openxmlformats.org/officeDocument/2006/relationships/image" Target="../media/image17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5.xml"/><Relationship Id="rId1" Type="http://schemas.openxmlformats.org/officeDocument/2006/relationships/video" Target="file:///D:\Siggraph2005\FredoFace.wmv" TargetMode="External"/><Relationship Id="rId5" Type="http://schemas.openxmlformats.org/officeDocument/2006/relationships/image" Target="../media/image179.jpeg"/><Relationship Id="rId4" Type="http://schemas.openxmlformats.org/officeDocument/2006/relationships/image" Target="../media/image1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Lecture 13 – Optical Flow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With slides from R. </a:t>
            </a:r>
            <a:r>
              <a:rPr lang="en-US" dirty="0" err="1" smtClean="0"/>
              <a:t>Szeliski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S. </a:t>
            </a:r>
            <a:r>
              <a:rPr lang="en-US" dirty="0" err="1" smtClean="0"/>
              <a:t>Lazebnik</a:t>
            </a:r>
            <a:r>
              <a:rPr lang="en-US" dirty="0" smtClean="0"/>
              <a:t>, S. Seitz, A. </a:t>
            </a:r>
            <a:r>
              <a:rPr lang="en-US" dirty="0" err="1" smtClean="0"/>
              <a:t>Efros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C. Liu &amp; F. Durand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4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788" y="1900238"/>
            <a:ext cx="3373437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38759" name="Picture 7" descr="JoMovi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905000"/>
            <a:ext cx="3375025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Uses of motion</a:t>
            </a:r>
          </a:p>
        </p:txBody>
      </p:sp>
      <p:sp>
        <p:nvSpPr>
          <p:cNvPr id="170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Estimating 3D structure</a:t>
            </a:r>
          </a:p>
          <a:p>
            <a:pPr>
              <a:buFontTx/>
              <a:buChar char="•"/>
            </a:pPr>
            <a:r>
              <a:rPr lang="en-US"/>
              <a:t>Segmenting objects based on motion cues</a:t>
            </a:r>
          </a:p>
          <a:p>
            <a:pPr>
              <a:buFontTx/>
              <a:buChar char="•"/>
            </a:pPr>
            <a:r>
              <a:rPr lang="en-US"/>
              <a:t>Learning dynamical models</a:t>
            </a:r>
          </a:p>
          <a:p>
            <a:pPr>
              <a:buFontTx/>
              <a:buChar char="•"/>
            </a:pPr>
            <a:r>
              <a:rPr lang="en-US"/>
              <a:t>Recognizing events and activities</a:t>
            </a:r>
          </a:p>
          <a:p>
            <a:pPr>
              <a:buFontTx/>
              <a:buChar char="•"/>
            </a:pPr>
            <a:r>
              <a:rPr lang="en-US"/>
              <a:t>Improving video quality (motion stabilization)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86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estimation techniques</a:t>
            </a:r>
          </a:p>
        </p:txBody>
      </p:sp>
      <p:sp>
        <p:nvSpPr>
          <p:cNvPr id="1702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Direct methods</a:t>
            </a:r>
          </a:p>
          <a:p>
            <a:pPr lvl="1"/>
            <a:r>
              <a:rPr lang="en-US"/>
              <a:t>Directly recover image motion at each pixel from spatio-temporal image brightness variations</a:t>
            </a:r>
          </a:p>
          <a:p>
            <a:pPr lvl="1"/>
            <a:r>
              <a:rPr lang="en-US"/>
              <a:t>Dense motion fields, but sensitive to appearance variations</a:t>
            </a:r>
          </a:p>
          <a:p>
            <a:pPr lvl="1"/>
            <a:r>
              <a:rPr lang="en-US"/>
              <a:t>Suitable for video and when image motion is small </a:t>
            </a:r>
            <a:br>
              <a:rPr lang="en-US"/>
            </a:br>
            <a:endParaRPr lang="en-US" sz="1200"/>
          </a:p>
          <a:p>
            <a:pPr>
              <a:buFontTx/>
              <a:buChar char="•"/>
            </a:pPr>
            <a:r>
              <a:rPr lang="en-US"/>
              <a:t>Feature-based methods</a:t>
            </a:r>
          </a:p>
          <a:p>
            <a:pPr lvl="1"/>
            <a:r>
              <a:rPr lang="en-US"/>
              <a:t>Extract visual features (corners, textured areas) and track them over multiple frames</a:t>
            </a:r>
          </a:p>
          <a:p>
            <a:pPr lvl="1"/>
            <a:r>
              <a:rPr lang="en-US"/>
              <a:t>Sparse motion fields, but more robust tracking</a:t>
            </a:r>
          </a:p>
          <a:p>
            <a:pPr lvl="1"/>
            <a:r>
              <a:rPr lang="en-US"/>
              <a:t>Suitable when image motion is large (10s of pixels)</a:t>
            </a:r>
            <a:endParaRPr lang="en-US" sz="16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29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field</a:t>
            </a:r>
          </a:p>
        </p:txBody>
      </p:sp>
      <p:sp>
        <p:nvSpPr>
          <p:cNvPr id="16394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motion field is the projection of the 3D scene motion into the image</a:t>
            </a:r>
          </a:p>
        </p:txBody>
      </p:sp>
      <p:pic>
        <p:nvPicPr>
          <p:cNvPr id="1639427" name="Picture 3" descr="_8196_figure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413125"/>
            <a:ext cx="4251325" cy="1920875"/>
          </a:xfrm>
          <a:prstGeom prst="rect">
            <a:avLst/>
          </a:prstGeom>
          <a:noFill/>
        </p:spPr>
      </p:pic>
      <p:pic>
        <p:nvPicPr>
          <p:cNvPr id="1639428" name="Picture 4" descr="_8196_figure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5675" y="2514600"/>
            <a:ext cx="4057650" cy="3794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field and parallax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495800" cy="5715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b="1"/>
              <a:t>P</a:t>
            </a:r>
            <a:r>
              <a:rPr lang="en-US"/>
              <a:t>(</a:t>
            </a:r>
            <a:r>
              <a:rPr lang="en-US" i="1"/>
              <a:t>t</a:t>
            </a:r>
            <a:r>
              <a:rPr lang="en-US"/>
              <a:t>) is a moving 3D point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/>
              <a:t>Velocity of scene point: </a:t>
            </a:r>
            <a:r>
              <a:rPr lang="en-US" b="1"/>
              <a:t>V</a:t>
            </a:r>
            <a:r>
              <a:rPr lang="en-US"/>
              <a:t> = d</a:t>
            </a:r>
            <a:r>
              <a:rPr lang="en-US" b="1"/>
              <a:t>P</a:t>
            </a:r>
            <a:r>
              <a:rPr lang="en-US"/>
              <a:t>/d</a:t>
            </a:r>
            <a:r>
              <a:rPr lang="en-US" i="1"/>
              <a:t>t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b="1"/>
              <a:t>p</a:t>
            </a:r>
            <a:r>
              <a:rPr lang="en-US"/>
              <a:t>(</a:t>
            </a:r>
            <a:r>
              <a:rPr lang="en-US" i="1"/>
              <a:t>t</a:t>
            </a:r>
            <a:r>
              <a:rPr lang="en-US"/>
              <a:t>) = (</a:t>
            </a:r>
            <a:r>
              <a:rPr lang="en-US" i="1"/>
              <a:t>x</a:t>
            </a:r>
            <a:r>
              <a:rPr lang="en-US"/>
              <a:t>(</a:t>
            </a:r>
            <a:r>
              <a:rPr lang="en-US" i="1"/>
              <a:t>t</a:t>
            </a:r>
            <a:r>
              <a:rPr lang="en-US"/>
              <a:t>),</a:t>
            </a:r>
            <a:r>
              <a:rPr lang="en-US" i="1"/>
              <a:t>y</a:t>
            </a:r>
            <a:r>
              <a:rPr lang="en-US"/>
              <a:t>(</a:t>
            </a:r>
            <a:r>
              <a:rPr lang="en-US" i="1"/>
              <a:t>t</a:t>
            </a:r>
            <a:r>
              <a:rPr lang="en-US"/>
              <a:t>)) is the projection of </a:t>
            </a:r>
            <a:r>
              <a:rPr lang="en-US" b="1"/>
              <a:t>P</a:t>
            </a:r>
            <a:r>
              <a:rPr lang="en-US"/>
              <a:t> in the image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/>
              <a:t>Apparent velocity </a:t>
            </a:r>
            <a:r>
              <a:rPr lang="en-US" b="1"/>
              <a:t>v </a:t>
            </a:r>
            <a:r>
              <a:rPr lang="en-US"/>
              <a:t>in the image: given by components </a:t>
            </a:r>
            <a:r>
              <a:rPr lang="en-US" i="1"/>
              <a:t>v</a:t>
            </a:r>
            <a:r>
              <a:rPr lang="en-US" i="1" baseline="-25000"/>
              <a:t>x</a:t>
            </a:r>
            <a:r>
              <a:rPr lang="en-US"/>
              <a:t> = d</a:t>
            </a:r>
            <a:r>
              <a:rPr lang="en-US" i="1"/>
              <a:t>x</a:t>
            </a:r>
            <a:r>
              <a:rPr lang="en-US"/>
              <a:t>/d</a:t>
            </a:r>
            <a:r>
              <a:rPr lang="en-US" i="1"/>
              <a:t>t</a:t>
            </a:r>
            <a:r>
              <a:rPr lang="en-US"/>
              <a:t> and </a:t>
            </a:r>
            <a:r>
              <a:rPr lang="en-US" i="1"/>
              <a:t>v</a:t>
            </a:r>
            <a:r>
              <a:rPr lang="en-US" i="1" baseline="-25000"/>
              <a:t>y</a:t>
            </a:r>
            <a:r>
              <a:rPr lang="en-US"/>
              <a:t> = d</a:t>
            </a:r>
            <a:r>
              <a:rPr lang="en-US" i="1"/>
              <a:t>y</a:t>
            </a:r>
            <a:r>
              <a:rPr lang="en-US"/>
              <a:t>/d</a:t>
            </a:r>
            <a:r>
              <a:rPr lang="en-US" i="1"/>
              <a:t>t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/>
              <a:t>These components are known as the </a:t>
            </a:r>
            <a:r>
              <a:rPr lang="en-US" i="1"/>
              <a:t>motion field</a:t>
            </a:r>
            <a:r>
              <a:rPr lang="en-US"/>
              <a:t> of the image</a:t>
            </a:r>
          </a:p>
        </p:txBody>
      </p:sp>
      <p:sp>
        <p:nvSpPr>
          <p:cNvPr id="1754121" name="Text Box 9"/>
          <p:cNvSpPr txBox="1">
            <a:spLocks noChangeArrowheads="1"/>
          </p:cNvSpPr>
          <p:nvPr/>
        </p:nvSpPr>
        <p:spPr bwMode="auto">
          <a:xfrm>
            <a:off x="6156325" y="4611688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754123" name="Line 11"/>
          <p:cNvSpPr>
            <a:spLocks noChangeShapeType="1"/>
          </p:cNvSpPr>
          <p:nvPr/>
        </p:nvSpPr>
        <p:spPr bwMode="auto">
          <a:xfrm flipH="1" flipV="1">
            <a:off x="5638800" y="1905000"/>
            <a:ext cx="1828800" cy="3962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24" name="Line 12"/>
          <p:cNvSpPr>
            <a:spLocks noChangeShapeType="1"/>
          </p:cNvSpPr>
          <p:nvPr/>
        </p:nvSpPr>
        <p:spPr bwMode="auto">
          <a:xfrm flipV="1">
            <a:off x="7467600" y="1524000"/>
            <a:ext cx="152400" cy="4343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25" name="AutoShape 13"/>
          <p:cNvSpPr>
            <a:spLocks noChangeArrowheads="1"/>
          </p:cNvSpPr>
          <p:nvPr/>
        </p:nvSpPr>
        <p:spPr bwMode="auto">
          <a:xfrm>
            <a:off x="5791200" y="4114800"/>
            <a:ext cx="3200400" cy="1143000"/>
          </a:xfrm>
          <a:prstGeom prst="parallelogram">
            <a:avLst>
              <a:gd name="adj" fmla="val 7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26" name="Line 14"/>
          <p:cNvSpPr>
            <a:spLocks noChangeShapeType="1"/>
          </p:cNvSpPr>
          <p:nvPr/>
        </p:nvSpPr>
        <p:spPr bwMode="auto">
          <a:xfrm flipV="1">
            <a:off x="5638800" y="1524000"/>
            <a:ext cx="190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28" name="Oval 16"/>
          <p:cNvSpPr>
            <a:spLocks noChangeArrowheads="1"/>
          </p:cNvSpPr>
          <p:nvPr/>
        </p:nvSpPr>
        <p:spPr bwMode="auto">
          <a:xfrm>
            <a:off x="5562600" y="1828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29" name="Oval 17"/>
          <p:cNvSpPr>
            <a:spLocks noChangeArrowheads="1"/>
          </p:cNvSpPr>
          <p:nvPr/>
        </p:nvSpPr>
        <p:spPr bwMode="auto">
          <a:xfrm>
            <a:off x="7543800" y="1447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31" name="Oval 19"/>
          <p:cNvSpPr>
            <a:spLocks noChangeArrowheads="1"/>
          </p:cNvSpPr>
          <p:nvPr/>
        </p:nvSpPr>
        <p:spPr bwMode="auto">
          <a:xfrm>
            <a:off x="7467600" y="4419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27" name="Line 15"/>
          <p:cNvSpPr>
            <a:spLocks noChangeShapeType="1"/>
          </p:cNvSpPr>
          <p:nvPr/>
        </p:nvSpPr>
        <p:spPr bwMode="auto">
          <a:xfrm flipV="1">
            <a:off x="6858000" y="4495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30" name="Oval 18"/>
          <p:cNvSpPr>
            <a:spLocks noChangeArrowheads="1"/>
          </p:cNvSpPr>
          <p:nvPr/>
        </p:nvSpPr>
        <p:spPr bwMode="auto">
          <a:xfrm>
            <a:off x="67818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32" name="Text Box 20"/>
          <p:cNvSpPr txBox="1">
            <a:spLocks noChangeArrowheads="1"/>
          </p:cNvSpPr>
          <p:nvPr/>
        </p:nvSpPr>
        <p:spPr bwMode="auto">
          <a:xfrm>
            <a:off x="7648575" y="4114800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t+dt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754133" name="Text Box 21"/>
          <p:cNvSpPr txBox="1">
            <a:spLocks noChangeArrowheads="1"/>
          </p:cNvSpPr>
          <p:nvPr/>
        </p:nvSpPr>
        <p:spPr bwMode="auto">
          <a:xfrm>
            <a:off x="5192713" y="1295400"/>
            <a:ext cx="67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754134" name="Text Box 22"/>
          <p:cNvSpPr txBox="1">
            <a:spLocks noChangeArrowheads="1"/>
          </p:cNvSpPr>
          <p:nvPr/>
        </p:nvSpPr>
        <p:spPr bwMode="auto">
          <a:xfrm>
            <a:off x="7543800" y="990600"/>
            <a:ext cx="110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t+dt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754135" name="Text Box 23"/>
          <p:cNvSpPr txBox="1">
            <a:spLocks noChangeArrowheads="1"/>
          </p:cNvSpPr>
          <p:nvPr/>
        </p:nvSpPr>
        <p:spPr bwMode="auto">
          <a:xfrm>
            <a:off x="6400800" y="1219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V</a:t>
            </a:r>
            <a:endParaRPr lang="en-US" sz="2400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54136" name="Text Box 24"/>
          <p:cNvSpPr txBox="1">
            <a:spLocks noChangeArrowheads="1"/>
          </p:cNvSpPr>
          <p:nvPr/>
        </p:nvSpPr>
        <p:spPr bwMode="auto">
          <a:xfrm>
            <a:off x="6961188" y="4114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v</a:t>
            </a:r>
            <a:endParaRPr lang="en-US" sz="2400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41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field and parallax</a:t>
            </a:r>
          </a:p>
        </p:txBody>
      </p:sp>
      <p:sp>
        <p:nvSpPr>
          <p:cNvPr id="1760260" name="Text Box 4"/>
          <p:cNvSpPr txBox="1">
            <a:spLocks noChangeArrowheads="1"/>
          </p:cNvSpPr>
          <p:nvPr/>
        </p:nvSpPr>
        <p:spPr bwMode="auto">
          <a:xfrm>
            <a:off x="6156325" y="4611688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760261" name="Line 5"/>
          <p:cNvSpPr>
            <a:spLocks noChangeShapeType="1"/>
          </p:cNvSpPr>
          <p:nvPr/>
        </p:nvSpPr>
        <p:spPr bwMode="auto">
          <a:xfrm flipH="1" flipV="1">
            <a:off x="5638800" y="1905000"/>
            <a:ext cx="1828800" cy="3962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62" name="Line 6"/>
          <p:cNvSpPr>
            <a:spLocks noChangeShapeType="1"/>
          </p:cNvSpPr>
          <p:nvPr/>
        </p:nvSpPr>
        <p:spPr bwMode="auto">
          <a:xfrm flipV="1">
            <a:off x="7467600" y="1524000"/>
            <a:ext cx="152400" cy="4343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63" name="AutoShape 7"/>
          <p:cNvSpPr>
            <a:spLocks noChangeArrowheads="1"/>
          </p:cNvSpPr>
          <p:nvPr/>
        </p:nvSpPr>
        <p:spPr bwMode="auto">
          <a:xfrm>
            <a:off x="5791200" y="4114800"/>
            <a:ext cx="3200400" cy="1143000"/>
          </a:xfrm>
          <a:prstGeom prst="parallelogram">
            <a:avLst>
              <a:gd name="adj" fmla="val 7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64" name="Line 8"/>
          <p:cNvSpPr>
            <a:spLocks noChangeShapeType="1"/>
          </p:cNvSpPr>
          <p:nvPr/>
        </p:nvSpPr>
        <p:spPr bwMode="auto">
          <a:xfrm flipV="1">
            <a:off x="5638800" y="1524000"/>
            <a:ext cx="190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65" name="Oval 9"/>
          <p:cNvSpPr>
            <a:spLocks noChangeArrowheads="1"/>
          </p:cNvSpPr>
          <p:nvPr/>
        </p:nvSpPr>
        <p:spPr bwMode="auto">
          <a:xfrm>
            <a:off x="5562600" y="1828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66" name="Oval 10"/>
          <p:cNvSpPr>
            <a:spLocks noChangeArrowheads="1"/>
          </p:cNvSpPr>
          <p:nvPr/>
        </p:nvSpPr>
        <p:spPr bwMode="auto">
          <a:xfrm>
            <a:off x="7543800" y="1447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67" name="Oval 11"/>
          <p:cNvSpPr>
            <a:spLocks noChangeArrowheads="1"/>
          </p:cNvSpPr>
          <p:nvPr/>
        </p:nvSpPr>
        <p:spPr bwMode="auto">
          <a:xfrm>
            <a:off x="7467600" y="4419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68" name="Line 12"/>
          <p:cNvSpPr>
            <a:spLocks noChangeShapeType="1"/>
          </p:cNvSpPr>
          <p:nvPr/>
        </p:nvSpPr>
        <p:spPr bwMode="auto">
          <a:xfrm flipV="1">
            <a:off x="6858000" y="4495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69" name="Oval 13"/>
          <p:cNvSpPr>
            <a:spLocks noChangeArrowheads="1"/>
          </p:cNvSpPr>
          <p:nvPr/>
        </p:nvSpPr>
        <p:spPr bwMode="auto">
          <a:xfrm>
            <a:off x="67818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70" name="Text Box 14"/>
          <p:cNvSpPr txBox="1">
            <a:spLocks noChangeArrowheads="1"/>
          </p:cNvSpPr>
          <p:nvPr/>
        </p:nvSpPr>
        <p:spPr bwMode="auto">
          <a:xfrm>
            <a:off x="7648575" y="4114800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t+dt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760271" name="Text Box 15"/>
          <p:cNvSpPr txBox="1">
            <a:spLocks noChangeArrowheads="1"/>
          </p:cNvSpPr>
          <p:nvPr/>
        </p:nvSpPr>
        <p:spPr bwMode="auto">
          <a:xfrm>
            <a:off x="5192713" y="1295400"/>
            <a:ext cx="67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760272" name="Text Box 16"/>
          <p:cNvSpPr txBox="1">
            <a:spLocks noChangeArrowheads="1"/>
          </p:cNvSpPr>
          <p:nvPr/>
        </p:nvSpPr>
        <p:spPr bwMode="auto">
          <a:xfrm>
            <a:off x="7543800" y="990600"/>
            <a:ext cx="110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t+dt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760273" name="Text Box 17"/>
          <p:cNvSpPr txBox="1">
            <a:spLocks noChangeArrowheads="1"/>
          </p:cNvSpPr>
          <p:nvPr/>
        </p:nvSpPr>
        <p:spPr bwMode="auto">
          <a:xfrm>
            <a:off x="6400800" y="1219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V</a:t>
            </a:r>
            <a:endParaRPr lang="en-US" sz="2400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60274" name="Text Box 18"/>
          <p:cNvSpPr txBox="1">
            <a:spLocks noChangeArrowheads="1"/>
          </p:cNvSpPr>
          <p:nvPr/>
        </p:nvSpPr>
        <p:spPr bwMode="auto">
          <a:xfrm>
            <a:off x="6961188" y="4114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v</a:t>
            </a:r>
            <a:endParaRPr lang="en-US" sz="2400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760276" name="Object 20"/>
          <p:cNvGraphicFramePr>
            <a:graphicFrameLocks noChangeAspect="1"/>
          </p:cNvGraphicFramePr>
          <p:nvPr>
            <p:ph sz="half" idx="1"/>
          </p:nvPr>
        </p:nvGraphicFramePr>
        <p:xfrm>
          <a:off x="381000" y="1295400"/>
          <a:ext cx="2743200" cy="685800"/>
        </p:xfrm>
        <a:graphic>
          <a:graphicData uri="http://schemas.openxmlformats.org/presentationml/2006/ole">
            <p:oleObj spid="_x0000_s56322" name="Equation" r:id="rId4" imgW="965160" imgH="241200" progId="Equation.3">
              <p:embed/>
            </p:oleObj>
          </a:graphicData>
        </a:graphic>
      </p:graphicFrame>
      <p:graphicFrame>
        <p:nvGraphicFramePr>
          <p:cNvPr id="1760278" name="Object 22"/>
          <p:cNvGraphicFramePr>
            <a:graphicFrameLocks noChangeAspect="1"/>
          </p:cNvGraphicFramePr>
          <p:nvPr>
            <p:ph sz="quarter" idx="2"/>
          </p:nvPr>
        </p:nvGraphicFramePr>
        <p:xfrm>
          <a:off x="1143000" y="3265488"/>
          <a:ext cx="2743200" cy="1077912"/>
        </p:xfrm>
        <a:graphic>
          <a:graphicData uri="http://schemas.openxmlformats.org/presentationml/2006/ole">
            <p:oleObj spid="_x0000_s56323" name="Equation" r:id="rId5" imgW="1002960" imgH="393480" progId="Equation.3">
              <p:embed/>
            </p:oleObj>
          </a:graphicData>
        </a:graphic>
      </p:graphicFrame>
      <p:graphicFrame>
        <p:nvGraphicFramePr>
          <p:cNvPr id="1760280" name="Object 24"/>
          <p:cNvGraphicFramePr>
            <a:graphicFrameLocks noChangeAspect="1"/>
          </p:cNvGraphicFramePr>
          <p:nvPr>
            <p:ph sz="quarter" idx="3"/>
          </p:nvPr>
        </p:nvGraphicFramePr>
        <p:xfrm>
          <a:off x="3429000" y="1066800"/>
          <a:ext cx="1371600" cy="1012825"/>
        </p:xfrm>
        <a:graphic>
          <a:graphicData uri="http://schemas.openxmlformats.org/presentationml/2006/ole">
            <p:oleObj spid="_x0000_s56324" name="Equation" r:id="rId6" imgW="533160" imgH="393480" progId="Equation.3">
              <p:embed/>
            </p:oleObj>
          </a:graphicData>
        </a:graphic>
      </p:graphicFrame>
      <p:sp>
        <p:nvSpPr>
          <p:cNvPr id="1760282" name="Text Box 26"/>
          <p:cNvSpPr txBox="1">
            <a:spLocks noChangeArrowheads="1"/>
          </p:cNvSpPr>
          <p:nvPr/>
        </p:nvSpPr>
        <p:spPr bwMode="auto">
          <a:xfrm>
            <a:off x="431800" y="2286000"/>
            <a:ext cx="5453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To find image velocity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v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differentiate </a:t>
            </a:r>
            <a:b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with respect to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(using quotient rule):</a:t>
            </a:r>
          </a:p>
        </p:txBody>
      </p:sp>
      <p:graphicFrame>
        <p:nvGraphicFramePr>
          <p:cNvPr id="1760288" name="Object 32"/>
          <p:cNvGraphicFramePr>
            <a:graphicFrameLocks noChangeAspect="1"/>
          </p:cNvGraphicFramePr>
          <p:nvPr>
            <p:ph sz="quarter" idx="2"/>
          </p:nvPr>
        </p:nvGraphicFramePr>
        <p:xfrm>
          <a:off x="312738" y="4699000"/>
          <a:ext cx="2244725" cy="939800"/>
        </p:xfrm>
        <a:graphic>
          <a:graphicData uri="http://schemas.openxmlformats.org/presentationml/2006/ole">
            <p:oleObj spid="_x0000_s56325" name="Equation" r:id="rId7" imgW="939600" imgH="393480" progId="Equation.3">
              <p:embed/>
            </p:oleObj>
          </a:graphicData>
        </a:graphic>
      </p:graphicFrame>
      <p:graphicFrame>
        <p:nvGraphicFramePr>
          <p:cNvPr id="1760293" name="Object 37"/>
          <p:cNvGraphicFramePr>
            <a:graphicFrameLocks noChangeAspect="1"/>
          </p:cNvGraphicFramePr>
          <p:nvPr/>
        </p:nvGraphicFramePr>
        <p:xfrm>
          <a:off x="3076575" y="4610100"/>
          <a:ext cx="2257425" cy="979488"/>
        </p:xfrm>
        <a:graphic>
          <a:graphicData uri="http://schemas.openxmlformats.org/presentationml/2006/ole">
            <p:oleObj spid="_x0000_s56326" name="Equation" r:id="rId8" imgW="965160" imgH="419040" progId="Equation.3">
              <p:embed/>
            </p:oleObj>
          </a:graphicData>
        </a:graphic>
      </p:graphicFrame>
      <p:sp>
        <p:nvSpPr>
          <p:cNvPr id="1760294" name="Rectangle 38"/>
          <p:cNvSpPr>
            <a:spLocks noChangeArrowheads="1"/>
          </p:cNvSpPr>
          <p:nvPr/>
        </p:nvSpPr>
        <p:spPr bwMode="auto">
          <a:xfrm>
            <a:off x="439738" y="5883275"/>
            <a:ext cx="8334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 motion is a function of both the 3D motion (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V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 and the</a:t>
            </a:r>
            <a:b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depth of the 3D point (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Z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0282" grpId="0"/>
      <p:bldP spid="17602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field and parallax</a:t>
            </a:r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Pure translation: </a:t>
            </a:r>
            <a:r>
              <a:rPr lang="en-US" b="1"/>
              <a:t>V</a:t>
            </a:r>
            <a:r>
              <a:rPr lang="en-US"/>
              <a:t> is constant everywhere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 i="1"/>
          </a:p>
        </p:txBody>
      </p:sp>
      <p:graphicFrame>
        <p:nvGraphicFramePr>
          <p:cNvPr id="1772548" name="Object 4"/>
          <p:cNvGraphicFramePr>
            <a:graphicFrameLocks noChangeAspect="1"/>
          </p:cNvGraphicFramePr>
          <p:nvPr/>
        </p:nvGraphicFramePr>
        <p:xfrm>
          <a:off x="593725" y="1514475"/>
          <a:ext cx="1997075" cy="836613"/>
        </p:xfrm>
        <a:graphic>
          <a:graphicData uri="http://schemas.openxmlformats.org/presentationml/2006/ole">
            <p:oleObj spid="_x0000_s57346" name="Equation" r:id="rId4" imgW="939600" imgH="393480" progId="Equation.3">
              <p:embed/>
            </p:oleObj>
          </a:graphicData>
        </a:graphic>
      </p:graphicFrame>
      <p:graphicFrame>
        <p:nvGraphicFramePr>
          <p:cNvPr id="1772549" name="Object 5"/>
          <p:cNvGraphicFramePr>
            <a:graphicFrameLocks noChangeAspect="1"/>
          </p:cNvGraphicFramePr>
          <p:nvPr/>
        </p:nvGraphicFramePr>
        <p:xfrm>
          <a:off x="622300" y="2362200"/>
          <a:ext cx="1952625" cy="847725"/>
        </p:xfrm>
        <a:graphic>
          <a:graphicData uri="http://schemas.openxmlformats.org/presentationml/2006/ole">
            <p:oleObj spid="_x0000_s57347" name="Equation" r:id="rId5" imgW="965160" imgH="419040" progId="Equation.3">
              <p:embed/>
            </p:oleObj>
          </a:graphicData>
        </a:graphic>
      </p:graphicFrame>
      <p:graphicFrame>
        <p:nvGraphicFramePr>
          <p:cNvPr id="1772556" name="Object 12"/>
          <p:cNvGraphicFramePr>
            <a:graphicFrameLocks noChangeAspect="1"/>
          </p:cNvGraphicFramePr>
          <p:nvPr/>
        </p:nvGraphicFramePr>
        <p:xfrm>
          <a:off x="3362325" y="1524000"/>
          <a:ext cx="2276475" cy="839788"/>
        </p:xfrm>
        <a:graphic>
          <a:graphicData uri="http://schemas.openxmlformats.org/presentationml/2006/ole">
            <p:oleObj spid="_x0000_s57348" name="Equation" r:id="rId6" imgW="1066680" imgH="393480" progId="Equation.3">
              <p:embed/>
            </p:oleObj>
          </a:graphicData>
        </a:graphic>
      </p:graphicFrame>
      <p:graphicFrame>
        <p:nvGraphicFramePr>
          <p:cNvPr id="1772557" name="Object 13"/>
          <p:cNvGraphicFramePr>
            <a:graphicFrameLocks noChangeAspect="1"/>
          </p:cNvGraphicFramePr>
          <p:nvPr/>
        </p:nvGraphicFramePr>
        <p:xfrm>
          <a:off x="3438525" y="2438400"/>
          <a:ext cx="2057400" cy="500063"/>
        </p:xfrm>
        <a:graphic>
          <a:graphicData uri="http://schemas.openxmlformats.org/presentationml/2006/ole">
            <p:oleObj spid="_x0000_s57349" name="Equation" r:id="rId7" imgW="99036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field and parallax</a:t>
            </a:r>
          </a:p>
        </p:txBody>
      </p:sp>
      <p:sp>
        <p:nvSpPr>
          <p:cNvPr id="177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Pure translation: </a:t>
            </a:r>
            <a:r>
              <a:rPr lang="en-US" b="1"/>
              <a:t>V</a:t>
            </a:r>
            <a:r>
              <a:rPr lang="en-US"/>
              <a:t> is constant everywhere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 sz="900"/>
          </a:p>
          <a:p>
            <a:pPr>
              <a:buFontTx/>
              <a:buChar char="•"/>
            </a:pPr>
            <a:r>
              <a:rPr lang="en-US" i="1"/>
              <a:t>V</a:t>
            </a:r>
            <a:r>
              <a:rPr lang="en-US" i="1" baseline="-25000"/>
              <a:t>z</a:t>
            </a:r>
            <a:r>
              <a:rPr lang="en-US" i="1"/>
              <a:t> </a:t>
            </a:r>
            <a:r>
              <a:rPr lang="en-US"/>
              <a:t>is nonzero: </a:t>
            </a:r>
          </a:p>
          <a:p>
            <a:pPr lvl="1"/>
            <a:r>
              <a:rPr lang="en-US"/>
              <a:t>Every motion vector points toward (or away from) </a:t>
            </a:r>
            <a:r>
              <a:rPr lang="en-US" b="1"/>
              <a:t>v</a:t>
            </a:r>
            <a:r>
              <a:rPr lang="en-US" baseline="-25000"/>
              <a:t>0</a:t>
            </a:r>
            <a:r>
              <a:rPr lang="en-US"/>
              <a:t>, </a:t>
            </a:r>
            <a:br>
              <a:rPr lang="en-US"/>
            </a:br>
            <a:r>
              <a:rPr lang="en-US"/>
              <a:t>the vanishing point of the translation direction</a:t>
            </a:r>
          </a:p>
        </p:txBody>
      </p:sp>
      <p:pic>
        <p:nvPicPr>
          <p:cNvPr id="17776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4376738"/>
            <a:ext cx="335280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77674" name="Object 10"/>
          <p:cNvGraphicFramePr>
            <a:graphicFrameLocks noChangeAspect="1"/>
          </p:cNvGraphicFramePr>
          <p:nvPr/>
        </p:nvGraphicFramePr>
        <p:xfrm>
          <a:off x="3362325" y="1524000"/>
          <a:ext cx="2276475" cy="839788"/>
        </p:xfrm>
        <a:graphic>
          <a:graphicData uri="http://schemas.openxmlformats.org/presentationml/2006/ole">
            <p:oleObj spid="_x0000_s58370" name="Equation" r:id="rId5" imgW="1066680" imgH="393480" progId="Equation.3">
              <p:embed/>
            </p:oleObj>
          </a:graphicData>
        </a:graphic>
      </p:graphicFrame>
      <p:graphicFrame>
        <p:nvGraphicFramePr>
          <p:cNvPr id="1777675" name="Object 11"/>
          <p:cNvGraphicFramePr>
            <a:graphicFrameLocks noChangeAspect="1"/>
          </p:cNvGraphicFramePr>
          <p:nvPr/>
        </p:nvGraphicFramePr>
        <p:xfrm>
          <a:off x="3438525" y="2438400"/>
          <a:ext cx="2057400" cy="500063"/>
        </p:xfrm>
        <a:graphic>
          <a:graphicData uri="http://schemas.openxmlformats.org/presentationml/2006/ole">
            <p:oleObj spid="_x0000_s58371" name="Equation" r:id="rId6" imgW="99036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766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field and parallax</a:t>
            </a:r>
          </a:p>
        </p:txBody>
      </p:sp>
      <p:sp>
        <p:nvSpPr>
          <p:cNvPr id="177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Pure translation: </a:t>
            </a:r>
            <a:r>
              <a:rPr lang="en-US" b="1"/>
              <a:t>V</a:t>
            </a:r>
            <a:r>
              <a:rPr lang="en-US"/>
              <a:t> is constant everywhere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 sz="900"/>
          </a:p>
          <a:p>
            <a:pPr>
              <a:buFontTx/>
              <a:buChar char="•"/>
            </a:pPr>
            <a:r>
              <a:rPr lang="en-US" i="1"/>
              <a:t>V</a:t>
            </a:r>
            <a:r>
              <a:rPr lang="en-US" i="1" baseline="-25000"/>
              <a:t>z</a:t>
            </a:r>
            <a:r>
              <a:rPr lang="en-US" i="1"/>
              <a:t> </a:t>
            </a:r>
            <a:r>
              <a:rPr lang="en-US"/>
              <a:t>is nonzero: </a:t>
            </a:r>
          </a:p>
          <a:p>
            <a:pPr lvl="1"/>
            <a:r>
              <a:rPr lang="en-US"/>
              <a:t>Every motion vector points toward (or away from) </a:t>
            </a:r>
            <a:r>
              <a:rPr lang="en-US" b="1"/>
              <a:t>v</a:t>
            </a:r>
            <a:r>
              <a:rPr lang="en-US" baseline="-25000"/>
              <a:t>0</a:t>
            </a:r>
            <a:r>
              <a:rPr lang="en-US"/>
              <a:t>, </a:t>
            </a:r>
            <a:br>
              <a:rPr lang="en-US"/>
            </a:br>
            <a:r>
              <a:rPr lang="en-US"/>
              <a:t>the vanishing point of the translation direction</a:t>
            </a:r>
          </a:p>
          <a:p>
            <a:pPr>
              <a:buFontTx/>
              <a:buChar char="•"/>
            </a:pPr>
            <a:r>
              <a:rPr lang="en-US" i="1"/>
              <a:t>V</a:t>
            </a:r>
            <a:r>
              <a:rPr lang="en-US" i="1" baseline="-25000"/>
              <a:t>z</a:t>
            </a:r>
            <a:r>
              <a:rPr lang="en-US"/>
              <a:t> is zero: </a:t>
            </a:r>
          </a:p>
          <a:p>
            <a:pPr lvl="1"/>
            <a:r>
              <a:rPr lang="en-US"/>
              <a:t>Motion is parallel to the image plane, all the motion vectors are parallel</a:t>
            </a:r>
          </a:p>
          <a:p>
            <a:pPr>
              <a:buFontTx/>
              <a:buChar char="•"/>
            </a:pPr>
            <a:r>
              <a:rPr lang="en-US"/>
              <a:t>The length of the motion vectors is inversely proportional to the depth </a:t>
            </a:r>
            <a:r>
              <a:rPr lang="en-US" i="1"/>
              <a:t>Z</a:t>
            </a:r>
          </a:p>
        </p:txBody>
      </p:sp>
      <p:graphicFrame>
        <p:nvGraphicFramePr>
          <p:cNvPr id="1779718" name="Object 6"/>
          <p:cNvGraphicFramePr>
            <a:graphicFrameLocks noChangeAspect="1"/>
          </p:cNvGraphicFramePr>
          <p:nvPr/>
        </p:nvGraphicFramePr>
        <p:xfrm>
          <a:off x="3362325" y="1524000"/>
          <a:ext cx="2276475" cy="839788"/>
        </p:xfrm>
        <a:graphic>
          <a:graphicData uri="http://schemas.openxmlformats.org/presentationml/2006/ole">
            <p:oleObj spid="_x0000_s59394" name="Equation" r:id="rId4" imgW="1066680" imgH="393480" progId="Equation.3">
              <p:embed/>
            </p:oleObj>
          </a:graphicData>
        </a:graphic>
      </p:graphicFrame>
      <p:graphicFrame>
        <p:nvGraphicFramePr>
          <p:cNvPr id="1779719" name="Object 7"/>
          <p:cNvGraphicFramePr>
            <a:graphicFrameLocks noChangeAspect="1"/>
          </p:cNvGraphicFramePr>
          <p:nvPr/>
        </p:nvGraphicFramePr>
        <p:xfrm>
          <a:off x="3438525" y="2438400"/>
          <a:ext cx="2057400" cy="500063"/>
        </p:xfrm>
        <a:graphic>
          <a:graphicData uri="http://schemas.openxmlformats.org/presentationml/2006/ole">
            <p:oleObj spid="_x0000_s59395" name="Equation" r:id="rId5" imgW="99036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97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Assignment 3 due</a:t>
            </a:r>
          </a:p>
          <a:p>
            <a:endParaRPr lang="en-US" dirty="0"/>
          </a:p>
          <a:p>
            <a:r>
              <a:rPr lang="en-US" dirty="0" smtClean="0"/>
              <a:t>Assignment 4 out</a:t>
            </a:r>
          </a:p>
          <a:p>
            <a:pPr lvl="1"/>
            <a:r>
              <a:rPr lang="en-US" dirty="0" smtClean="0"/>
              <a:t>Deadline: Thursday 11</a:t>
            </a:r>
            <a:r>
              <a:rPr lang="en-US" baseline="30000" dirty="0" smtClean="0"/>
              <a:t>th</a:t>
            </a:r>
            <a:r>
              <a:rPr lang="en-US" dirty="0" smtClean="0"/>
              <a:t> Dec</a:t>
            </a:r>
          </a:p>
          <a:p>
            <a:pPr lvl="1"/>
            <a:r>
              <a:rPr lang="en-US" dirty="0" smtClean="0"/>
              <a:t>THIS IS A HARD </a:t>
            </a:r>
            <a:r>
              <a:rPr lang="en-US" smtClean="0"/>
              <a:t>DEADLINE </a:t>
            </a:r>
            <a:br>
              <a:rPr lang="en-US" smtClean="0"/>
            </a:br>
            <a:r>
              <a:rPr lang="en-US" smtClean="0"/>
              <a:t>(</a:t>
            </a:r>
            <a:r>
              <a:rPr lang="en-US" dirty="0" smtClean="0"/>
              <a:t>I have to hand </a:t>
            </a:r>
            <a:r>
              <a:rPr lang="en-US" smtClean="0"/>
              <a:t>in grades on 12</a:t>
            </a:r>
            <a:r>
              <a:rPr lang="en-US" baseline="30000" smtClean="0"/>
              <a:t>th</a:t>
            </a:r>
            <a:r>
              <a:rPr lang="en-US" smtClean="0"/>
              <a:t>)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Course assessment forms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Overview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Segmentation in Video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Optical </a:t>
            </a:r>
            <a:r>
              <a:rPr lang="en-US" dirty="0" smtClean="0">
                <a:solidFill>
                  <a:srgbClr val="FF0000"/>
                </a:solidFill>
              </a:rPr>
              <a:t>flow</a:t>
            </a:r>
          </a:p>
          <a:p>
            <a:pPr eaLnBrk="1" hangingPunct="1"/>
            <a:r>
              <a:rPr lang="en-US" dirty="0" smtClean="0"/>
              <a:t>Motion </a:t>
            </a:r>
            <a:r>
              <a:rPr lang="en-US" dirty="0" smtClean="0"/>
              <a:t>Magnification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Combination of slides from Rick Szeliski, Steve Seitz, Alyosha Efros and Bill Freeman and Fredo Durand</a:t>
            </a:r>
          </a:p>
        </p:txBody>
      </p:sp>
      <p:pic>
        <p:nvPicPr>
          <p:cNvPr id="18436" name="Picture 5" descr="image0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0"/>
            <a:ext cx="6477000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estimation: Optical flow</a:t>
            </a:r>
          </a:p>
        </p:txBody>
      </p:sp>
      <p:pic>
        <p:nvPicPr>
          <p:cNvPr id="19459" name="Picture 1027" descr="_8196_figure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2498725"/>
            <a:ext cx="42513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028" descr="_8196_figure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150" y="1600200"/>
            <a:ext cx="405765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1030"/>
          <p:cNvSpPr txBox="1">
            <a:spLocks noChangeArrowheads="1"/>
          </p:cNvSpPr>
          <p:nvPr/>
        </p:nvSpPr>
        <p:spPr bwMode="auto">
          <a:xfrm>
            <a:off x="822325" y="5754688"/>
            <a:ext cx="7523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Will start by estimating motion of each pixel separately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will consider motion of entire image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estimate motion?</a:t>
            </a:r>
          </a:p>
        </p:txBody>
      </p:sp>
      <p:sp>
        <p:nvSpPr>
          <p:cNvPr id="1028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Lots of uses</a:t>
            </a:r>
          </a:p>
          <a:p>
            <a:pPr lvl="1"/>
            <a:r>
              <a:rPr lang="en-US" smtClean="0"/>
              <a:t>Track object behavior</a:t>
            </a:r>
          </a:p>
          <a:p>
            <a:pPr lvl="1"/>
            <a:r>
              <a:rPr lang="en-US" smtClean="0"/>
              <a:t>Correct for camera jitter (stabilization)</a:t>
            </a:r>
          </a:p>
          <a:p>
            <a:pPr lvl="1"/>
            <a:r>
              <a:rPr lang="en-US" smtClean="0"/>
              <a:t>Align images (mosaics)</a:t>
            </a:r>
          </a:p>
          <a:p>
            <a:pPr lvl="1"/>
            <a:r>
              <a:rPr lang="en-US" smtClean="0"/>
              <a:t>3D shape reconstruction</a:t>
            </a:r>
          </a:p>
          <a:p>
            <a:pPr lvl="1"/>
            <a:r>
              <a:rPr lang="en-US" smtClean="0"/>
              <a:t>Special effects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85988" y="3200400"/>
          <a:ext cx="4772025" cy="3295650"/>
        </p:xfrm>
        <a:graphic>
          <a:graphicData uri="http://schemas.openxmlformats.org/presentationml/2006/ole">
            <p:oleObj spid="_x0000_s45058" name="Photo Editor Photo" r:id="rId3" imgW="4772691" imgH="3296110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definition:  optical flow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9906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How to estimate pixel motion from image H to image I?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752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2286000" y="1752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32004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2286000" y="2286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3200400" y="2286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362200" y="1600200"/>
            <a:ext cx="1066800" cy="968375"/>
            <a:chOff x="1488" y="1008"/>
            <a:chExt cx="672" cy="610"/>
          </a:xfrm>
        </p:grpSpPr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490" name="Rectangle 26"/>
          <p:cNvSpPr>
            <a:spLocks noChangeArrowheads="1"/>
          </p:cNvSpPr>
          <p:nvPr/>
        </p:nvSpPr>
        <p:spPr bwMode="auto">
          <a:xfrm>
            <a:off x="5105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491" name="Oval 31"/>
          <p:cNvSpPr>
            <a:spLocks noChangeArrowheads="1"/>
          </p:cNvSpPr>
          <p:nvPr/>
        </p:nvSpPr>
        <p:spPr bwMode="auto">
          <a:xfrm>
            <a:off x="5867400" y="15621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492" name="Oval 32"/>
          <p:cNvSpPr>
            <a:spLocks noChangeArrowheads="1"/>
          </p:cNvSpPr>
          <p:nvPr/>
        </p:nvSpPr>
        <p:spPr bwMode="auto">
          <a:xfrm>
            <a:off x="6781800" y="194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493" name="Oval 33"/>
          <p:cNvSpPr>
            <a:spLocks noChangeArrowheads="1"/>
          </p:cNvSpPr>
          <p:nvPr/>
        </p:nvSpPr>
        <p:spPr bwMode="auto">
          <a:xfrm>
            <a:off x="5943600" y="22812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494" name="Oval 34"/>
          <p:cNvSpPr>
            <a:spLocks noChangeArrowheads="1"/>
          </p:cNvSpPr>
          <p:nvPr/>
        </p:nvSpPr>
        <p:spPr bwMode="auto">
          <a:xfrm>
            <a:off x="6629400" y="24812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7705" name="Rectangle 41"/>
          <p:cNvSpPr>
            <a:spLocks noChangeArrowheads="1"/>
          </p:cNvSpPr>
          <p:nvPr/>
        </p:nvSpPr>
        <p:spPr bwMode="auto">
          <a:xfrm>
            <a:off x="685800" y="4038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Solve pixel correspondence problem</a:t>
            </a:r>
          </a:p>
          <a:p>
            <a:pPr marL="1143000" lvl="2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given a pixel in H, look for nearby pixels of the same color in I</a:t>
            </a:r>
          </a:p>
        </p:txBody>
      </p:sp>
      <p:pic>
        <p:nvPicPr>
          <p:cNvPr id="20496" name="Picture 4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71713" y="2965450"/>
            <a:ext cx="10906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7" name="Picture 4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692775" y="2984500"/>
            <a:ext cx="9588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685800" y="4419600"/>
            <a:ext cx="7772400" cy="2209800"/>
            <a:chOff x="432" y="2784"/>
            <a:chExt cx="4896" cy="1392"/>
          </a:xfrm>
        </p:grpSpPr>
        <p:sp>
          <p:nvSpPr>
            <p:cNvPr id="20499" name="Rectangle 39"/>
            <p:cNvSpPr>
              <a:spLocks noChangeArrowheads="1"/>
            </p:cNvSpPr>
            <p:nvPr/>
          </p:nvSpPr>
          <p:spPr bwMode="auto">
            <a:xfrm>
              <a:off x="432" y="3024"/>
              <a:ext cx="489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Key assumptions</a:t>
              </a:r>
            </a:p>
            <a:p>
              <a:pPr marL="742950" lvl="1" indent="-28575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0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rPr>
                <a:t>color constancy</a:t>
              </a: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:  a point in H looks the same in I</a:t>
              </a:r>
            </a:p>
            <a:p>
              <a:pPr marL="1143000" lvl="2" indent="-22860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For grayscale images, this is brightness constancy</a:t>
              </a:r>
            </a:p>
            <a:p>
              <a:pPr marL="742950" lvl="1" indent="-28575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0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rPr>
                <a:t>small motion</a:t>
              </a: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:  points do not move very far</a:t>
              </a:r>
            </a:p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This is called the optical flow problem</a:t>
              </a:r>
            </a:p>
          </p:txBody>
        </p:sp>
        <p:grpSp>
          <p:nvGrpSpPr>
            <p:cNvPr id="4" name="Group 52"/>
            <p:cNvGrpSpPr>
              <a:grpSpLocks/>
            </p:cNvGrpSpPr>
            <p:nvPr/>
          </p:nvGrpSpPr>
          <p:grpSpPr bwMode="auto">
            <a:xfrm>
              <a:off x="2688" y="2784"/>
              <a:ext cx="1776" cy="144"/>
              <a:chOff x="2688" y="2784"/>
              <a:chExt cx="1776" cy="144"/>
            </a:xfrm>
          </p:grpSpPr>
          <p:sp>
            <p:nvSpPr>
              <p:cNvPr id="20501" name="Rectangle 50"/>
              <p:cNvSpPr>
                <a:spLocks noChangeArrowheads="1"/>
              </p:cNvSpPr>
              <p:nvPr/>
            </p:nvSpPr>
            <p:spPr bwMode="auto">
              <a:xfrm>
                <a:off x="2688" y="2784"/>
                <a:ext cx="432" cy="14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502" name="Rectangle 51"/>
              <p:cNvSpPr>
                <a:spLocks noChangeArrowheads="1"/>
              </p:cNvSpPr>
              <p:nvPr/>
            </p:nvSpPr>
            <p:spPr bwMode="auto">
              <a:xfrm>
                <a:off x="3840" y="2784"/>
                <a:ext cx="624" cy="144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70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 constraints </a:t>
            </a:r>
            <a:r>
              <a:rPr lang="en-US" sz="2800" smtClean="0"/>
              <a:t>(grayscale images)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890588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Let’s look at these constraints more closely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752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09" name="Oval 6"/>
          <p:cNvSpPr>
            <a:spLocks noChangeArrowheads="1"/>
          </p:cNvSpPr>
          <p:nvPr/>
        </p:nvSpPr>
        <p:spPr bwMode="auto">
          <a:xfrm>
            <a:off x="2286000" y="16002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10" name="Line 13"/>
          <p:cNvSpPr>
            <a:spLocks noChangeShapeType="1"/>
          </p:cNvSpPr>
          <p:nvPr/>
        </p:nvSpPr>
        <p:spPr bwMode="auto">
          <a:xfrm>
            <a:off x="2360613" y="16764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11" name="Rectangle 21"/>
          <p:cNvSpPr>
            <a:spLocks noChangeArrowheads="1"/>
          </p:cNvSpPr>
          <p:nvPr/>
        </p:nvSpPr>
        <p:spPr bwMode="auto">
          <a:xfrm>
            <a:off x="685800" y="4038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brightness constancy:   Q:  what’s the equation?</a:t>
            </a:r>
          </a:p>
        </p:txBody>
      </p:sp>
      <p:sp>
        <p:nvSpPr>
          <p:cNvPr id="21512" name="Rectangle 25"/>
          <p:cNvSpPr>
            <a:spLocks noChangeArrowheads="1"/>
          </p:cNvSpPr>
          <p:nvPr/>
        </p:nvSpPr>
        <p:spPr bwMode="auto">
          <a:xfrm>
            <a:off x="5105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13" name="Oval 28"/>
          <p:cNvSpPr>
            <a:spLocks noChangeArrowheads="1"/>
          </p:cNvSpPr>
          <p:nvPr/>
        </p:nvSpPr>
        <p:spPr bwMode="auto">
          <a:xfrm>
            <a:off x="6019800" y="19050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1514" name="Picture 2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691188" y="1981200"/>
            <a:ext cx="1243012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2143125" y="1401763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3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582863" y="16764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4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5692775" y="2997200"/>
            <a:ext cx="9588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47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2279650" y="2973388"/>
            <a:ext cx="10906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32" name="Rectangle 20"/>
          <p:cNvSpPr>
            <a:spLocks noChangeArrowheads="1"/>
          </p:cNvSpPr>
          <p:nvPr/>
        </p:nvSpPr>
        <p:spPr bwMode="auto">
          <a:xfrm>
            <a:off x="685800" y="4876800"/>
            <a:ext cx="7772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 motion:  (u and v are less than 1 pixel)</a:t>
            </a:r>
          </a:p>
          <a:p>
            <a:pPr marL="1143000" lvl="2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suppose we take the Taylor series expansion of I:</a:t>
            </a:r>
          </a:p>
        </p:txBody>
      </p:sp>
      <p:pic>
        <p:nvPicPr>
          <p:cNvPr id="499773" name="Picture 61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044575" y="5646738"/>
            <a:ext cx="7005638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9774" name="Picture 62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895600" y="6172200"/>
            <a:ext cx="292258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76" name="Text Box 64"/>
          <p:cNvSpPr txBox="1">
            <a:spLocks noChangeArrowheads="1"/>
          </p:cNvSpPr>
          <p:nvPr/>
        </p:nvSpPr>
        <p:spPr bwMode="auto">
          <a:xfrm>
            <a:off x="2479675" y="4419600"/>
            <a:ext cx="257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H(x,y)=I(x+u, y+v)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32" grpId="0" build="p" autoUpdateAnimBg="0"/>
      <p:bldP spid="4997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 equation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6425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Combining these two equations</a:t>
            </a:r>
          </a:p>
        </p:txBody>
      </p:sp>
      <p:pic>
        <p:nvPicPr>
          <p:cNvPr id="22532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428750" y="1520825"/>
            <a:ext cx="39751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15"/>
          <p:cNvSpPr>
            <a:spLocks noChangeArrowheads="1"/>
          </p:cNvSpPr>
          <p:nvPr/>
        </p:nvSpPr>
        <p:spPr bwMode="auto">
          <a:xfrm>
            <a:off x="685800" y="4191000"/>
            <a:ext cx="77724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the limit as u and v go to zero, this becomes exact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2534" name="Picture 1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790700" y="2036763"/>
            <a:ext cx="41751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809750" y="2578100"/>
            <a:ext cx="44735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2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257925" y="1271588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4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828800" y="3135313"/>
            <a:ext cx="219392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29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828800" y="3621088"/>
            <a:ext cx="214947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31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563688" y="4679950"/>
            <a:ext cx="2755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 equation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Q:  how many unknowns and equations per pixel?</a:t>
            </a:r>
          </a:p>
        </p:txBody>
      </p:sp>
      <p:pic>
        <p:nvPicPr>
          <p:cNvPr id="23556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54225" y="1219200"/>
            <a:ext cx="26876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2790" name="Rectangle 6"/>
          <p:cNvSpPr>
            <a:spLocks noChangeArrowheads="1"/>
          </p:cNvSpPr>
          <p:nvPr/>
        </p:nvSpPr>
        <p:spPr bwMode="auto">
          <a:xfrm>
            <a:off x="685800" y="2133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2792" name="Rectangle 8"/>
          <p:cNvSpPr>
            <a:spLocks noChangeArrowheads="1"/>
          </p:cNvSpPr>
          <p:nvPr/>
        </p:nvSpPr>
        <p:spPr bwMode="auto">
          <a:xfrm>
            <a:off x="685800" y="2667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Intuitively, what does this constraint mean?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2793" name="Rectangle 9"/>
          <p:cNvSpPr>
            <a:spLocks noChangeArrowheads="1"/>
          </p:cNvSpPr>
          <p:nvPr/>
        </p:nvSpPr>
        <p:spPr bwMode="auto">
          <a:xfrm>
            <a:off x="685800" y="31242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 component of the flow in the gradient direction is determined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 component of the flow parallel to an edge is unknown</a:t>
            </a:r>
          </a:p>
        </p:txBody>
      </p:sp>
      <p:sp>
        <p:nvSpPr>
          <p:cNvPr id="502794" name="Rectangle 10"/>
          <p:cNvSpPr>
            <a:spLocks noChangeArrowheads="1"/>
          </p:cNvSpPr>
          <p:nvPr/>
        </p:nvSpPr>
        <p:spPr bwMode="auto">
          <a:xfrm>
            <a:off x="228600" y="4876800"/>
            <a:ext cx="62722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This explains the Barber Pole illusion</a:t>
            </a:r>
          </a:p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5"/>
              </a:rPr>
              <a:t>http://www.sandlotscience.com/Ambiguous/Barberpole_Illusion.htm</a:t>
            </a:r>
            <a:endParaRPr lang="en-US" sz="16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457200" lvl="1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6"/>
              </a:rPr>
              <a:t>http://www.liv.ac.uk/~marcob/Trieste/barberpole.html</a:t>
            </a:r>
            <a:r>
              <a:rPr lang="en-US"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02795" name="Text Box 11"/>
          <p:cNvSpPr txBox="1">
            <a:spLocks noChangeArrowheads="1"/>
          </p:cNvSpPr>
          <p:nvPr/>
        </p:nvSpPr>
        <p:spPr bwMode="auto">
          <a:xfrm>
            <a:off x="2346325" y="2251075"/>
            <a:ext cx="357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 unknowns, one equation</a:t>
            </a:r>
          </a:p>
        </p:txBody>
      </p:sp>
      <p:pic>
        <p:nvPicPr>
          <p:cNvPr id="502797" name="Picture 13" descr="250px-Barberspol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4038600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Rectangle 14"/>
          <p:cNvSpPr>
            <a:spLocks noChangeArrowheads="1"/>
          </p:cNvSpPr>
          <p:nvPr/>
        </p:nvSpPr>
        <p:spPr bwMode="auto">
          <a:xfrm>
            <a:off x="5945188" y="6553200"/>
            <a:ext cx="3198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http://en.wikipedia.org/wiki/Barber's_pole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90" grpId="0" build="p" autoUpdateAnimBg="0"/>
      <p:bldP spid="502792" grpId="0" build="p" autoUpdateAnimBg="0"/>
      <p:bldP spid="502793" grpId="0" build="p" autoUpdateAnimBg="0"/>
      <p:bldP spid="502794" grpId="0" build="p" autoUpdateAnimBg="0"/>
      <p:bldP spid="50279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Freeform 2"/>
          <p:cNvSpPr>
            <a:spLocks/>
          </p:cNvSpPr>
          <p:nvPr/>
        </p:nvSpPr>
        <p:spPr bwMode="auto">
          <a:xfrm rot="-1470704">
            <a:off x="2894013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1131828 w 722"/>
              <a:gd name="T3" fmla="*/ 536052 h 819"/>
              <a:gd name="T4" fmla="*/ 1677987 w 722"/>
              <a:gd name="T5" fmla="*/ 3181350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5859" name="Freeform 3"/>
          <p:cNvSpPr>
            <a:spLocks/>
          </p:cNvSpPr>
          <p:nvPr/>
        </p:nvSpPr>
        <p:spPr bwMode="auto">
          <a:xfrm rot="-1470704">
            <a:off x="3922713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1131828 w 722"/>
              <a:gd name="T3" fmla="*/ 536052 h 819"/>
              <a:gd name="T4" fmla="*/ 1677987 w 722"/>
              <a:gd name="T5" fmla="*/ 3181350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8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Aperture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5058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-1470704">
            <a:off x="2894013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1131828 w 722"/>
              <a:gd name="T3" fmla="*/ 536052 h 819"/>
              <a:gd name="T4" fmla="*/ 1677987 w 722"/>
              <a:gd name="T5" fmla="*/ 3181350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4836" name="Freeform 4"/>
          <p:cNvSpPr>
            <a:spLocks/>
          </p:cNvSpPr>
          <p:nvPr/>
        </p:nvSpPr>
        <p:spPr bwMode="auto">
          <a:xfrm rot="-1470704">
            <a:off x="3922713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1131828 w 722"/>
              <a:gd name="T3" fmla="*/ 536052 h 819"/>
              <a:gd name="T4" fmla="*/ 1677987 w 722"/>
              <a:gd name="T5" fmla="*/ 3181350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661740770 w 21600"/>
              <a:gd name="T1" fmla="*/ 0 h 21600"/>
              <a:gd name="T2" fmla="*/ 193804253 w 21600"/>
              <a:gd name="T3" fmla="*/ 174078407 h 21600"/>
              <a:gd name="T4" fmla="*/ 0 w 21600"/>
              <a:gd name="T5" fmla="*/ 594387272 h 21600"/>
              <a:gd name="T6" fmla="*/ 193804253 w 21600"/>
              <a:gd name="T7" fmla="*/ 1014695960 h 21600"/>
              <a:gd name="T8" fmla="*/ 661740770 w 21600"/>
              <a:gd name="T9" fmla="*/ 1188774543 h 21600"/>
              <a:gd name="T10" fmla="*/ 1129676606 w 21600"/>
              <a:gd name="T11" fmla="*/ 1014695960 h 21600"/>
              <a:gd name="T12" fmla="*/ 1323481539 w 21600"/>
              <a:gd name="T13" fmla="*/ 594387272 h 21600"/>
              <a:gd name="T14" fmla="*/ 1129676606 w 21600"/>
              <a:gd name="T15" fmla="*/ 17407840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Aperture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5048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Overview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Segmentation in Video</a:t>
            </a:r>
          </a:p>
          <a:p>
            <a:pPr eaLnBrk="1" hangingPunct="1"/>
            <a:r>
              <a:rPr lang="en-US" dirty="0" smtClean="0"/>
              <a:t>Optical </a:t>
            </a:r>
            <a:r>
              <a:rPr lang="en-US" dirty="0" smtClean="0"/>
              <a:t>flow</a:t>
            </a:r>
          </a:p>
          <a:p>
            <a:pPr eaLnBrk="1" hangingPunct="1"/>
            <a:r>
              <a:rPr lang="en-US" dirty="0" smtClean="0"/>
              <a:t>Motion </a:t>
            </a:r>
            <a:r>
              <a:rPr lang="en-US" dirty="0" smtClean="0"/>
              <a:t>Magnification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the aperture problem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000" smtClean="0"/>
              <a:t>How to get more equations for a pixel?</a:t>
            </a:r>
          </a:p>
          <a:p>
            <a:pPr lvl="1"/>
            <a:r>
              <a:rPr lang="en-US" sz="1800" smtClean="0"/>
              <a:t>Basic idea:  impose additional constraints</a:t>
            </a:r>
          </a:p>
          <a:p>
            <a:pPr lvl="2"/>
            <a:r>
              <a:rPr lang="en-US" sz="1600" smtClean="0"/>
              <a:t>most common is to assume that the flow field is smooth locally</a:t>
            </a:r>
          </a:p>
          <a:p>
            <a:pPr lvl="2"/>
            <a:r>
              <a:rPr lang="en-US" sz="1600" smtClean="0"/>
              <a:t>one method:  pretend the pixel’s neighbors have the same (u,v)</a:t>
            </a:r>
          </a:p>
          <a:p>
            <a:pPr lvl="3"/>
            <a:r>
              <a:rPr lang="en-US" sz="1400" smtClean="0"/>
              <a:t>If we use a 5x5 window, that gives us 25 equations per pixel!</a:t>
            </a:r>
          </a:p>
        </p:txBody>
      </p:sp>
      <p:pic>
        <p:nvPicPr>
          <p:cNvPr id="503825" name="Picture 1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544763" y="2646363"/>
            <a:ext cx="2989262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408113" y="3403600"/>
            <a:ext cx="6130925" cy="2082800"/>
            <a:chOff x="887" y="1952"/>
            <a:chExt cx="3862" cy="1312"/>
          </a:xfrm>
        </p:grpSpPr>
        <p:pic>
          <p:nvPicPr>
            <p:cNvPr id="26630" name="Picture 20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705" y="3004"/>
              <a:ext cx="17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Picture 23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957" y="3005"/>
              <a:ext cx="12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Picture 25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236" y="3005"/>
              <a:ext cx="77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33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592" y="3185"/>
              <a:ext cx="340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4" name="Picture 37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094" y="3187"/>
              <a:ext cx="33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5" name="Picture 38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882" y="3185"/>
              <a:ext cx="24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6" name="Picture 40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87" y="1952"/>
              <a:ext cx="386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RGB version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000" smtClean="0"/>
              <a:t>How to get more equations for a pixel?</a:t>
            </a:r>
          </a:p>
          <a:p>
            <a:pPr lvl="1"/>
            <a:r>
              <a:rPr lang="en-US" sz="1800" smtClean="0"/>
              <a:t>Basic idea:  impose additional constraints</a:t>
            </a:r>
          </a:p>
          <a:p>
            <a:pPr lvl="2"/>
            <a:r>
              <a:rPr lang="en-US" sz="1600" smtClean="0"/>
              <a:t>most common is to assume that the flow field is smooth locally</a:t>
            </a:r>
          </a:p>
          <a:p>
            <a:pPr lvl="2"/>
            <a:r>
              <a:rPr lang="en-US" sz="1600" smtClean="0"/>
              <a:t>one method:  pretend the pixel’s neighbors have the same (u,v)</a:t>
            </a:r>
          </a:p>
          <a:p>
            <a:pPr lvl="3"/>
            <a:r>
              <a:rPr lang="en-US" sz="1400" smtClean="0"/>
              <a:t>If we use a 5x5 window, that gives us 25*3 equations per pixel!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103313" y="2971800"/>
            <a:ext cx="6511925" cy="2957513"/>
            <a:chOff x="695" y="2014"/>
            <a:chExt cx="4102" cy="1863"/>
          </a:xfrm>
        </p:grpSpPr>
        <p:pic>
          <p:nvPicPr>
            <p:cNvPr id="27655" name="Picture 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05" y="3600"/>
              <a:ext cx="17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957" y="3601"/>
              <a:ext cx="12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8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236" y="3601"/>
              <a:ext cx="77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2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882" y="3781"/>
              <a:ext cx="24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14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590" y="3767"/>
              <a:ext cx="340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15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096" y="3769"/>
              <a:ext cx="333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1" name="Picture 1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95" y="2014"/>
              <a:ext cx="4102" cy="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3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2057400" y="2652713"/>
            <a:ext cx="46482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58" name="Text Box 22"/>
          <p:cNvSpPr txBox="1">
            <a:spLocks noChangeArrowheads="1"/>
          </p:cNvSpPr>
          <p:nvPr/>
        </p:nvSpPr>
        <p:spPr bwMode="auto">
          <a:xfrm>
            <a:off x="541338" y="5851525"/>
            <a:ext cx="487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Note that RGB is not enough to disambiguate </a:t>
            </a:r>
            <a:b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because R, G &amp; B are correlated</a:t>
            </a:r>
            <a:b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Just provides better gradient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Lukas-Kanade flow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smtClean="0"/>
              <a:t>Prob:  we have more equations than unknowns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524000" y="1420813"/>
            <a:ext cx="1592263" cy="484187"/>
            <a:chOff x="1680" y="945"/>
            <a:chExt cx="1003" cy="305"/>
          </a:xfrm>
        </p:grpSpPr>
        <p:pic>
          <p:nvPicPr>
            <p:cNvPr id="28694" name="Picture 2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5" name="Picture 24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6" name="Picture 26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7" name="Picture 28" descr="Edittex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571750" y="3213100"/>
            <a:ext cx="1866900" cy="139700"/>
            <a:chOff x="1620" y="2024"/>
            <a:chExt cx="1176" cy="88"/>
          </a:xfrm>
        </p:grpSpPr>
        <p:pic>
          <p:nvPicPr>
            <p:cNvPr id="28691" name="Picture 30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620" y="2024"/>
              <a:ext cx="21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2" name="Picture 31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093" y="2025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3" name="Picture 34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585" y="2024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685800" y="3960813"/>
            <a:ext cx="8001000" cy="2592387"/>
            <a:chOff x="432" y="2495"/>
            <a:chExt cx="5040" cy="1633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769" y="2495"/>
              <a:ext cx="3503" cy="817"/>
              <a:chOff x="769" y="1919"/>
              <a:chExt cx="3503" cy="817"/>
            </a:xfrm>
          </p:grpSpPr>
          <p:pic>
            <p:nvPicPr>
              <p:cNvPr id="28688" name="Picture 15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769" y="1919"/>
                <a:ext cx="3503" cy="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89" name="Picture 1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1440" y="2547"/>
                <a:ext cx="427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0" name="Picture 19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3677" y="2542"/>
                <a:ext cx="35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687" name="Rectangle 38"/>
            <p:cNvSpPr>
              <a:spLocks noChangeArrowheads="1"/>
            </p:cNvSpPr>
            <p:nvPr/>
          </p:nvSpPr>
          <p:spPr bwMode="auto">
            <a:xfrm>
              <a:off x="432" y="3504"/>
              <a:ext cx="504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The summations are over all pixels in the K x K window</a:t>
              </a:r>
            </a:p>
            <a:p>
              <a:pPr marL="742950" lvl="1" indent="-28575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This technique was first proposed by Lukas &amp; Kanade (1981)</a:t>
              </a: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685800" y="1374775"/>
            <a:ext cx="7772400" cy="1139825"/>
            <a:chOff x="432" y="866"/>
            <a:chExt cx="4896" cy="718"/>
          </a:xfrm>
        </p:grpSpPr>
        <p:pic>
          <p:nvPicPr>
            <p:cNvPr id="28683" name="Picture 4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020" y="866"/>
              <a:ext cx="182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Line 42"/>
            <p:cNvSpPr>
              <a:spLocks noChangeShapeType="1"/>
            </p:cNvSpPr>
            <p:nvPr/>
          </p:nvSpPr>
          <p:spPr bwMode="auto">
            <a:xfrm>
              <a:off x="2208" y="1008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685" name="Rectangle 43"/>
            <p:cNvSpPr>
              <a:spLocks noChangeArrowheads="1"/>
            </p:cNvSpPr>
            <p:nvPr/>
          </p:nvSpPr>
          <p:spPr bwMode="auto">
            <a:xfrm>
              <a:off x="432" y="1287"/>
              <a:ext cx="4896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Solution:  solve least squares problem</a:t>
              </a:r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685800" y="2389188"/>
            <a:ext cx="7772400" cy="758825"/>
            <a:chOff x="432" y="1505"/>
            <a:chExt cx="4896" cy="478"/>
          </a:xfrm>
        </p:grpSpPr>
        <p:pic>
          <p:nvPicPr>
            <p:cNvPr id="28681" name="Picture 32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447" y="1761"/>
              <a:ext cx="1459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2" name="Rectangle 45"/>
            <p:cNvSpPr>
              <a:spLocks noChangeArrowheads="1"/>
            </p:cNvSpPr>
            <p:nvPr/>
          </p:nvSpPr>
          <p:spPr bwMode="auto">
            <a:xfrm>
              <a:off x="432" y="1505"/>
              <a:ext cx="4896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minimum least squares solution given by solution (in d) of: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 smtClean="0">
                <a:solidFill>
                  <a:schemeClr val="tx1"/>
                </a:solidFill>
              </a:rPr>
              <a:t>Aperture Problem and Normal Flow</a:t>
            </a:r>
          </a:p>
        </p:txBody>
      </p:sp>
      <p:sp>
        <p:nvSpPr>
          <p:cNvPr id="2053" name="Rectangle 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mtClean="0"/>
          </a:p>
        </p:txBody>
      </p:sp>
      <p:sp>
        <p:nvSpPr>
          <p:cNvPr id="2054" name="Freeform 3"/>
          <p:cNvSpPr>
            <a:spLocks/>
          </p:cNvSpPr>
          <p:nvPr/>
        </p:nvSpPr>
        <p:spPr bwMode="auto">
          <a:xfrm rot="-1470704">
            <a:off x="1558925" y="2060575"/>
            <a:ext cx="823913" cy="1722438"/>
          </a:xfrm>
          <a:custGeom>
            <a:avLst/>
            <a:gdLst>
              <a:gd name="T0" fmla="*/ 0 w 722"/>
              <a:gd name="T1" fmla="*/ 0 h 819"/>
              <a:gd name="T2" fmla="*/ 555742 w 722"/>
              <a:gd name="T3" fmla="*/ 290228 h 819"/>
              <a:gd name="T4" fmla="*/ 823913 w 722"/>
              <a:gd name="T5" fmla="*/ 1722438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55" name="Freeform 4"/>
          <p:cNvSpPr>
            <a:spLocks/>
          </p:cNvSpPr>
          <p:nvPr/>
        </p:nvSpPr>
        <p:spPr bwMode="auto">
          <a:xfrm rot="-1470704">
            <a:off x="2063750" y="2136775"/>
            <a:ext cx="825500" cy="1722438"/>
          </a:xfrm>
          <a:custGeom>
            <a:avLst/>
            <a:gdLst>
              <a:gd name="T0" fmla="*/ 0 w 722"/>
              <a:gd name="T1" fmla="*/ 0 h 819"/>
              <a:gd name="T2" fmla="*/ 556812 w 722"/>
              <a:gd name="T3" fmla="*/ 290228 h 819"/>
              <a:gd name="T4" fmla="*/ 825500 w 722"/>
              <a:gd name="T5" fmla="*/ 1722438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56" name="AutoShape 5"/>
          <p:cNvSpPr>
            <a:spLocks noChangeArrowheads="1"/>
          </p:cNvSpPr>
          <p:nvPr/>
        </p:nvSpPr>
        <p:spPr bwMode="auto">
          <a:xfrm>
            <a:off x="1016000" y="1536700"/>
            <a:ext cx="2628900" cy="2743200"/>
          </a:xfrm>
          <a:custGeom>
            <a:avLst/>
            <a:gdLst>
              <a:gd name="T0" fmla="*/ 159979522 w 21600"/>
              <a:gd name="T1" fmla="*/ 0 h 21600"/>
              <a:gd name="T2" fmla="*/ 46853203 w 21600"/>
              <a:gd name="T3" fmla="*/ 51016024 h 21600"/>
              <a:gd name="T4" fmla="*/ 0 w 21600"/>
              <a:gd name="T5" fmla="*/ 174193200 h 21600"/>
              <a:gd name="T6" fmla="*/ 46853203 w 21600"/>
              <a:gd name="T7" fmla="*/ 297370265 h 21600"/>
              <a:gd name="T8" fmla="*/ 159979522 w 21600"/>
              <a:gd name="T9" fmla="*/ 348386401 h 21600"/>
              <a:gd name="T10" fmla="*/ 273105734 w 21600"/>
              <a:gd name="T11" fmla="*/ 297370265 h 21600"/>
              <a:gd name="T12" fmla="*/ 319959043 w 21600"/>
              <a:gd name="T13" fmla="*/ 174193200 h 21600"/>
              <a:gd name="T14" fmla="*/ 273105734 w 21600"/>
              <a:gd name="T15" fmla="*/ 510160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57" name="Line 6"/>
          <p:cNvSpPr>
            <a:spLocks noChangeShapeType="1"/>
          </p:cNvSpPr>
          <p:nvPr/>
        </p:nvSpPr>
        <p:spPr bwMode="auto">
          <a:xfrm>
            <a:off x="2801938" y="28495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58" name="Line 7"/>
          <p:cNvSpPr>
            <a:spLocks noChangeShapeType="1"/>
          </p:cNvSpPr>
          <p:nvPr/>
        </p:nvSpPr>
        <p:spPr bwMode="auto">
          <a:xfrm flipV="1">
            <a:off x="2152650" y="2527300"/>
            <a:ext cx="319088" cy="212725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59" name="Line 8"/>
          <p:cNvSpPr>
            <a:spLocks noChangeShapeType="1"/>
          </p:cNvSpPr>
          <p:nvPr/>
        </p:nvSpPr>
        <p:spPr bwMode="auto">
          <a:xfrm flipV="1">
            <a:off x="2233613" y="2636838"/>
            <a:ext cx="319087" cy="212725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60" name="Line 9"/>
          <p:cNvSpPr>
            <a:spLocks noChangeShapeType="1"/>
          </p:cNvSpPr>
          <p:nvPr/>
        </p:nvSpPr>
        <p:spPr bwMode="auto">
          <a:xfrm flipV="1">
            <a:off x="2308225" y="2754313"/>
            <a:ext cx="319088" cy="212725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61" name="Line 10"/>
          <p:cNvSpPr>
            <a:spLocks noChangeShapeType="1"/>
          </p:cNvSpPr>
          <p:nvPr/>
        </p:nvSpPr>
        <p:spPr bwMode="auto">
          <a:xfrm flipV="1">
            <a:off x="2382838" y="2870200"/>
            <a:ext cx="319087" cy="212725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62" name="Line 11"/>
          <p:cNvSpPr>
            <a:spLocks noChangeShapeType="1"/>
          </p:cNvSpPr>
          <p:nvPr/>
        </p:nvSpPr>
        <p:spPr bwMode="auto">
          <a:xfrm flipV="1">
            <a:off x="2459038" y="2987675"/>
            <a:ext cx="317500" cy="212725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218113" y="1989138"/>
          <a:ext cx="2779712" cy="1196975"/>
        </p:xfrm>
        <a:graphic>
          <a:graphicData uri="http://schemas.openxmlformats.org/presentationml/2006/ole">
            <p:oleObj spid="_x0000_s46082" name="Equation" r:id="rId3" imgW="1054080" imgH="457200" progId="Equation.3">
              <p:embed/>
            </p:oleObj>
          </a:graphicData>
        </a:graphic>
      </p:graphicFrame>
      <p:sp>
        <p:nvSpPr>
          <p:cNvPr id="2063" name="Rectangle 13"/>
          <p:cNvSpPr>
            <a:spLocks noChangeArrowheads="1"/>
          </p:cNvSpPr>
          <p:nvPr/>
        </p:nvSpPr>
        <p:spPr bwMode="auto">
          <a:xfrm>
            <a:off x="3486150" y="1449388"/>
            <a:ext cx="33670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The gradient constraint:</a:t>
            </a:r>
          </a:p>
        </p:txBody>
      </p:sp>
      <p:sp>
        <p:nvSpPr>
          <p:cNvPr id="2064" name="Rectangle 14"/>
          <p:cNvSpPr>
            <a:spLocks noChangeArrowheads="1"/>
          </p:cNvSpPr>
          <p:nvPr/>
        </p:nvSpPr>
        <p:spPr bwMode="auto">
          <a:xfrm>
            <a:off x="3714750" y="3240088"/>
            <a:ext cx="41878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Defines a line in the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(u,v)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space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933700" y="3670300"/>
            <a:ext cx="4970463" cy="3022600"/>
            <a:chOff x="1848" y="2312"/>
            <a:chExt cx="3131" cy="1904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1848" y="2544"/>
              <a:ext cx="3131" cy="1672"/>
              <a:chOff x="1848" y="2544"/>
              <a:chExt cx="3131" cy="1672"/>
            </a:xfrm>
          </p:grpSpPr>
          <p:sp>
            <p:nvSpPr>
              <p:cNvPr id="2071" name="Line 17"/>
              <p:cNvSpPr>
                <a:spLocks noChangeShapeType="1"/>
              </p:cNvSpPr>
              <p:nvPr/>
            </p:nvSpPr>
            <p:spPr bwMode="auto">
              <a:xfrm>
                <a:off x="2432" y="2616"/>
                <a:ext cx="0" cy="14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72" name="Line 18"/>
              <p:cNvSpPr>
                <a:spLocks noChangeShapeType="1"/>
              </p:cNvSpPr>
              <p:nvPr/>
            </p:nvSpPr>
            <p:spPr bwMode="auto">
              <a:xfrm>
                <a:off x="1848" y="3488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73" name="Line 19"/>
              <p:cNvSpPr>
                <a:spLocks noChangeShapeType="1"/>
              </p:cNvSpPr>
              <p:nvPr/>
            </p:nvSpPr>
            <p:spPr bwMode="auto">
              <a:xfrm>
                <a:off x="2274" y="2768"/>
                <a:ext cx="982" cy="14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74" name="Rectangle 20"/>
              <p:cNvSpPr>
                <a:spLocks noChangeArrowheads="1"/>
              </p:cNvSpPr>
              <p:nvPr/>
            </p:nvSpPr>
            <p:spPr bwMode="auto">
              <a:xfrm>
                <a:off x="4756" y="3441"/>
                <a:ext cx="223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i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rPr>
                  <a:t>u</a:t>
                </a: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5" name="Rectangle 21"/>
              <p:cNvSpPr>
                <a:spLocks noChangeArrowheads="1"/>
              </p:cNvSpPr>
              <p:nvPr/>
            </p:nvSpPr>
            <p:spPr bwMode="auto">
              <a:xfrm>
                <a:off x="2436" y="2544"/>
                <a:ext cx="20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i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rPr>
                  <a:t>v</a:t>
                </a: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2070" name="Freeform 22"/>
            <p:cNvSpPr>
              <a:spLocks/>
            </p:cNvSpPr>
            <p:nvPr/>
          </p:nvSpPr>
          <p:spPr bwMode="auto">
            <a:xfrm>
              <a:off x="2600" y="2312"/>
              <a:ext cx="752" cy="880"/>
            </a:xfrm>
            <a:custGeom>
              <a:avLst/>
              <a:gdLst>
                <a:gd name="T0" fmla="*/ 0 w 752"/>
                <a:gd name="T1" fmla="*/ 880 h 880"/>
                <a:gd name="T2" fmla="*/ 600 w 752"/>
                <a:gd name="T3" fmla="*/ 536 h 880"/>
                <a:gd name="T4" fmla="*/ 752 w 752"/>
                <a:gd name="T5" fmla="*/ 0 h 880"/>
                <a:gd name="T6" fmla="*/ 0 60000 65536"/>
                <a:gd name="T7" fmla="*/ 0 60000 65536"/>
                <a:gd name="T8" fmla="*/ 0 60000 65536"/>
                <a:gd name="T9" fmla="*/ 0 w 752"/>
                <a:gd name="T10" fmla="*/ 0 h 880"/>
                <a:gd name="T11" fmla="*/ 752 w 752"/>
                <a:gd name="T12" fmla="*/ 880 h 8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2" h="880">
                  <a:moveTo>
                    <a:pt x="0" y="880"/>
                  </a:moveTo>
                  <a:cubicBezTo>
                    <a:pt x="237" y="781"/>
                    <a:pt x="475" y="682"/>
                    <a:pt x="600" y="536"/>
                  </a:cubicBezTo>
                  <a:cubicBezTo>
                    <a:pt x="725" y="390"/>
                    <a:pt x="727" y="89"/>
                    <a:pt x="752" y="0"/>
                  </a:cubicBezTo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66" name="Line 23"/>
          <p:cNvSpPr>
            <a:spLocks noChangeShapeType="1"/>
          </p:cNvSpPr>
          <p:nvPr/>
        </p:nvSpPr>
        <p:spPr bwMode="auto">
          <a:xfrm flipV="1">
            <a:off x="3848100" y="5270500"/>
            <a:ext cx="368300" cy="27940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47688" y="5199063"/>
          <a:ext cx="2544762" cy="1163637"/>
        </p:xfrm>
        <a:graphic>
          <a:graphicData uri="http://schemas.openxmlformats.org/presentationml/2006/ole">
            <p:oleObj spid="_x0000_s46083" name="Equation" r:id="rId4" imgW="965160" imgH="444240" progId="Equation.3">
              <p:embed/>
            </p:oleObj>
          </a:graphicData>
        </a:graphic>
      </p:graphicFrame>
      <p:sp>
        <p:nvSpPr>
          <p:cNvPr id="2067" name="Rectangle 25"/>
          <p:cNvSpPr>
            <a:spLocks noChangeArrowheads="1"/>
          </p:cNvSpPr>
          <p:nvPr/>
        </p:nvSpPr>
        <p:spPr bwMode="auto">
          <a:xfrm>
            <a:off x="222250" y="4586288"/>
            <a:ext cx="20034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Normal Flow:</a:t>
            </a:r>
          </a:p>
        </p:txBody>
      </p:sp>
      <p:sp>
        <p:nvSpPr>
          <p:cNvPr id="2068" name="Freeform 26"/>
          <p:cNvSpPr>
            <a:spLocks/>
          </p:cNvSpPr>
          <p:nvPr/>
        </p:nvSpPr>
        <p:spPr bwMode="auto">
          <a:xfrm>
            <a:off x="2082800" y="4851400"/>
            <a:ext cx="1803400" cy="546100"/>
          </a:xfrm>
          <a:custGeom>
            <a:avLst/>
            <a:gdLst>
              <a:gd name="T0" fmla="*/ 0 w 1136"/>
              <a:gd name="T1" fmla="*/ 0 h 344"/>
              <a:gd name="T2" fmla="*/ 1803400 w 1136"/>
              <a:gd name="T3" fmla="*/ 546100 h 344"/>
              <a:gd name="T4" fmla="*/ 0 60000 65536"/>
              <a:gd name="T5" fmla="*/ 0 60000 65536"/>
              <a:gd name="T6" fmla="*/ 0 w 1136"/>
              <a:gd name="T7" fmla="*/ 0 h 344"/>
              <a:gd name="T8" fmla="*/ 1136 w 1136"/>
              <a:gd name="T9" fmla="*/ 344 h 3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6" h="344">
                <a:moveTo>
                  <a:pt x="0" y="0"/>
                </a:moveTo>
                <a:cubicBezTo>
                  <a:pt x="473" y="143"/>
                  <a:pt x="947" y="287"/>
                  <a:pt x="1136" y="344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Combining Local Constraints</a:t>
            </a:r>
          </a:p>
        </p:txBody>
      </p:sp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863600" y="2247900"/>
            <a:ext cx="0" cy="19685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79" name="Line 4"/>
          <p:cNvSpPr>
            <a:spLocks noChangeShapeType="1"/>
          </p:cNvSpPr>
          <p:nvPr/>
        </p:nvSpPr>
        <p:spPr bwMode="auto">
          <a:xfrm>
            <a:off x="863600" y="4203700"/>
            <a:ext cx="27686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711200" y="2590800"/>
            <a:ext cx="3073400" cy="1905000"/>
          </a:xfrm>
          <a:prstGeom prst="line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V="1">
            <a:off x="876300" y="3200400"/>
            <a:ext cx="800100" cy="9779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3794125" y="42830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u</a:t>
            </a:r>
          </a:p>
        </p:txBody>
      </p:sp>
      <p:sp>
        <p:nvSpPr>
          <p:cNvPr id="3083" name="Text Box 8"/>
          <p:cNvSpPr txBox="1">
            <a:spLocks noChangeArrowheads="1"/>
          </p:cNvSpPr>
          <p:nvPr/>
        </p:nvSpPr>
        <p:spPr bwMode="auto">
          <a:xfrm>
            <a:off x="581025" y="21748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v</a:t>
            </a:r>
          </a:p>
        </p:txBody>
      </p:sp>
      <p:sp>
        <p:nvSpPr>
          <p:cNvPr id="708617" name="Line 9"/>
          <p:cNvSpPr>
            <a:spLocks noChangeShapeType="1"/>
          </p:cNvSpPr>
          <p:nvPr/>
        </p:nvSpPr>
        <p:spPr bwMode="auto">
          <a:xfrm>
            <a:off x="165100" y="2921000"/>
            <a:ext cx="4445000" cy="146050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8618" name="Line 10"/>
          <p:cNvSpPr>
            <a:spLocks noChangeShapeType="1"/>
          </p:cNvSpPr>
          <p:nvPr/>
        </p:nvSpPr>
        <p:spPr bwMode="auto">
          <a:xfrm flipV="1">
            <a:off x="889000" y="3683000"/>
            <a:ext cx="1549400" cy="4826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86" name="Line 11"/>
          <p:cNvSpPr>
            <a:spLocks noChangeShapeType="1"/>
          </p:cNvSpPr>
          <p:nvPr/>
        </p:nvSpPr>
        <p:spPr bwMode="auto">
          <a:xfrm>
            <a:off x="406400" y="3632200"/>
            <a:ext cx="4648200" cy="495300"/>
          </a:xfrm>
          <a:prstGeom prst="line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8620" name="Line 12"/>
          <p:cNvSpPr>
            <a:spLocks noChangeShapeType="1"/>
          </p:cNvSpPr>
          <p:nvPr/>
        </p:nvSpPr>
        <p:spPr bwMode="auto">
          <a:xfrm flipV="1">
            <a:off x="889000" y="3848100"/>
            <a:ext cx="1981200" cy="3175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708621" name="Object 2"/>
          <p:cNvGraphicFramePr>
            <a:graphicFrameLocks noChangeAspect="1"/>
          </p:cNvGraphicFramePr>
          <p:nvPr/>
        </p:nvGraphicFramePr>
        <p:xfrm>
          <a:off x="6051550" y="2381250"/>
          <a:ext cx="1930400" cy="547688"/>
        </p:xfrm>
        <a:graphic>
          <a:graphicData uri="http://schemas.openxmlformats.org/presentationml/2006/ole">
            <p:oleObj spid="_x0000_s47106" name="Equation" r:id="rId3" imgW="850680" imgH="241200" progId="Equation.3">
              <p:embed/>
            </p:oleObj>
          </a:graphicData>
        </a:graphic>
      </p:graphicFrame>
      <p:graphicFrame>
        <p:nvGraphicFramePr>
          <p:cNvPr id="708622" name="Object 3"/>
          <p:cNvGraphicFramePr>
            <a:graphicFrameLocks noChangeAspect="1"/>
          </p:cNvGraphicFramePr>
          <p:nvPr/>
        </p:nvGraphicFramePr>
        <p:xfrm>
          <a:off x="6051550" y="2952750"/>
          <a:ext cx="2082800" cy="566738"/>
        </p:xfrm>
        <a:graphic>
          <a:graphicData uri="http://schemas.openxmlformats.org/presentationml/2006/ole">
            <p:oleObj spid="_x0000_s47107" name="Equation" r:id="rId4" imgW="888840" imgH="241200" progId="Equation.3">
              <p:embed/>
            </p:oleObj>
          </a:graphicData>
        </a:graphic>
      </p:graphicFrame>
      <p:graphicFrame>
        <p:nvGraphicFramePr>
          <p:cNvPr id="708623" name="Object 4"/>
          <p:cNvGraphicFramePr>
            <a:graphicFrameLocks noChangeAspect="1"/>
          </p:cNvGraphicFramePr>
          <p:nvPr/>
        </p:nvGraphicFramePr>
        <p:xfrm>
          <a:off x="6030913" y="3575050"/>
          <a:ext cx="2098675" cy="579438"/>
        </p:xfrm>
        <a:graphic>
          <a:graphicData uri="http://schemas.openxmlformats.org/presentationml/2006/ole">
            <p:oleObj spid="_x0000_s47108" name="Equation" r:id="rId5" imgW="876240" imgH="241200" progId="Equation.3">
              <p:embed/>
            </p:oleObj>
          </a:graphicData>
        </a:graphic>
      </p:graphicFrame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689725" y="4219575"/>
            <a:ext cx="6143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3" grpId="0" animBg="1"/>
      <p:bldP spid="708614" grpId="0" animBg="1"/>
      <p:bldP spid="708617" grpId="0" animBg="1"/>
      <p:bldP spid="708618" grpId="0" animBg="1"/>
      <p:bldP spid="7086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Conditions for solvability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838200"/>
          </a:xfrm>
        </p:spPr>
        <p:txBody>
          <a:bodyPr/>
          <a:lstStyle/>
          <a:p>
            <a:pPr lvl="1"/>
            <a:r>
              <a:rPr lang="en-US" smtClean="0"/>
              <a:t>Optimal (u, v) satisfies Lucas-Kanade equation</a:t>
            </a:r>
          </a:p>
        </p:txBody>
      </p:sp>
      <p:sp>
        <p:nvSpPr>
          <p:cNvPr id="508933" name="Rectangle 5"/>
          <p:cNvSpPr>
            <a:spLocks noChangeArrowheads="1"/>
          </p:cNvSpPr>
          <p:nvPr/>
        </p:nvSpPr>
        <p:spPr bwMode="auto">
          <a:xfrm>
            <a:off x="685800" y="3352800"/>
            <a:ext cx="777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When is This Solvable?</a:t>
            </a:r>
          </a:p>
          <a:p>
            <a:pPr marL="742950" lvl="1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  <a:r>
              <a:rPr lang="en-US" sz="2000" kern="1200" baseline="30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 should be invertible </a:t>
            </a:r>
          </a:p>
          <a:p>
            <a:pPr marL="742950" lvl="1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  <a:r>
              <a:rPr lang="en-US" sz="2000" kern="1200" baseline="30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 should not be too small due to noise</a:t>
            </a:r>
          </a:p>
          <a:p>
            <a:pPr marL="1143000" lvl="2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eigenvalues 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and 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A</a:t>
            </a:r>
            <a:r>
              <a:rPr lang="en-US" sz="2000" kern="1200" baseline="30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 should not be too small</a:t>
            </a:r>
          </a:p>
          <a:p>
            <a:pPr marL="742950" lvl="1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  <a:r>
              <a:rPr lang="en-US" sz="2000" kern="1200" baseline="30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 should be well-conditioned</a:t>
            </a:r>
          </a:p>
          <a:p>
            <a:pPr marL="1143000" lvl="2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/ 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should not be too large (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= larger eigenvalue)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  <a:r>
              <a:rPr lang="en-US" kern="1200" baseline="30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 is solvable when there is no aperture problem</a:t>
            </a: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1143000" lvl="2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20788" y="1600200"/>
            <a:ext cx="5561012" cy="1296988"/>
            <a:chOff x="769" y="1919"/>
            <a:chExt cx="3503" cy="817"/>
          </a:xfrm>
        </p:grpSpPr>
        <p:pic>
          <p:nvPicPr>
            <p:cNvPr id="29703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4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5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2" name="Picture 2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22313" y="6018213"/>
            <a:ext cx="7431087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3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Eigenvectors of A</a:t>
            </a:r>
            <a:r>
              <a:rPr lang="en-US" baseline="30000"/>
              <a:t>T</a:t>
            </a:r>
            <a:r>
              <a:rPr lang="en-US"/>
              <a:t>A</a:t>
            </a:r>
          </a:p>
        </p:txBody>
      </p:sp>
      <p:pic>
        <p:nvPicPr>
          <p:cNvPr id="1661955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990600"/>
            <a:ext cx="743108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1959" name="Rectangle 7"/>
          <p:cNvSpPr>
            <a:spLocks noChangeArrowheads="1"/>
          </p:cNvSpPr>
          <p:nvPr/>
        </p:nvSpPr>
        <p:spPr bwMode="auto">
          <a:xfrm>
            <a:off x="685800" y="1981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Recall the Harris corner detector:</a:t>
            </a:r>
            <a:r>
              <a:rPr lang="en-US" sz="28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M = A</a:t>
            </a:r>
            <a:r>
              <a:rPr lang="en-US" sz="2800" i="1" kern="1200" baseline="300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</a:t>
            </a:r>
            <a:r>
              <a:rPr lang="en-US" sz="28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</a:t>
            </a: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is the </a:t>
            </a:r>
            <a:r>
              <a:rPr lang="en-US" sz="28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second moment matrix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The eigenvectors and eigenvalues of </a:t>
            </a:r>
            <a:r>
              <a:rPr lang="en-US" sz="28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</a:t>
            </a: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relate to edge direction and magnitude 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The eigenvector associated with the larger eigenvalue points in the direction of fastest intensity change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The other eigenvector is orthogonal to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1959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170" name="AutoShape 2"/>
          <p:cNvSpPr>
            <a:spLocks noChangeArrowheads="1"/>
          </p:cNvSpPr>
          <p:nvPr/>
        </p:nvSpPr>
        <p:spPr bwMode="auto">
          <a:xfrm>
            <a:off x="838200" y="54102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99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eigenvalues</a:t>
            </a:r>
            <a:endParaRPr lang="ru-RU"/>
          </a:p>
        </p:txBody>
      </p:sp>
      <p:sp>
        <p:nvSpPr>
          <p:cNvPr id="1799172" name="Rectangle 4"/>
          <p:cNvSpPr>
            <a:spLocks noChangeArrowheads="1"/>
          </p:cNvSpPr>
          <p:nvPr/>
        </p:nvSpPr>
        <p:spPr bwMode="auto">
          <a:xfrm>
            <a:off x="4038600" y="20574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99173" name="Rectangle 5"/>
          <p:cNvSpPr>
            <a:spLocks noChangeArrowheads="1"/>
          </p:cNvSpPr>
          <p:nvPr/>
        </p:nvSpPr>
        <p:spPr bwMode="auto">
          <a:xfrm>
            <a:off x="7772400" y="6400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1</a:t>
            </a:r>
            <a:endParaRPr lang="ru-RU" sz="2400" kern="1200" baseline="-250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799174" name="Rectangle 6"/>
          <p:cNvSpPr>
            <a:spLocks noChangeArrowheads="1"/>
          </p:cNvSpPr>
          <p:nvPr/>
        </p:nvSpPr>
        <p:spPr bwMode="auto">
          <a:xfrm>
            <a:off x="3124200" y="2133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2</a:t>
            </a:r>
            <a:endParaRPr lang="ru-RU" sz="2400" kern="1200" baseline="-250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799175" name="Freeform 7"/>
          <p:cNvSpPr>
            <a:spLocks/>
          </p:cNvSpPr>
          <p:nvPr/>
        </p:nvSpPr>
        <p:spPr bwMode="auto">
          <a:xfrm>
            <a:off x="4495800" y="2057400"/>
            <a:ext cx="3886200" cy="3937000"/>
          </a:xfrm>
          <a:custGeom>
            <a:avLst/>
            <a:gdLst/>
            <a:ahLst/>
            <a:cxnLst>
              <a:cxn ang="0">
                <a:pos x="0" y="1920"/>
              </a:cxn>
              <a:cxn ang="0">
                <a:pos x="672" y="0"/>
              </a:cxn>
              <a:cxn ang="0">
                <a:pos x="2448" y="0"/>
              </a:cxn>
              <a:cxn ang="0">
                <a:pos x="2448" y="1872"/>
              </a:cxn>
              <a:cxn ang="0">
                <a:pos x="555" y="2480"/>
              </a:cxn>
              <a:cxn ang="0">
                <a:pos x="0" y="1920"/>
              </a:cxn>
            </a:cxnLst>
            <a:rect l="0" t="0" r="r" b="b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99176" name="AutoShape 8"/>
          <p:cNvSpPr>
            <a:spLocks noChangeArrowheads="1"/>
          </p:cNvSpPr>
          <p:nvPr/>
        </p:nvSpPr>
        <p:spPr bwMode="auto">
          <a:xfrm>
            <a:off x="4038600" y="46482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99177" name="Rectangle 9"/>
          <p:cNvSpPr>
            <a:spLocks noChangeArrowheads="1"/>
          </p:cNvSpPr>
          <p:nvPr/>
        </p:nvSpPr>
        <p:spPr bwMode="auto">
          <a:xfrm>
            <a:off x="5562600" y="2667000"/>
            <a:ext cx="2667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“Corner”</a:t>
            </a:r>
            <a:r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</a:b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</a:br>
            <a: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2</a:t>
            </a:r>
            <a:endParaRPr lang="ru-RU" sz="2000" kern="12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799178" name="Rectangle 10"/>
          <p:cNvSpPr>
            <a:spLocks noChangeArrowheads="1"/>
          </p:cNvSpPr>
          <p:nvPr/>
        </p:nvSpPr>
        <p:spPr bwMode="auto">
          <a:xfrm>
            <a:off x="914400" y="54102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 kern="12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799179" name="Rectangle 11"/>
          <p:cNvSpPr>
            <a:spLocks noChangeArrowheads="1"/>
          </p:cNvSpPr>
          <p:nvPr/>
        </p:nvSpPr>
        <p:spPr bwMode="auto">
          <a:xfrm>
            <a:off x="7162800" y="54102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</a:b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2</a:t>
            </a:r>
            <a:endParaRPr lang="ru-RU" sz="2000" kern="12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799180" name="Rectangle 12"/>
          <p:cNvSpPr>
            <a:spLocks noChangeArrowheads="1"/>
          </p:cNvSpPr>
          <p:nvPr/>
        </p:nvSpPr>
        <p:spPr bwMode="auto">
          <a:xfrm>
            <a:off x="4114800" y="22098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</a:b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kern="1200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1</a:t>
            </a:r>
            <a:endParaRPr lang="ru-RU" sz="2000" kern="12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799181" name="Rectangle 13"/>
          <p:cNvSpPr>
            <a:spLocks noChangeArrowheads="1"/>
          </p:cNvSpPr>
          <p:nvPr/>
        </p:nvSpPr>
        <p:spPr bwMode="auto">
          <a:xfrm>
            <a:off x="3962400" y="54864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 kern="1200">
              <a:solidFill>
                <a:srgbClr val="0033CC"/>
              </a:solidFill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799182" name="Text Box 14"/>
          <p:cNvSpPr txBox="1">
            <a:spLocks noChangeArrowheads="1"/>
          </p:cNvSpPr>
          <p:nvPr/>
        </p:nvSpPr>
        <p:spPr bwMode="auto">
          <a:xfrm>
            <a:off x="533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Classification of image points using eigenvalues of the second moment matrix:</a:t>
            </a:r>
            <a:endParaRPr lang="ru-RU" sz="2800" kern="120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799183" name="Oval 15"/>
          <p:cNvSpPr>
            <a:spLocks noChangeArrowheads="1"/>
          </p:cNvSpPr>
          <p:nvPr/>
        </p:nvSpPr>
        <p:spPr bwMode="auto">
          <a:xfrm>
            <a:off x="6934200" y="24384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99184" name="Oval 16"/>
          <p:cNvSpPr>
            <a:spLocks noChangeArrowheads="1"/>
          </p:cNvSpPr>
          <p:nvPr/>
        </p:nvSpPr>
        <p:spPr bwMode="auto">
          <a:xfrm>
            <a:off x="4184650" y="21336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99185" name="Oval 17"/>
          <p:cNvSpPr>
            <a:spLocks noChangeArrowheads="1"/>
          </p:cNvSpPr>
          <p:nvPr/>
        </p:nvSpPr>
        <p:spPr bwMode="auto">
          <a:xfrm>
            <a:off x="4267200" y="52578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99186" name="Oval 18"/>
          <p:cNvSpPr>
            <a:spLocks noChangeArrowheads="1"/>
          </p:cNvSpPr>
          <p:nvPr/>
        </p:nvSpPr>
        <p:spPr bwMode="auto">
          <a:xfrm rot="5542000">
            <a:off x="6650832" y="58618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626100" y="1803400"/>
            <a:ext cx="2260600" cy="2159000"/>
            <a:chOff x="728" y="1376"/>
            <a:chExt cx="1424" cy="1360"/>
          </a:xfrm>
        </p:grpSpPr>
        <p:sp>
          <p:nvSpPr>
            <p:cNvPr id="30751" name="Oval 4"/>
            <p:cNvSpPr>
              <a:spLocks noChangeArrowheads="1"/>
            </p:cNvSpPr>
            <p:nvPr/>
          </p:nvSpPr>
          <p:spPr bwMode="auto">
            <a:xfrm>
              <a:off x="728" y="1376"/>
              <a:ext cx="1424" cy="1360"/>
            </a:xfrm>
            <a:prstGeom prst="ellipse">
              <a:avLst/>
            </a:prstGeom>
            <a:solidFill>
              <a:srgbClr val="EAEAEA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52" name="Oval 5"/>
            <p:cNvSpPr>
              <a:spLocks noChangeArrowheads="1"/>
            </p:cNvSpPr>
            <p:nvPr/>
          </p:nvSpPr>
          <p:spPr bwMode="auto">
            <a:xfrm>
              <a:off x="1312" y="1720"/>
              <a:ext cx="216" cy="216"/>
            </a:xfrm>
            <a:prstGeom prst="ellipse">
              <a:avLst/>
            </a:prstGeom>
            <a:solidFill>
              <a:srgbClr val="00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816" y="1824"/>
              <a:ext cx="656" cy="576"/>
              <a:chOff x="816" y="1824"/>
              <a:chExt cx="656" cy="576"/>
            </a:xfrm>
          </p:grpSpPr>
          <p:sp>
            <p:nvSpPr>
              <p:cNvPr id="30758" name="Line 7"/>
              <p:cNvSpPr>
                <a:spLocks noChangeShapeType="1"/>
              </p:cNvSpPr>
              <p:nvPr/>
            </p:nvSpPr>
            <p:spPr bwMode="auto">
              <a:xfrm flipV="1">
                <a:off x="816" y="1824"/>
                <a:ext cx="656" cy="24"/>
              </a:xfrm>
              <a:prstGeom prst="line">
                <a:avLst/>
              </a:prstGeom>
              <a:noFill/>
              <a:ln w="28575" cap="sq">
                <a:solidFill>
                  <a:srgbClr val="CC99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759" name="Line 8"/>
              <p:cNvSpPr>
                <a:spLocks noChangeShapeType="1"/>
              </p:cNvSpPr>
              <p:nvPr/>
            </p:nvSpPr>
            <p:spPr bwMode="auto">
              <a:xfrm flipH="1">
                <a:off x="1328" y="1832"/>
                <a:ext cx="144" cy="568"/>
              </a:xfrm>
              <a:prstGeom prst="line">
                <a:avLst/>
              </a:prstGeom>
              <a:noFill/>
              <a:ln w="28575" cap="sq">
                <a:solidFill>
                  <a:srgbClr val="CC99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754" name="Line 9"/>
            <p:cNvSpPr>
              <a:spLocks noChangeShapeType="1"/>
            </p:cNvSpPr>
            <p:nvPr/>
          </p:nvSpPr>
          <p:spPr bwMode="auto">
            <a:xfrm>
              <a:off x="1464" y="1832"/>
              <a:ext cx="272" cy="208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088" y="2040"/>
              <a:ext cx="656" cy="576"/>
              <a:chOff x="816" y="1824"/>
              <a:chExt cx="656" cy="576"/>
            </a:xfrm>
          </p:grpSpPr>
          <p:sp>
            <p:nvSpPr>
              <p:cNvPr id="30756" name="Line 11"/>
              <p:cNvSpPr>
                <a:spLocks noChangeShapeType="1"/>
              </p:cNvSpPr>
              <p:nvPr/>
            </p:nvSpPr>
            <p:spPr bwMode="auto">
              <a:xfrm flipV="1">
                <a:off x="816" y="1824"/>
                <a:ext cx="656" cy="24"/>
              </a:xfrm>
              <a:prstGeom prst="line">
                <a:avLst/>
              </a:prstGeom>
              <a:noFill/>
              <a:ln w="28575" cap="sq">
                <a:solidFill>
                  <a:srgbClr val="CC0066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757" name="Line 12"/>
              <p:cNvSpPr>
                <a:spLocks noChangeShapeType="1"/>
              </p:cNvSpPr>
              <p:nvPr/>
            </p:nvSpPr>
            <p:spPr bwMode="auto">
              <a:xfrm flipH="1">
                <a:off x="1328" y="1832"/>
                <a:ext cx="144" cy="568"/>
              </a:xfrm>
              <a:prstGeom prst="line">
                <a:avLst/>
              </a:prstGeom>
              <a:noFill/>
              <a:ln w="28575" cap="sq">
                <a:solidFill>
                  <a:srgbClr val="CC0066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397000" y="1752600"/>
            <a:ext cx="2260600" cy="2159000"/>
            <a:chOff x="2416" y="1472"/>
            <a:chExt cx="1424" cy="1360"/>
          </a:xfrm>
        </p:grpSpPr>
        <p:sp>
          <p:nvSpPr>
            <p:cNvPr id="30740" name="Oval 14"/>
            <p:cNvSpPr>
              <a:spLocks noChangeArrowheads="1"/>
            </p:cNvSpPr>
            <p:nvPr/>
          </p:nvSpPr>
          <p:spPr bwMode="auto">
            <a:xfrm>
              <a:off x="2416" y="1472"/>
              <a:ext cx="1424" cy="1360"/>
            </a:xfrm>
            <a:prstGeom prst="ellipse">
              <a:avLst/>
            </a:prstGeom>
            <a:solidFill>
              <a:srgbClr val="EAEAEA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41" name="Oval 15"/>
            <p:cNvSpPr>
              <a:spLocks noChangeArrowheads="1"/>
            </p:cNvSpPr>
            <p:nvPr/>
          </p:nvSpPr>
          <p:spPr bwMode="auto">
            <a:xfrm>
              <a:off x="2944" y="2200"/>
              <a:ext cx="216" cy="216"/>
            </a:xfrm>
            <a:prstGeom prst="ellipse">
              <a:avLst/>
            </a:prstGeom>
            <a:solidFill>
              <a:srgbClr val="00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504" y="1920"/>
              <a:ext cx="656" cy="576"/>
              <a:chOff x="816" y="1824"/>
              <a:chExt cx="656" cy="576"/>
            </a:xfrm>
          </p:grpSpPr>
          <p:sp>
            <p:nvSpPr>
              <p:cNvPr id="30749" name="Line 17"/>
              <p:cNvSpPr>
                <a:spLocks noChangeShapeType="1"/>
              </p:cNvSpPr>
              <p:nvPr/>
            </p:nvSpPr>
            <p:spPr bwMode="auto">
              <a:xfrm flipV="1">
                <a:off x="816" y="1824"/>
                <a:ext cx="656" cy="24"/>
              </a:xfrm>
              <a:prstGeom prst="line">
                <a:avLst/>
              </a:prstGeom>
              <a:noFill/>
              <a:ln w="28575" cap="sq">
                <a:solidFill>
                  <a:srgbClr val="CC99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750" name="Line 18"/>
              <p:cNvSpPr>
                <a:spLocks noChangeShapeType="1"/>
              </p:cNvSpPr>
              <p:nvPr/>
            </p:nvSpPr>
            <p:spPr bwMode="auto">
              <a:xfrm flipH="1">
                <a:off x="1328" y="1832"/>
                <a:ext cx="144" cy="568"/>
              </a:xfrm>
              <a:prstGeom prst="line">
                <a:avLst/>
              </a:prstGeom>
              <a:noFill/>
              <a:ln w="28575" cap="sq">
                <a:solidFill>
                  <a:srgbClr val="CC99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743" name="Line 19"/>
            <p:cNvSpPr>
              <a:spLocks noChangeShapeType="1"/>
            </p:cNvSpPr>
            <p:nvPr/>
          </p:nvSpPr>
          <p:spPr bwMode="auto">
            <a:xfrm>
              <a:off x="3080" y="2296"/>
              <a:ext cx="272" cy="208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2776" y="2136"/>
              <a:ext cx="656" cy="576"/>
              <a:chOff x="816" y="1824"/>
              <a:chExt cx="656" cy="576"/>
            </a:xfrm>
          </p:grpSpPr>
          <p:sp>
            <p:nvSpPr>
              <p:cNvPr id="30747" name="Line 21"/>
              <p:cNvSpPr>
                <a:spLocks noChangeShapeType="1"/>
              </p:cNvSpPr>
              <p:nvPr/>
            </p:nvSpPr>
            <p:spPr bwMode="auto">
              <a:xfrm flipV="1">
                <a:off x="816" y="1824"/>
                <a:ext cx="656" cy="24"/>
              </a:xfrm>
              <a:prstGeom prst="line">
                <a:avLst/>
              </a:prstGeom>
              <a:noFill/>
              <a:ln w="28575" cap="sq">
                <a:solidFill>
                  <a:srgbClr val="CC0066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748" name="Line 22"/>
              <p:cNvSpPr>
                <a:spLocks noChangeShapeType="1"/>
              </p:cNvSpPr>
              <p:nvPr/>
            </p:nvSpPr>
            <p:spPr bwMode="auto">
              <a:xfrm flipH="1">
                <a:off x="1328" y="1832"/>
                <a:ext cx="144" cy="568"/>
              </a:xfrm>
              <a:prstGeom prst="line">
                <a:avLst/>
              </a:prstGeom>
              <a:noFill/>
              <a:ln w="28575" cap="sq">
                <a:solidFill>
                  <a:srgbClr val="CC0066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745" name="Line 23"/>
            <p:cNvSpPr>
              <a:spLocks noChangeShapeType="1"/>
            </p:cNvSpPr>
            <p:nvPr/>
          </p:nvSpPr>
          <p:spPr bwMode="auto">
            <a:xfrm flipV="1">
              <a:off x="3072" y="2240"/>
              <a:ext cx="344" cy="48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46" name="Line 24"/>
            <p:cNvSpPr>
              <a:spLocks noChangeShapeType="1"/>
            </p:cNvSpPr>
            <p:nvPr/>
          </p:nvSpPr>
          <p:spPr bwMode="auto">
            <a:xfrm>
              <a:off x="3064" y="2296"/>
              <a:ext cx="256" cy="368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3581400" y="3860800"/>
            <a:ext cx="2260600" cy="2159000"/>
            <a:chOff x="2096" y="2656"/>
            <a:chExt cx="1424" cy="1360"/>
          </a:xfrm>
        </p:grpSpPr>
        <p:sp>
          <p:nvSpPr>
            <p:cNvPr id="30726" name="Oval 26"/>
            <p:cNvSpPr>
              <a:spLocks noChangeArrowheads="1"/>
            </p:cNvSpPr>
            <p:nvPr/>
          </p:nvSpPr>
          <p:spPr bwMode="auto">
            <a:xfrm>
              <a:off x="2096" y="2656"/>
              <a:ext cx="1424" cy="1360"/>
            </a:xfrm>
            <a:prstGeom prst="ellipse">
              <a:avLst/>
            </a:prstGeom>
            <a:solidFill>
              <a:srgbClr val="EAEAEA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27" name="Oval 27"/>
            <p:cNvSpPr>
              <a:spLocks noChangeArrowheads="1"/>
            </p:cNvSpPr>
            <p:nvPr/>
          </p:nvSpPr>
          <p:spPr bwMode="auto">
            <a:xfrm>
              <a:off x="2448" y="3384"/>
              <a:ext cx="216" cy="216"/>
            </a:xfrm>
            <a:prstGeom prst="ellipse">
              <a:avLst/>
            </a:prstGeom>
            <a:solidFill>
              <a:srgbClr val="00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2192" y="3088"/>
              <a:ext cx="656" cy="576"/>
              <a:chOff x="816" y="1824"/>
              <a:chExt cx="656" cy="576"/>
            </a:xfrm>
          </p:grpSpPr>
          <p:sp>
            <p:nvSpPr>
              <p:cNvPr id="30738" name="Line 29"/>
              <p:cNvSpPr>
                <a:spLocks noChangeShapeType="1"/>
              </p:cNvSpPr>
              <p:nvPr/>
            </p:nvSpPr>
            <p:spPr bwMode="auto">
              <a:xfrm flipV="1">
                <a:off x="816" y="1824"/>
                <a:ext cx="656" cy="24"/>
              </a:xfrm>
              <a:prstGeom prst="line">
                <a:avLst/>
              </a:prstGeom>
              <a:noFill/>
              <a:ln w="28575" cap="sq">
                <a:solidFill>
                  <a:srgbClr val="CC99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739" name="Line 30"/>
              <p:cNvSpPr>
                <a:spLocks noChangeShapeType="1"/>
              </p:cNvSpPr>
              <p:nvPr/>
            </p:nvSpPr>
            <p:spPr bwMode="auto">
              <a:xfrm flipH="1">
                <a:off x="1328" y="1832"/>
                <a:ext cx="144" cy="568"/>
              </a:xfrm>
              <a:prstGeom prst="line">
                <a:avLst/>
              </a:prstGeom>
              <a:noFill/>
              <a:ln w="28575" cap="sq">
                <a:solidFill>
                  <a:srgbClr val="CC99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729" name="Line 31"/>
            <p:cNvSpPr>
              <a:spLocks noChangeShapeType="1"/>
            </p:cNvSpPr>
            <p:nvPr/>
          </p:nvSpPr>
          <p:spPr bwMode="auto">
            <a:xfrm>
              <a:off x="2568" y="3496"/>
              <a:ext cx="304" cy="312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2464" y="3304"/>
              <a:ext cx="656" cy="576"/>
              <a:chOff x="816" y="1824"/>
              <a:chExt cx="656" cy="576"/>
            </a:xfrm>
          </p:grpSpPr>
          <p:sp>
            <p:nvSpPr>
              <p:cNvPr id="30736" name="Line 33"/>
              <p:cNvSpPr>
                <a:spLocks noChangeShapeType="1"/>
              </p:cNvSpPr>
              <p:nvPr/>
            </p:nvSpPr>
            <p:spPr bwMode="auto">
              <a:xfrm flipV="1">
                <a:off x="816" y="1824"/>
                <a:ext cx="656" cy="24"/>
              </a:xfrm>
              <a:prstGeom prst="line">
                <a:avLst/>
              </a:prstGeom>
              <a:noFill/>
              <a:ln w="28575" cap="sq">
                <a:solidFill>
                  <a:srgbClr val="CC0066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737" name="Line 34"/>
              <p:cNvSpPr>
                <a:spLocks noChangeShapeType="1"/>
              </p:cNvSpPr>
              <p:nvPr/>
            </p:nvSpPr>
            <p:spPr bwMode="auto">
              <a:xfrm flipH="1">
                <a:off x="1328" y="1832"/>
                <a:ext cx="144" cy="568"/>
              </a:xfrm>
              <a:prstGeom prst="line">
                <a:avLst/>
              </a:prstGeom>
              <a:noFill/>
              <a:ln w="28575" cap="sq">
                <a:solidFill>
                  <a:srgbClr val="CC0066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731" name="Line 35"/>
            <p:cNvSpPr>
              <a:spLocks noChangeShapeType="1"/>
            </p:cNvSpPr>
            <p:nvPr/>
          </p:nvSpPr>
          <p:spPr bwMode="auto">
            <a:xfrm flipV="1">
              <a:off x="2560" y="3408"/>
              <a:ext cx="400" cy="80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32" name="Line 36"/>
            <p:cNvSpPr>
              <a:spLocks noChangeShapeType="1"/>
            </p:cNvSpPr>
            <p:nvPr/>
          </p:nvSpPr>
          <p:spPr bwMode="auto">
            <a:xfrm>
              <a:off x="2544" y="3496"/>
              <a:ext cx="48" cy="328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33" name="Line 37"/>
            <p:cNvSpPr>
              <a:spLocks noChangeShapeType="1"/>
            </p:cNvSpPr>
            <p:nvPr/>
          </p:nvSpPr>
          <p:spPr bwMode="auto">
            <a:xfrm flipH="1" flipV="1">
              <a:off x="2296" y="3440"/>
              <a:ext cx="256" cy="56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34" name="Line 38"/>
            <p:cNvSpPr>
              <a:spLocks noChangeShapeType="1"/>
            </p:cNvSpPr>
            <p:nvPr/>
          </p:nvSpPr>
          <p:spPr bwMode="auto">
            <a:xfrm flipH="1" flipV="1">
              <a:off x="2256" y="3256"/>
              <a:ext cx="280" cy="224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35" name="Line 39"/>
            <p:cNvSpPr>
              <a:spLocks noChangeShapeType="1"/>
            </p:cNvSpPr>
            <p:nvPr/>
          </p:nvSpPr>
          <p:spPr bwMode="auto">
            <a:xfrm flipH="1">
              <a:off x="2352" y="3496"/>
              <a:ext cx="200" cy="200"/>
            </a:xfrm>
            <a:prstGeom prst="line">
              <a:avLst/>
            </a:prstGeom>
            <a:noFill/>
            <a:ln w="28575" cap="sq">
              <a:solidFill>
                <a:srgbClr val="CC3300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0725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Local Patch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Edge</a:t>
            </a:r>
          </a:p>
        </p:txBody>
      </p:sp>
      <p:pic>
        <p:nvPicPr>
          <p:cNvPr id="31747" name="Picture 3" descr="im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zoom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0713" y="14478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sur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838" y="3590925"/>
            <a:ext cx="338296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Line 6"/>
          <p:cNvSpPr>
            <a:spLocks noChangeShapeType="1"/>
          </p:cNvSpPr>
          <p:nvPr/>
        </p:nvSpPr>
        <p:spPr bwMode="auto">
          <a:xfrm flipH="1">
            <a:off x="4832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4616450" y="2057400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752" name="Rectangle 9"/>
          <p:cNvSpPr>
            <a:spLocks noChangeArrowheads="1"/>
          </p:cNvSpPr>
          <p:nvPr/>
        </p:nvSpPr>
        <p:spPr bwMode="auto">
          <a:xfrm>
            <a:off x="1295400" y="5611813"/>
            <a:ext cx="36258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large gradients, all the same</a:t>
            </a:r>
          </a:p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large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 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small 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pic>
        <p:nvPicPr>
          <p:cNvPr id="31753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</a:t>
            </a:r>
          </a:p>
        </p:txBody>
      </p:sp>
      <p:sp>
        <p:nvSpPr>
          <p:cNvPr id="162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 video is a sequence of frames captured over time</a:t>
            </a:r>
          </a:p>
          <a:p>
            <a:pPr>
              <a:buFontTx/>
              <a:buChar char="•"/>
            </a:pPr>
            <a:r>
              <a:rPr lang="en-US"/>
              <a:t>Now our image data is a function of space </a:t>
            </a:r>
            <a:br>
              <a:rPr lang="en-US"/>
            </a:br>
            <a:r>
              <a:rPr lang="en-US"/>
              <a:t>(x, y) and time (t)</a:t>
            </a:r>
          </a:p>
        </p:txBody>
      </p:sp>
      <p:graphicFrame>
        <p:nvGraphicFramePr>
          <p:cNvPr id="1623044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2362200" y="2862263"/>
          <a:ext cx="4953000" cy="3859212"/>
        </p:xfrm>
        <a:graphic>
          <a:graphicData uri="http://schemas.openxmlformats.org/presentationml/2006/ole">
            <p:oleObj spid="_x0000_s55298" name="Image" r:id="rId4" imgW="9307937" imgH="7250794" progId="Photoshop.Image.1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ur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3838" y="3543300"/>
            <a:ext cx="338296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zoom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0238" y="14478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im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Low texture region</a:t>
            </a: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H="1">
            <a:off x="1446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1295400" y="5611813"/>
            <a:ext cx="40227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gradients have small magnitude</a:t>
            </a:r>
          </a:p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small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 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small 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pic>
        <p:nvPicPr>
          <p:cNvPr id="32776" name="Picture 1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14"/>
          <p:cNvSpPr>
            <a:spLocks noChangeArrowheads="1"/>
          </p:cNvSpPr>
          <p:nvPr/>
        </p:nvSpPr>
        <p:spPr bwMode="auto">
          <a:xfrm>
            <a:off x="1262063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textured region</a:t>
            </a:r>
          </a:p>
        </p:txBody>
      </p:sp>
      <p:pic>
        <p:nvPicPr>
          <p:cNvPr id="33795" name="Picture 3" descr="zoom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0" y="1452563"/>
            <a:ext cx="2514600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sur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562350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3798" name="Picture 6" descr="im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Line 7"/>
          <p:cNvSpPr>
            <a:spLocks noChangeShapeType="1"/>
          </p:cNvSpPr>
          <p:nvPr/>
        </p:nvSpPr>
        <p:spPr bwMode="auto">
          <a:xfrm flipH="1">
            <a:off x="4527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4354513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3801" name="Rectangle 10"/>
          <p:cNvSpPr>
            <a:spLocks noChangeArrowheads="1"/>
          </p:cNvSpPr>
          <p:nvPr/>
        </p:nvSpPr>
        <p:spPr bwMode="auto">
          <a:xfrm>
            <a:off x="1295400" y="5611813"/>
            <a:ext cx="49926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gradients are different, large magnitudes</a:t>
            </a:r>
          </a:p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large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 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large </a:t>
            </a:r>
            <a:r>
              <a:rPr lang="en-US" sz="2000" kern="12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000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pic>
        <p:nvPicPr>
          <p:cNvPr id="33802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Observation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This is a two image problem BUT</a:t>
            </a:r>
          </a:p>
          <a:p>
            <a:pPr lvl="1"/>
            <a:r>
              <a:rPr lang="en-US" sz="1800" smtClean="0"/>
              <a:t>Can measure sensitivity by just looking at one of the images!</a:t>
            </a:r>
          </a:p>
          <a:p>
            <a:pPr lvl="1"/>
            <a:r>
              <a:rPr lang="en-US" sz="1800" smtClean="0"/>
              <a:t>This tells us which pixels are easy to track, which are hard</a:t>
            </a:r>
          </a:p>
          <a:p>
            <a:pPr lvl="2"/>
            <a:r>
              <a:rPr lang="en-US" sz="1600" smtClean="0"/>
              <a:t>very useful later on when we do feature tracking...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1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90600"/>
            <a:ext cx="739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11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models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06463" y="4357688"/>
            <a:ext cx="1355725" cy="1676400"/>
            <a:chOff x="2160" y="2880"/>
            <a:chExt cx="960" cy="1056"/>
          </a:xfrm>
        </p:grpSpPr>
        <p:pic>
          <p:nvPicPr>
            <p:cNvPr id="1811462" name="Picture 6" descr="TRANSLATI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0" y="2880"/>
              <a:ext cx="960" cy="1056"/>
            </a:xfrm>
            <a:prstGeom prst="rect">
              <a:avLst/>
            </a:prstGeom>
            <a:noFill/>
          </p:spPr>
        </p:pic>
        <p:sp>
          <p:nvSpPr>
            <p:cNvPr id="1811463" name="Rectangle 7"/>
            <p:cNvSpPr>
              <a:spLocks noChangeArrowheads="1"/>
            </p:cNvSpPr>
            <p:nvPr/>
          </p:nvSpPr>
          <p:spPr bwMode="auto">
            <a:xfrm>
              <a:off x="2160" y="2880"/>
              <a:ext cx="672" cy="88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64" name="Rectangle 8"/>
            <p:cNvSpPr>
              <a:spLocks noChangeArrowheads="1"/>
            </p:cNvSpPr>
            <p:nvPr/>
          </p:nvSpPr>
          <p:spPr bwMode="auto">
            <a:xfrm>
              <a:off x="2413" y="3056"/>
              <a:ext cx="707" cy="880"/>
            </a:xfrm>
            <a:prstGeom prst="rect">
              <a:avLst/>
            </a:prstGeom>
            <a:noFill/>
            <a:ln w="28575">
              <a:solidFill>
                <a:srgbClr val="60C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811465" name="Text Box 9"/>
          <p:cNvSpPr txBox="1">
            <a:spLocks noChangeArrowheads="1"/>
          </p:cNvSpPr>
          <p:nvPr/>
        </p:nvSpPr>
        <p:spPr bwMode="auto">
          <a:xfrm>
            <a:off x="914400" y="3976688"/>
            <a:ext cx="1416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Translation</a:t>
            </a:r>
          </a:p>
        </p:txBody>
      </p:sp>
      <p:sp>
        <p:nvSpPr>
          <p:cNvPr id="1811466" name="Text Box 10"/>
          <p:cNvSpPr txBox="1">
            <a:spLocks noChangeArrowheads="1"/>
          </p:cNvSpPr>
          <p:nvPr/>
        </p:nvSpPr>
        <p:spPr bwMode="auto">
          <a:xfrm>
            <a:off x="838200" y="6019800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2 unknowns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871788" y="4357688"/>
            <a:ext cx="1422400" cy="1676400"/>
            <a:chOff x="816" y="2928"/>
            <a:chExt cx="864" cy="912"/>
          </a:xfrm>
        </p:grpSpPr>
        <p:pic>
          <p:nvPicPr>
            <p:cNvPr id="1811469" name="Picture 13" descr="AFF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</p:spPr>
        </p:pic>
        <p:sp>
          <p:nvSpPr>
            <p:cNvPr id="1811470" name="Rectangle 14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71" name="Line 15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72" name="Line 16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73" name="Line 17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74" name="Line 18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811475" name="Text Box 19"/>
          <p:cNvSpPr txBox="1">
            <a:spLocks noChangeArrowheads="1"/>
          </p:cNvSpPr>
          <p:nvPr/>
        </p:nvSpPr>
        <p:spPr bwMode="auto">
          <a:xfrm>
            <a:off x="3155950" y="3940175"/>
            <a:ext cx="8318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Affine</a:t>
            </a:r>
          </a:p>
        </p:txBody>
      </p:sp>
      <p:sp>
        <p:nvSpPr>
          <p:cNvPr id="1811476" name="Text Box 20"/>
          <p:cNvSpPr txBox="1">
            <a:spLocks noChangeArrowheads="1"/>
          </p:cNvSpPr>
          <p:nvPr/>
        </p:nvSpPr>
        <p:spPr bwMode="auto">
          <a:xfrm>
            <a:off x="2820988" y="6054725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6 unknowns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903788" y="4357688"/>
            <a:ext cx="1354137" cy="1676400"/>
            <a:chOff x="3696" y="2976"/>
            <a:chExt cx="864" cy="912"/>
          </a:xfrm>
        </p:grpSpPr>
        <p:pic>
          <p:nvPicPr>
            <p:cNvPr id="1811479" name="Picture 23" descr="PERSPECTIV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96" y="2976"/>
              <a:ext cx="864" cy="912"/>
            </a:xfrm>
            <a:prstGeom prst="rect">
              <a:avLst/>
            </a:prstGeom>
            <a:noFill/>
          </p:spPr>
        </p:pic>
        <p:sp>
          <p:nvSpPr>
            <p:cNvPr id="1811480" name="Rectangle 24"/>
            <p:cNvSpPr>
              <a:spLocks noChangeArrowheads="1"/>
            </p:cNvSpPr>
            <p:nvPr/>
          </p:nvSpPr>
          <p:spPr bwMode="auto">
            <a:xfrm>
              <a:off x="3696" y="3072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81" name="Line 25"/>
            <p:cNvSpPr>
              <a:spLocks noChangeShapeType="1"/>
            </p:cNvSpPr>
            <p:nvPr/>
          </p:nvSpPr>
          <p:spPr bwMode="auto">
            <a:xfrm>
              <a:off x="3888" y="2976"/>
              <a:ext cx="624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82" name="Line 26"/>
            <p:cNvSpPr>
              <a:spLocks noChangeShapeType="1"/>
            </p:cNvSpPr>
            <p:nvPr/>
          </p:nvSpPr>
          <p:spPr bwMode="auto">
            <a:xfrm flipV="1">
              <a:off x="3984" y="3840"/>
              <a:ext cx="576" cy="4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83" name="Line 27"/>
            <p:cNvSpPr>
              <a:spLocks noChangeShapeType="1"/>
            </p:cNvSpPr>
            <p:nvPr/>
          </p:nvSpPr>
          <p:spPr bwMode="auto">
            <a:xfrm>
              <a:off x="3888" y="2976"/>
              <a:ext cx="96" cy="912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84" name="Line 28"/>
            <p:cNvSpPr>
              <a:spLocks noChangeShapeType="1"/>
            </p:cNvSpPr>
            <p:nvPr/>
          </p:nvSpPr>
          <p:spPr bwMode="auto">
            <a:xfrm>
              <a:off x="4512" y="3072"/>
              <a:ext cx="48" cy="76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811485" name="Text Box 29"/>
          <p:cNvSpPr txBox="1">
            <a:spLocks noChangeArrowheads="1"/>
          </p:cNvSpPr>
          <p:nvPr/>
        </p:nvSpPr>
        <p:spPr bwMode="auto">
          <a:xfrm>
            <a:off x="4843463" y="3940175"/>
            <a:ext cx="14668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Perspective</a:t>
            </a:r>
          </a:p>
        </p:txBody>
      </p:sp>
      <p:sp>
        <p:nvSpPr>
          <p:cNvPr id="1811486" name="Text Box 30"/>
          <p:cNvSpPr txBox="1">
            <a:spLocks noChangeArrowheads="1"/>
          </p:cNvSpPr>
          <p:nvPr/>
        </p:nvSpPr>
        <p:spPr bwMode="auto">
          <a:xfrm>
            <a:off x="4800600" y="6059488"/>
            <a:ext cx="15049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8 unknowns</a:t>
            </a: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935788" y="4357688"/>
            <a:ext cx="1354137" cy="1676400"/>
            <a:chOff x="4944" y="2976"/>
            <a:chExt cx="912" cy="816"/>
          </a:xfrm>
        </p:grpSpPr>
        <p:pic>
          <p:nvPicPr>
            <p:cNvPr id="1811489" name="Picture 33" descr="ro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44" y="2976"/>
              <a:ext cx="912" cy="816"/>
            </a:xfrm>
            <a:prstGeom prst="rect">
              <a:avLst/>
            </a:prstGeom>
            <a:noFill/>
          </p:spPr>
        </p:pic>
        <p:sp>
          <p:nvSpPr>
            <p:cNvPr id="1811490" name="Rectangle 34"/>
            <p:cNvSpPr>
              <a:spLocks noChangeArrowheads="1"/>
            </p:cNvSpPr>
            <p:nvPr/>
          </p:nvSpPr>
          <p:spPr bwMode="auto">
            <a:xfrm>
              <a:off x="4944" y="3024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91" name="Line 35"/>
            <p:cNvSpPr>
              <a:spLocks noChangeShapeType="1"/>
            </p:cNvSpPr>
            <p:nvPr/>
          </p:nvSpPr>
          <p:spPr bwMode="auto">
            <a:xfrm>
              <a:off x="5184" y="3072"/>
              <a:ext cx="48" cy="672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92" name="Line 36"/>
            <p:cNvSpPr>
              <a:spLocks noChangeShapeType="1"/>
            </p:cNvSpPr>
            <p:nvPr/>
          </p:nvSpPr>
          <p:spPr bwMode="auto">
            <a:xfrm>
              <a:off x="5808" y="2976"/>
              <a:ext cx="48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93" name="Line 37"/>
            <p:cNvSpPr>
              <a:spLocks noChangeShapeType="1"/>
            </p:cNvSpPr>
            <p:nvPr/>
          </p:nvSpPr>
          <p:spPr bwMode="auto">
            <a:xfrm flipV="1">
              <a:off x="5184" y="2976"/>
              <a:ext cx="624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1494" name="Line 38"/>
            <p:cNvSpPr>
              <a:spLocks noChangeShapeType="1"/>
            </p:cNvSpPr>
            <p:nvPr/>
          </p:nvSpPr>
          <p:spPr bwMode="auto">
            <a:xfrm>
              <a:off x="5232" y="3744"/>
              <a:ext cx="624" cy="4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811495" name="Text Box 39"/>
          <p:cNvSpPr txBox="1">
            <a:spLocks noChangeArrowheads="1"/>
          </p:cNvSpPr>
          <p:nvPr/>
        </p:nvSpPr>
        <p:spPr bwMode="auto">
          <a:xfrm>
            <a:off x="6943725" y="3940175"/>
            <a:ext cx="13906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3D rotation</a:t>
            </a:r>
          </a:p>
        </p:txBody>
      </p:sp>
      <p:sp>
        <p:nvSpPr>
          <p:cNvPr id="1811496" name="Text Box 40"/>
          <p:cNvSpPr txBox="1">
            <a:spLocks noChangeArrowheads="1"/>
          </p:cNvSpPr>
          <p:nvPr/>
        </p:nvSpPr>
        <p:spPr bwMode="auto">
          <a:xfrm>
            <a:off x="6858000" y="6059488"/>
            <a:ext cx="15049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3 unknowns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Substituting into the brightness constancy equation:</a:t>
            </a:r>
            <a:endParaRPr lang="en-US" sz="3200"/>
          </a:p>
        </p:txBody>
      </p:sp>
      <p:graphicFrame>
        <p:nvGraphicFramePr>
          <p:cNvPr id="1815556" name="Object 4"/>
          <p:cNvGraphicFramePr>
            <a:graphicFrameLocks noChangeAspect="1"/>
          </p:cNvGraphicFramePr>
          <p:nvPr/>
        </p:nvGraphicFramePr>
        <p:xfrm>
          <a:off x="635000" y="990600"/>
          <a:ext cx="2971800" cy="914400"/>
        </p:xfrm>
        <a:graphic>
          <a:graphicData uri="http://schemas.openxmlformats.org/presentationml/2006/ole">
            <p:oleObj spid="_x0000_s60418" name="Equation" r:id="rId4" imgW="1485720" imgH="457200" progId="Equation.3">
              <p:embed/>
            </p:oleObj>
          </a:graphicData>
        </a:graphic>
      </p:graphicFrame>
      <p:graphicFrame>
        <p:nvGraphicFramePr>
          <p:cNvPr id="1815558" name="Object 6"/>
          <p:cNvGraphicFramePr>
            <a:graphicFrameLocks noChangeAspect="1"/>
          </p:cNvGraphicFramePr>
          <p:nvPr/>
        </p:nvGraphicFramePr>
        <p:xfrm>
          <a:off x="2957513" y="3048000"/>
          <a:ext cx="3214687" cy="631825"/>
        </p:xfrm>
        <a:graphic>
          <a:graphicData uri="http://schemas.openxmlformats.org/presentationml/2006/ole">
            <p:oleObj spid="_x0000_s60419" name="Microsoft Equation 3.0" r:id="rId5" imgW="1218960" imgH="241200" progId="Equation.3">
              <p:embed/>
            </p:oleObj>
          </a:graphicData>
        </a:graphic>
      </p:graphicFrame>
      <p:sp>
        <p:nvSpPr>
          <p:cNvPr id="18155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motion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1815564" name="Picture 12" descr="AFFIN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</p:spPr>
        </p:pic>
        <p:sp>
          <p:nvSpPr>
            <p:cNvPr id="1815565" name="Rectangle 13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5566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5567" name="Line 15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5568" name="Line 16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5569" name="Line 17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1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5555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7602" name="Object 2"/>
          <p:cNvGraphicFramePr>
            <a:graphicFrameLocks noChangeAspect="1"/>
          </p:cNvGraphicFramePr>
          <p:nvPr/>
        </p:nvGraphicFramePr>
        <p:xfrm>
          <a:off x="655638" y="3048000"/>
          <a:ext cx="7751762" cy="633413"/>
        </p:xfrm>
        <a:graphic>
          <a:graphicData uri="http://schemas.openxmlformats.org/presentationml/2006/ole">
            <p:oleObj spid="_x0000_s61442" name="Microsoft Equation 3.0" r:id="rId4" imgW="2933640" imgH="241200" progId="Equation.3">
              <p:embed/>
            </p:oleObj>
          </a:graphicData>
        </a:graphic>
      </p:graphicFrame>
      <p:sp>
        <p:nvSpPr>
          <p:cNvPr id="181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Substituting into the brightness constancy equation:</a:t>
            </a:r>
            <a:endParaRPr lang="en-US" sz="3200"/>
          </a:p>
        </p:txBody>
      </p:sp>
      <p:graphicFrame>
        <p:nvGraphicFramePr>
          <p:cNvPr id="1817604" name="Object 4"/>
          <p:cNvGraphicFramePr>
            <a:graphicFrameLocks noChangeAspect="1"/>
          </p:cNvGraphicFramePr>
          <p:nvPr/>
        </p:nvGraphicFramePr>
        <p:xfrm>
          <a:off x="635000" y="990600"/>
          <a:ext cx="2971800" cy="914400"/>
        </p:xfrm>
        <a:graphic>
          <a:graphicData uri="http://schemas.openxmlformats.org/presentationml/2006/ole">
            <p:oleObj spid="_x0000_s61443" name="Equation" r:id="rId5" imgW="1485720" imgH="457200" progId="Equation.3">
              <p:embed/>
            </p:oleObj>
          </a:graphicData>
        </a:graphic>
      </p:graphicFrame>
      <p:sp>
        <p:nvSpPr>
          <p:cNvPr id="1817605" name="Text Box 5"/>
          <p:cNvSpPr txBox="1">
            <a:spLocks noChangeArrowheads="1"/>
          </p:cNvSpPr>
          <p:nvPr/>
        </p:nvSpPr>
        <p:spPr bwMode="auto">
          <a:xfrm>
            <a:off x="533400" y="3886200"/>
            <a:ext cx="8167688" cy="946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 Each pixel provides 1 linear constraint in </a:t>
            </a:r>
            <a:b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   6 unknowns</a:t>
            </a:r>
          </a:p>
        </p:txBody>
      </p:sp>
      <p:graphicFrame>
        <p:nvGraphicFramePr>
          <p:cNvPr id="1817607" name="Object 7"/>
          <p:cNvGraphicFramePr>
            <a:graphicFrameLocks noChangeAspect="1"/>
          </p:cNvGraphicFramePr>
          <p:nvPr/>
        </p:nvGraphicFramePr>
        <p:xfrm>
          <a:off x="114300" y="5684838"/>
          <a:ext cx="8953500" cy="715962"/>
        </p:xfrm>
        <a:graphic>
          <a:graphicData uri="http://schemas.openxmlformats.org/presentationml/2006/ole">
            <p:oleObj spid="_x0000_s61444" name="Equation" r:id="rId6" imgW="3492360" imgH="279360" progId="Equation.3">
              <p:embed/>
            </p:oleObj>
          </a:graphicData>
        </a:graphic>
      </p:graphicFrame>
      <p:sp>
        <p:nvSpPr>
          <p:cNvPr id="1817608" name="Rectangle 8"/>
          <p:cNvSpPr>
            <a:spLocks noChangeArrowheads="1"/>
          </p:cNvSpPr>
          <p:nvPr/>
        </p:nvSpPr>
        <p:spPr bwMode="auto">
          <a:xfrm>
            <a:off x="533400" y="4979988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Least squares minimization:</a:t>
            </a:r>
          </a:p>
        </p:txBody>
      </p:sp>
      <p:sp>
        <p:nvSpPr>
          <p:cNvPr id="181760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motion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1817611" name="Picture 11" descr="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</p:spPr>
        </p:pic>
        <p:sp>
          <p:nvSpPr>
            <p:cNvPr id="1817612" name="Rectangle 12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7613" name="Line 13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7614" name="Line 14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7615" name="Line 15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17616" name="Line 16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7605" grpId="0"/>
      <p:bldP spid="181760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Errors in Lukas-Kanade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77200" cy="13716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What are the potential causes of errors in this procedure?</a:t>
            </a:r>
          </a:p>
          <a:p>
            <a:pPr lvl="1"/>
            <a:r>
              <a:rPr lang="en-US" smtClean="0"/>
              <a:t>Suppose A</a:t>
            </a:r>
            <a:r>
              <a:rPr lang="en-US" baseline="30000" smtClean="0"/>
              <a:t>T</a:t>
            </a:r>
            <a:r>
              <a:rPr lang="en-US" smtClean="0"/>
              <a:t>A is easily invertible</a:t>
            </a:r>
          </a:p>
          <a:p>
            <a:pPr lvl="1"/>
            <a:r>
              <a:rPr lang="en-US" smtClean="0"/>
              <a:t>Suppose there is not much noise in the image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513030" name="Rectangle 6"/>
          <p:cNvSpPr>
            <a:spLocks noChangeArrowheads="1"/>
          </p:cNvSpPr>
          <p:nvPr/>
        </p:nvSpPr>
        <p:spPr bwMode="auto">
          <a:xfrm>
            <a:off x="685800" y="2133600"/>
            <a:ext cx="8077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When our assumptions are violated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Brightness constancy is not satisfied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 motion is not small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 point does not move like its neighbors</a:t>
            </a:r>
          </a:p>
          <a:p>
            <a:pPr marL="1143000" lvl="2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window size is too large</a:t>
            </a:r>
          </a:p>
          <a:p>
            <a:pPr marL="1143000" lvl="2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is the ideal window size?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30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Iterative Refinement</a:t>
            </a:r>
          </a:p>
        </p:txBody>
      </p:sp>
      <p:sp>
        <p:nvSpPr>
          <p:cNvPr id="529412" name="Rectangle 4"/>
          <p:cNvSpPr>
            <a:spLocks noChangeArrowheads="1"/>
          </p:cNvSpPr>
          <p:nvPr/>
        </p:nvSpPr>
        <p:spPr bwMode="auto">
          <a:xfrm>
            <a:off x="685800" y="9144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Iterative Lukas-Kanade Algorithm</a:t>
            </a:r>
          </a:p>
          <a:p>
            <a:pPr marL="838200" lvl="1" indent="-381000" algn="l" rtl="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Estimate velocity at each pixel by solving Lucas-Kanade equations</a:t>
            </a:r>
          </a:p>
          <a:p>
            <a:pPr marL="838200" lvl="1" indent="-381000" algn="l" rtl="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Warp H towards I using the estimated flow field</a:t>
            </a:r>
          </a:p>
          <a:p>
            <a:pPr marL="1257300" lvl="2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- use image warping techniques</a:t>
            </a:r>
          </a:p>
          <a:p>
            <a:pPr marL="838200" lvl="1" indent="-381000" algn="l" rtl="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Repeat until convergence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2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Flow: Iterative Estimation</a:t>
            </a:r>
          </a:p>
        </p:txBody>
      </p:sp>
      <p:pic>
        <p:nvPicPr>
          <p:cNvPr id="37891" name="Picture 3" descr="gradient-constraint4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62100" y="1838325"/>
            <a:ext cx="58404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085013" y="4886325"/>
            <a:ext cx="315912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rtl="0" fontAlgn="base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246563" y="4899025"/>
            <a:ext cx="417512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rtl="0" fontAlgn="base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r>
              <a:rPr lang="en-US" kern="1200" baseline="-20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0</a:t>
            </a:r>
          </a:p>
        </p:txBody>
      </p:sp>
      <p:pic>
        <p:nvPicPr>
          <p:cNvPr id="37894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951413" y="1944688"/>
            <a:ext cx="649287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5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335713" y="2008188"/>
            <a:ext cx="649287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4367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4367213" y="3425825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726113" y="2819400"/>
            <a:ext cx="2744787" cy="820738"/>
            <a:chOff x="3655" y="1864"/>
            <a:chExt cx="1729" cy="517"/>
          </a:xfrm>
        </p:grpSpPr>
        <p:sp>
          <p:nvSpPr>
            <p:cNvPr id="37904" name="Text Box 11"/>
            <p:cNvSpPr txBox="1">
              <a:spLocks noChangeArrowheads="1"/>
            </p:cNvSpPr>
            <p:nvPr/>
          </p:nvSpPr>
          <p:spPr bwMode="auto">
            <a:xfrm>
              <a:off x="3655" y="1864"/>
              <a:ext cx="1047" cy="5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Initial guess: </a:t>
              </a:r>
            </a:p>
            <a:p>
              <a:pPr algn="l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Estimate:</a:t>
              </a:r>
            </a:p>
          </p:txBody>
        </p:sp>
        <p:pic>
          <p:nvPicPr>
            <p:cNvPr id="37905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72" y="1936"/>
              <a:ext cx="512" cy="1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7906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456" y="2172"/>
              <a:ext cx="928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779713" y="2705100"/>
            <a:ext cx="1473200" cy="1422400"/>
            <a:chOff x="1775" y="1704"/>
            <a:chExt cx="928" cy="896"/>
          </a:xfrm>
        </p:grpSpPr>
        <p:sp>
          <p:nvSpPr>
            <p:cNvPr id="37901" name="Line 15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lIns="90488" tIns="44450" rIns="90488" bIns="4445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902" name="Text Box 16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rPr>
                <a:t>estimate update</a:t>
              </a:r>
            </a:p>
          </p:txBody>
        </p:sp>
        <p:pic>
          <p:nvPicPr>
            <p:cNvPr id="37903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7900" name="Text Box 18"/>
          <p:cNvSpPr txBox="1">
            <a:spLocks noChangeArrowheads="1"/>
          </p:cNvSpPr>
          <p:nvPr/>
        </p:nvSpPr>
        <p:spPr bwMode="auto">
          <a:xfrm>
            <a:off x="1600200" y="55626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(using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for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displacement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here instead of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Flow: Iterative Estimation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62100" y="1838325"/>
            <a:ext cx="5840413" cy="3533775"/>
            <a:chOff x="984" y="1158"/>
            <a:chExt cx="3679" cy="222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984" y="1158"/>
              <a:ext cx="3679" cy="2226"/>
              <a:chOff x="984" y="1158"/>
              <a:chExt cx="3679" cy="2226"/>
            </a:xfrm>
          </p:grpSpPr>
          <p:pic>
            <p:nvPicPr>
              <p:cNvPr id="38928" name="Picture 5" descr="gradient-constraint4b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29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199" cy="2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l" rtl="0" fontAlgn="base"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i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x</a:t>
                </a:r>
              </a:p>
            </p:txBody>
          </p:sp>
          <p:sp>
            <p:nvSpPr>
              <p:cNvPr id="38930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3" cy="2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l" rtl="0" fontAlgn="base"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i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x</a:t>
                </a:r>
                <a:r>
                  <a:rPr lang="en-US" kern="1200" baseline="-200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0</a:t>
                </a:r>
              </a:p>
            </p:txBody>
          </p:sp>
          <p:pic>
            <p:nvPicPr>
              <p:cNvPr id="38931" name="Picture 8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38926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927" name="Oval 10"/>
            <p:cNvSpPr>
              <a:spLocks noChangeArrowheads="1"/>
            </p:cNvSpPr>
            <p:nvPr/>
          </p:nvSpPr>
          <p:spPr bwMode="auto">
            <a:xfrm>
              <a:off x="2751" y="243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817813" y="2705100"/>
            <a:ext cx="1473200" cy="1422400"/>
            <a:chOff x="1775" y="1704"/>
            <a:chExt cx="928" cy="896"/>
          </a:xfrm>
        </p:grpSpPr>
        <p:sp>
          <p:nvSpPr>
            <p:cNvPr id="38922" name="Line 12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lIns="90488" tIns="44450" rIns="90488" bIns="4445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923" name="Text Box 13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rPr>
                <a:t>estimate update</a:t>
              </a:r>
            </a:p>
          </p:txBody>
        </p:sp>
        <p:pic>
          <p:nvPicPr>
            <p:cNvPr id="38924" name="Picture 1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26113" y="2819400"/>
            <a:ext cx="2744787" cy="820738"/>
            <a:chOff x="3655" y="1776"/>
            <a:chExt cx="1729" cy="517"/>
          </a:xfrm>
        </p:grpSpPr>
        <p:sp>
          <p:nvSpPr>
            <p:cNvPr id="38919" name="Text Box 16"/>
            <p:cNvSpPr txBox="1">
              <a:spLocks noChangeArrowheads="1"/>
            </p:cNvSpPr>
            <p:nvPr/>
          </p:nvSpPr>
          <p:spPr bwMode="auto">
            <a:xfrm>
              <a:off x="3655" y="1776"/>
              <a:ext cx="1047" cy="5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Initial guess: </a:t>
              </a:r>
            </a:p>
            <a:p>
              <a:pPr algn="l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Estimate:</a:t>
              </a:r>
            </a:p>
          </p:txBody>
        </p:sp>
        <p:pic>
          <p:nvPicPr>
            <p:cNvPr id="38920" name="Picture 1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84" y="1852"/>
              <a:ext cx="152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8921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456" y="2084"/>
              <a:ext cx="928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38918" name="Picture 1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625975" y="1939925"/>
            <a:ext cx="1285875" cy="265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of segmentation to video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 lvl="1"/>
            <a:r>
              <a:rPr lang="en-US"/>
              <a:t>A static camera is observing a scene</a:t>
            </a:r>
          </a:p>
          <a:p>
            <a:pPr lvl="1"/>
            <a:r>
              <a:rPr lang="en-US"/>
              <a:t>Goal: separate the static </a:t>
            </a:r>
            <a:r>
              <a:rPr lang="en-US" i="1"/>
              <a:t>background</a:t>
            </a:r>
            <a:r>
              <a:rPr lang="en-US"/>
              <a:t> from the moving </a:t>
            </a:r>
            <a:r>
              <a:rPr lang="en-US" i="1"/>
              <a:t>foreground</a:t>
            </a:r>
          </a:p>
        </p:txBody>
      </p:sp>
      <p:pic>
        <p:nvPicPr>
          <p:cNvPr id="1627140" name="Picture 4"/>
          <p:cNvPicPr>
            <a:picLocks noChangeAspect="1" noChangeArrowheads="1"/>
          </p:cNvPicPr>
          <p:nvPr/>
        </p:nvPicPr>
        <p:blipFill>
          <a:blip r:embed="rId3"/>
          <a:srcRect t="26257" b="26257"/>
          <a:stretch>
            <a:fillRect/>
          </a:stretch>
        </p:blipFill>
        <p:spPr bwMode="auto">
          <a:xfrm>
            <a:off x="1976438" y="2743200"/>
            <a:ext cx="54911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7141" name="Picture 5"/>
          <p:cNvPicPr>
            <a:picLocks noChangeAspect="1" noChangeArrowheads="1"/>
          </p:cNvPicPr>
          <p:nvPr/>
        </p:nvPicPr>
        <p:blipFill>
          <a:blip r:embed="rId4"/>
          <a:srcRect t="26146" b="26146"/>
          <a:stretch>
            <a:fillRect/>
          </a:stretch>
        </p:blipFill>
        <p:spPr bwMode="auto">
          <a:xfrm>
            <a:off x="1974850" y="4686300"/>
            <a:ext cx="5489575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713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Flow: Iterative Estimation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62100" y="1838325"/>
            <a:ext cx="5840413" cy="3533775"/>
            <a:chOff x="984" y="1158"/>
            <a:chExt cx="3679" cy="222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984" y="1158"/>
              <a:ext cx="3679" cy="2226"/>
              <a:chOff x="984" y="1158"/>
              <a:chExt cx="3679" cy="2226"/>
            </a:xfrm>
          </p:grpSpPr>
          <p:pic>
            <p:nvPicPr>
              <p:cNvPr id="39956" name="Picture 5" descr="gradient-constraint4c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7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199" cy="2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l" rtl="0" fontAlgn="base"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i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x</a:t>
                </a:r>
              </a:p>
            </p:txBody>
          </p:sp>
          <p:sp>
            <p:nvSpPr>
              <p:cNvPr id="39958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3" cy="2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l" rtl="0" fontAlgn="base"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i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x</a:t>
                </a:r>
                <a:r>
                  <a:rPr lang="en-US" kern="1200" baseline="-200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0</a:t>
                </a:r>
              </a:p>
            </p:txBody>
          </p:sp>
          <p:pic>
            <p:nvPicPr>
              <p:cNvPr id="39959" name="Picture 8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39954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55" name="Oval 10"/>
            <p:cNvSpPr>
              <a:spLocks noChangeArrowheads="1"/>
            </p:cNvSpPr>
            <p:nvPr/>
          </p:nvSpPr>
          <p:spPr bwMode="auto">
            <a:xfrm>
              <a:off x="2751" y="254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39940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625975" y="1939925"/>
            <a:ext cx="1285875" cy="265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26113" y="2819400"/>
            <a:ext cx="2744787" cy="820738"/>
            <a:chOff x="3655" y="1776"/>
            <a:chExt cx="1729" cy="517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655" y="1776"/>
              <a:ext cx="1729" cy="517"/>
              <a:chOff x="3655" y="1776"/>
              <a:chExt cx="1729" cy="517"/>
            </a:xfrm>
          </p:grpSpPr>
          <p:sp>
            <p:nvSpPr>
              <p:cNvPr id="39950" name="Text Box 14"/>
              <p:cNvSpPr txBox="1">
                <a:spLocks noChangeArrowheads="1"/>
              </p:cNvSpPr>
              <p:nvPr/>
            </p:nvSpPr>
            <p:spPr bwMode="auto">
              <a:xfrm>
                <a:off x="3655" y="1776"/>
                <a:ext cx="1047" cy="5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l" rtl="0" fontAlgn="base"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Initial guess: </a:t>
                </a:r>
              </a:p>
              <a:p>
                <a:pPr algn="l" rtl="0" fontAlgn="base"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Estimate:</a:t>
                </a:r>
              </a:p>
            </p:txBody>
          </p:sp>
          <p:pic>
            <p:nvPicPr>
              <p:cNvPr id="39951" name="Picture 15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676" y="1848"/>
                <a:ext cx="160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9952" name="Picture 16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456" y="2080"/>
                <a:ext cx="928" cy="1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39947" name="Text Box 17"/>
            <p:cNvSpPr txBox="1">
              <a:spLocks noChangeArrowheads="1"/>
            </p:cNvSpPr>
            <p:nvPr/>
          </p:nvSpPr>
          <p:spPr bwMode="auto">
            <a:xfrm>
              <a:off x="3655" y="1776"/>
              <a:ext cx="1047" cy="5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Initial guess: </a:t>
              </a:r>
            </a:p>
            <a:p>
              <a:pPr algn="l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Estimate:</a:t>
              </a:r>
            </a:p>
          </p:txBody>
        </p:sp>
        <p:pic>
          <p:nvPicPr>
            <p:cNvPr id="39948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676" y="1848"/>
              <a:ext cx="160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9949" name="Picture 19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456" y="2080"/>
              <a:ext cx="928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995613" y="2705100"/>
            <a:ext cx="1473200" cy="1422400"/>
            <a:chOff x="1775" y="1704"/>
            <a:chExt cx="928" cy="896"/>
          </a:xfrm>
        </p:grpSpPr>
        <p:sp>
          <p:nvSpPr>
            <p:cNvPr id="39943" name="Line 21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lIns="90488" tIns="44450" rIns="90488" bIns="4445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44" name="Text Box 22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rPr>
                <a:t>estimate update</a:t>
              </a:r>
            </a:p>
          </p:txBody>
        </p:sp>
        <p:pic>
          <p:nvPicPr>
            <p:cNvPr id="39945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Flow: Iterative Estimation</a:t>
            </a:r>
          </a:p>
        </p:txBody>
      </p:sp>
      <p:pic>
        <p:nvPicPr>
          <p:cNvPr id="40963" name="Picture 3" descr="gradient-constraint4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1838325"/>
            <a:ext cx="58404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5013" y="4886325"/>
            <a:ext cx="315912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rtl="0" fontAlgn="base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246563" y="4899025"/>
            <a:ext cx="417512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rtl="0" fontAlgn="base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r>
              <a:rPr lang="en-US" kern="1200" baseline="-20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4367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096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86313" y="1909763"/>
            <a:ext cx="2346325" cy="277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Flow: Iterative Estimation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Some Implementation Issues:</a:t>
            </a:r>
          </a:p>
          <a:p>
            <a:pPr lvl="1"/>
            <a:r>
              <a:rPr lang="en-US" smtClean="0">
                <a:solidFill>
                  <a:srgbClr val="000000"/>
                </a:solidFill>
              </a:rPr>
              <a:t>Warping is not easy (ensure that errors in warping are smaller than the estimate refinement)</a:t>
            </a:r>
          </a:p>
          <a:p>
            <a:pPr lvl="1"/>
            <a:r>
              <a:rPr lang="en-US" smtClean="0">
                <a:solidFill>
                  <a:srgbClr val="000000"/>
                </a:solidFill>
              </a:rPr>
              <a:t>Warp one image, take derivatives of the other so you don’t need to re-compute the gradient after each iteration.</a:t>
            </a:r>
          </a:p>
          <a:p>
            <a:pPr lvl="1"/>
            <a:r>
              <a:rPr lang="en-US" smtClean="0">
                <a:solidFill>
                  <a:srgbClr val="000000"/>
                </a:solidFill>
              </a:rPr>
              <a:t>Often useful to low-pass filter the images before motion estimation (for better derivative estimation, and linear approximations to image intensity)</a:t>
            </a:r>
            <a:endParaRPr lang="en-US" smtClean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26" descr="garden_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95400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Revisiting the small motion assumption</a:t>
            </a:r>
          </a:p>
        </p:txBody>
      </p:sp>
      <p:sp>
        <p:nvSpPr>
          <p:cNvPr id="51610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5484813"/>
            <a:ext cx="8229600" cy="1220787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smtClean="0"/>
              <a:t>Is this motion small enough?</a:t>
            </a:r>
          </a:p>
          <a:p>
            <a:pPr lvl="1"/>
            <a:r>
              <a:rPr lang="en-US" sz="1800" smtClean="0"/>
              <a:t>Probably not—it’s much larger than one pixel (2</a:t>
            </a:r>
            <a:r>
              <a:rPr lang="en-US" sz="1800" baseline="30000" smtClean="0"/>
              <a:t>nd</a:t>
            </a:r>
            <a:r>
              <a:rPr lang="en-US" sz="1800" smtClean="0"/>
              <a:t> order terms dominate)</a:t>
            </a:r>
          </a:p>
          <a:p>
            <a:pPr lvl="1"/>
            <a:r>
              <a:rPr lang="en-US" sz="1800" smtClean="0"/>
              <a:t>How might we solve this problem?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bldLvl="2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liasing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52950" y="3116263"/>
            <a:ext cx="3227388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Flow: Aliasing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11213" y="1647825"/>
            <a:ext cx="7445375" cy="1141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l" rtl="0" fontAlgn="base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Temporal aliasing causes ambiguities in optical flow because images can have many pixels with the same intensity.</a:t>
            </a:r>
          </a:p>
          <a:p>
            <a:pPr algn="l" rtl="0" fontAlgn="base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how do we know which ‘correspondence’ is correct? </a:t>
            </a:r>
          </a:p>
        </p:txBody>
      </p:sp>
      <p:pic>
        <p:nvPicPr>
          <p:cNvPr id="44037" name="Picture 5" descr="aliasing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7750" y="3122613"/>
            <a:ext cx="3208338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231900" y="4943475"/>
            <a:ext cx="2833688" cy="666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rtl="0" fontAlgn="base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nearest match is correct (no aliasing)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4940300" y="4943475"/>
            <a:ext cx="2833688" cy="666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rtl="0" fontAlgn="base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nearest match is incorrect (aliasing)</a:t>
            </a:r>
          </a:p>
        </p:txBody>
      </p:sp>
      <p:sp>
        <p:nvSpPr>
          <p:cNvPr id="705544" name="Text Box 8"/>
          <p:cNvSpPr txBox="1">
            <a:spLocks noChangeArrowheads="1"/>
          </p:cNvSpPr>
          <p:nvPr/>
        </p:nvSpPr>
        <p:spPr bwMode="auto">
          <a:xfrm>
            <a:off x="811213" y="5638800"/>
            <a:ext cx="5583237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rtl="0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defRPr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To overcome aliasing: </a:t>
            </a:r>
            <a:r>
              <a:rPr lang="en-US" sz="2000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coarse-to-fine estimation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705545" name="Oval 9"/>
          <p:cNvSpPr>
            <a:spLocks noChangeAspect="1" noChangeArrowheads="1"/>
          </p:cNvSpPr>
          <p:nvPr/>
        </p:nvSpPr>
        <p:spPr bwMode="auto">
          <a:xfrm>
            <a:off x="1809750" y="4079875"/>
            <a:ext cx="55563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5546" name="Oval 10"/>
          <p:cNvSpPr>
            <a:spLocks noChangeAspect="1" noChangeArrowheads="1"/>
          </p:cNvSpPr>
          <p:nvPr/>
        </p:nvSpPr>
        <p:spPr bwMode="auto">
          <a:xfrm>
            <a:off x="1892300" y="4079875"/>
            <a:ext cx="55563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rtl="0" fontAlgn="base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buFontTx/>
              <a:buChar char="•"/>
            </a:pPr>
            <a:endParaRPr lang="en-US" sz="2000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5547" name="Oval 11"/>
          <p:cNvSpPr>
            <a:spLocks noChangeAspect="1" noChangeArrowheads="1"/>
          </p:cNvSpPr>
          <p:nvPr/>
        </p:nvSpPr>
        <p:spPr bwMode="auto">
          <a:xfrm>
            <a:off x="5326063" y="4079875"/>
            <a:ext cx="55562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5548" name="Oval 12"/>
          <p:cNvSpPr>
            <a:spLocks noChangeAspect="1" noChangeArrowheads="1"/>
          </p:cNvSpPr>
          <p:nvPr/>
        </p:nvSpPr>
        <p:spPr bwMode="auto">
          <a:xfrm>
            <a:off x="5453063" y="4079875"/>
            <a:ext cx="55562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914900" y="3262313"/>
            <a:ext cx="1176338" cy="1204912"/>
            <a:chOff x="3096" y="1833"/>
            <a:chExt cx="741" cy="759"/>
          </a:xfrm>
        </p:grpSpPr>
        <p:sp>
          <p:nvSpPr>
            <p:cNvPr id="44054" name="Line 14"/>
            <p:cNvSpPr>
              <a:spLocks noChangeShapeType="1"/>
            </p:cNvSpPr>
            <p:nvPr/>
          </p:nvSpPr>
          <p:spPr bwMode="auto">
            <a:xfrm>
              <a:off x="3096" y="2592"/>
              <a:ext cx="288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</p:spPr>
          <p:txBody>
            <a:bodyPr lIns="90488" tIns="44450" rIns="90488" bIns="4445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055" name="Text Box 15"/>
            <p:cNvSpPr txBox="1">
              <a:spLocks noChangeArrowheads="1"/>
            </p:cNvSpPr>
            <p:nvPr/>
          </p:nvSpPr>
          <p:spPr bwMode="auto">
            <a:xfrm>
              <a:off x="3111" y="1833"/>
              <a:ext cx="726" cy="2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kern="1200">
                  <a:solidFill>
                    <a:srgbClr val="990000"/>
                  </a:solidFill>
                  <a:latin typeface="Arial" charset="0"/>
                  <a:ea typeface="+mn-ea"/>
                  <a:cs typeface="+mn-cs"/>
                </a:rPr>
                <a:t>actual shift</a:t>
              </a:r>
            </a:p>
          </p:txBody>
        </p:sp>
        <p:sp>
          <p:nvSpPr>
            <p:cNvPr id="44056" name="Freeform 16"/>
            <p:cNvSpPr>
              <a:spLocks/>
            </p:cNvSpPr>
            <p:nvPr/>
          </p:nvSpPr>
          <p:spPr bwMode="auto">
            <a:xfrm rot="16516015" flipH="1">
              <a:off x="2995" y="2274"/>
              <a:ext cx="520" cy="70"/>
            </a:xfrm>
            <a:custGeom>
              <a:avLst/>
              <a:gdLst>
                <a:gd name="T0" fmla="*/ 0 w 704"/>
                <a:gd name="T1" fmla="*/ 70 h 121"/>
                <a:gd name="T2" fmla="*/ 278 w 704"/>
                <a:gd name="T3" fmla="*/ 5 h 121"/>
                <a:gd name="T4" fmla="*/ 520 w 704"/>
                <a:gd name="T5" fmla="*/ 38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>
              <a:solidFill>
                <a:srgbClr val="990000"/>
              </a:solidFill>
              <a:round/>
              <a:headEnd/>
              <a:tailEnd type="stealth" w="sm" len="med"/>
            </a:ln>
          </p:spPr>
          <p:txBody>
            <a:bodyPr lIns="90488" tIns="44450" rIns="90488" bIns="4445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341938" y="4106863"/>
            <a:ext cx="2089150" cy="598487"/>
            <a:chOff x="3365" y="2365"/>
            <a:chExt cx="1316" cy="377"/>
          </a:xfrm>
        </p:grpSpPr>
        <p:sp>
          <p:nvSpPr>
            <p:cNvPr id="44051" name="Line 18"/>
            <p:cNvSpPr>
              <a:spLocks noChangeShapeType="1"/>
            </p:cNvSpPr>
            <p:nvPr/>
          </p:nvSpPr>
          <p:spPr bwMode="auto">
            <a:xfrm>
              <a:off x="3370" y="2365"/>
              <a:ext cx="92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</p:spPr>
          <p:txBody>
            <a:bodyPr lIns="90488" tIns="44450" rIns="90488" bIns="4445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052" name="Text Box 19"/>
            <p:cNvSpPr txBox="1">
              <a:spLocks noChangeArrowheads="1"/>
            </p:cNvSpPr>
            <p:nvPr/>
          </p:nvSpPr>
          <p:spPr bwMode="auto">
            <a:xfrm>
              <a:off x="3741" y="2524"/>
              <a:ext cx="940" cy="2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 rtl="0" fontAlgn="base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kern="1200">
                  <a:solidFill>
                    <a:srgbClr val="990000"/>
                  </a:solidFill>
                  <a:latin typeface="Arial" charset="0"/>
                  <a:ea typeface="+mn-ea"/>
                  <a:cs typeface="+mn-cs"/>
                </a:rPr>
                <a:t>estimated shift</a:t>
              </a:r>
            </a:p>
          </p:txBody>
        </p:sp>
        <p:sp>
          <p:nvSpPr>
            <p:cNvPr id="44053" name="Freeform 20"/>
            <p:cNvSpPr>
              <a:spLocks/>
            </p:cNvSpPr>
            <p:nvPr/>
          </p:nvSpPr>
          <p:spPr bwMode="auto">
            <a:xfrm rot="2531935" flipH="1" flipV="1">
              <a:off x="3365" y="2486"/>
              <a:ext cx="422" cy="121"/>
            </a:xfrm>
            <a:custGeom>
              <a:avLst/>
              <a:gdLst>
                <a:gd name="T0" fmla="*/ 0 w 704"/>
                <a:gd name="T1" fmla="*/ 121 h 121"/>
                <a:gd name="T2" fmla="*/ 225 w 704"/>
                <a:gd name="T3" fmla="*/ 9 h 121"/>
                <a:gd name="T4" fmla="*/ 422 w 704"/>
                <a:gd name="T5" fmla="*/ 65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>
              <a:solidFill>
                <a:srgbClr val="990000"/>
              </a:solidFill>
              <a:round/>
              <a:headEnd/>
              <a:tailEnd type="stealth" w="sm" len="med"/>
            </a:ln>
          </p:spPr>
          <p:txBody>
            <a:bodyPr lIns="90488" tIns="44450" rIns="90488" bIns="4445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44047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608263" y="3109913"/>
            <a:ext cx="5603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48" name="Picture 2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313113" y="3109913"/>
            <a:ext cx="5603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49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246813" y="3109913"/>
            <a:ext cx="5603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50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078663" y="3109913"/>
            <a:ext cx="5603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4" grpId="0" autoUpdateAnimBg="0"/>
      <p:bldP spid="705545" grpId="0" animBg="1"/>
      <p:bldP spid="705546" grpId="0" animBg="1" autoUpdateAnimBg="0"/>
      <p:bldP spid="705547" grpId="0" animBg="1"/>
      <p:bldP spid="70554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Reduce the resolution!</a:t>
            </a:r>
          </a:p>
        </p:txBody>
      </p:sp>
      <p:pic>
        <p:nvPicPr>
          <p:cNvPr id="45059" name="Picture 3" descr="garden_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1725" y="36591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garden_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6325" y="990600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garden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825" y="9906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garden_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525" y="35956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21288" y="5195888"/>
            <a:ext cx="3609975" cy="1203325"/>
            <a:chOff x="3289" y="3273"/>
            <a:chExt cx="2274" cy="758"/>
          </a:xfrm>
        </p:grpSpPr>
        <p:sp>
          <p:nvSpPr>
            <p:cNvPr id="4611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11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I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77800" y="5216525"/>
            <a:ext cx="3606800" cy="1203325"/>
            <a:chOff x="112" y="3286"/>
            <a:chExt cx="2272" cy="758"/>
          </a:xfrm>
        </p:grpSpPr>
        <p:sp>
          <p:nvSpPr>
            <p:cNvPr id="4611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11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7800" y="1452563"/>
            <a:ext cx="8691563" cy="5321300"/>
            <a:chOff x="112" y="916"/>
            <a:chExt cx="5475" cy="3352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12" y="916"/>
              <a:ext cx="5475" cy="3352"/>
              <a:chOff x="112" y="916"/>
              <a:chExt cx="5475" cy="3352"/>
            </a:xfrm>
          </p:grpSpPr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71" cy="3337"/>
                <a:chOff x="112" y="931"/>
                <a:chExt cx="2371" cy="3337"/>
              </a:xfrm>
            </p:grpSpPr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610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0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1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1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1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1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1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1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10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4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Gaussian pyramid of image H</a:t>
                  </a:r>
                </a:p>
              </p:txBody>
            </p:sp>
          </p:grp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298" cy="3352"/>
                <a:chOff x="3289" y="916"/>
                <a:chExt cx="2298" cy="3352"/>
              </a:xfrm>
            </p:grpSpPr>
            <p:grpSp>
              <p:nvGrpSpPr>
                <p:cNvPr id="9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609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9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0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0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0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0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0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0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09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175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Gaussian pyramid of image I</a:t>
                  </a:r>
                </a:p>
              </p:txBody>
            </p:sp>
          </p:grpSp>
        </p:grpSp>
        <p:sp>
          <p:nvSpPr>
            <p:cNvPr id="4609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5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I</a:t>
              </a:r>
            </a:p>
          </p:txBody>
        </p:sp>
        <p:sp>
          <p:nvSpPr>
            <p:cNvPr id="4609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6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H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951288" y="2352675"/>
            <a:ext cx="1724025" cy="3602038"/>
            <a:chOff x="2489" y="1482"/>
            <a:chExt cx="1086" cy="2269"/>
          </a:xfrm>
        </p:grpSpPr>
        <p:sp>
          <p:nvSpPr>
            <p:cNvPr id="46087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i="1" kern="1200">
                  <a:solidFill>
                    <a:srgbClr val="D60093"/>
                  </a:solidFill>
                  <a:latin typeface="Arial" charset="0"/>
                  <a:ea typeface="+mn-ea"/>
                  <a:cs typeface="+mn-cs"/>
                </a:rPr>
                <a:t>u=10 pixels</a:t>
              </a:r>
              <a:endParaRPr lang="en-US" sz="2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088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i="1" kern="1200">
                  <a:solidFill>
                    <a:srgbClr val="D60093"/>
                  </a:solidFill>
                  <a:latin typeface="Arial" charset="0"/>
                  <a:ea typeface="+mn-ea"/>
                  <a:cs typeface="+mn-cs"/>
                </a:rPr>
                <a:t>u=5 pixels</a:t>
              </a:r>
              <a:endParaRPr lang="en-US" sz="2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089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i="1" kern="1200">
                  <a:solidFill>
                    <a:srgbClr val="D60093"/>
                  </a:solidFill>
                  <a:latin typeface="Arial" charset="0"/>
                  <a:ea typeface="+mn-ea"/>
                  <a:cs typeface="+mn-cs"/>
                </a:rPr>
                <a:t>u=2.5 pixels</a:t>
              </a:r>
              <a:endParaRPr lang="en-US" sz="2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090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i="1" kern="1200">
                  <a:solidFill>
                    <a:srgbClr val="D60093"/>
                  </a:solidFill>
                  <a:latin typeface="Arial" charset="0"/>
                  <a:ea typeface="+mn-ea"/>
                  <a:cs typeface="+mn-cs"/>
                </a:rPr>
                <a:t>u=1.25 pixels</a:t>
              </a:r>
              <a:endParaRPr lang="en-US" sz="2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46086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Coarse-to-fine optical flow estimation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21288" y="5195888"/>
            <a:ext cx="3609975" cy="1203325"/>
            <a:chOff x="3289" y="3273"/>
            <a:chExt cx="2274" cy="758"/>
          </a:xfrm>
        </p:grpSpPr>
        <p:sp>
          <p:nvSpPr>
            <p:cNvPr id="47150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151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I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77800" y="5216525"/>
            <a:ext cx="3606800" cy="1203325"/>
            <a:chOff x="112" y="3286"/>
            <a:chExt cx="2272" cy="758"/>
          </a:xfrm>
        </p:grpSpPr>
        <p:sp>
          <p:nvSpPr>
            <p:cNvPr id="47148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149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J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77800" y="1454150"/>
            <a:ext cx="8691563" cy="5321300"/>
            <a:chOff x="112" y="916"/>
            <a:chExt cx="5475" cy="3352"/>
          </a:xfrm>
        </p:grpSpPr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112" y="916"/>
              <a:ext cx="5475" cy="3352"/>
              <a:chOff x="112" y="916"/>
              <a:chExt cx="5475" cy="3352"/>
            </a:xfrm>
          </p:grpSpPr>
          <p:grpSp>
            <p:nvGrpSpPr>
              <p:cNvPr id="6" name="Group 28"/>
              <p:cNvGrpSpPr>
                <a:grpSpLocks/>
              </p:cNvGrpSpPr>
              <p:nvPr/>
            </p:nvGrpSpPr>
            <p:grpSpPr bwMode="auto">
              <a:xfrm>
                <a:off x="112" y="931"/>
                <a:ext cx="2371" cy="3337"/>
                <a:chOff x="112" y="931"/>
                <a:chExt cx="2371" cy="3337"/>
              </a:xfrm>
            </p:grpSpPr>
            <p:grpSp>
              <p:nvGrpSpPr>
                <p:cNvPr id="7" name="Group 29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7140" name="Line 3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41" name="Line 3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42" name="Line 3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43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44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45" name="AutoShape 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46" name="AutoShape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47" name="Line 3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139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4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Gaussian pyramid of image H</a:t>
                  </a:r>
                </a:p>
              </p:txBody>
            </p:sp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3289" y="916"/>
                <a:ext cx="2298" cy="3352"/>
                <a:chOff x="3289" y="916"/>
                <a:chExt cx="2298" cy="3352"/>
              </a:xfrm>
            </p:grpSpPr>
            <p:grpSp>
              <p:nvGrpSpPr>
                <p:cNvPr id="9" name="Group 40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7130" name="Line 4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31" name="Line 4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32" name="Line 4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33" name="AutoShape 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34" name="AutoShape 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35" name="AutoShape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36" name="AutoShape 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37" name="Line 4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12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175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Gaussian pyramid of image I</a:t>
                  </a:r>
                </a:p>
              </p:txBody>
            </p:sp>
          </p:grpSp>
        </p:grpSp>
        <p:sp>
          <p:nvSpPr>
            <p:cNvPr id="47124" name="Text Box 50"/>
            <p:cNvSpPr txBox="1">
              <a:spLocks noChangeArrowheads="1"/>
            </p:cNvSpPr>
            <p:nvPr/>
          </p:nvSpPr>
          <p:spPr bwMode="auto">
            <a:xfrm>
              <a:off x="4124" y="3580"/>
              <a:ext cx="55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I</a:t>
              </a:r>
            </a:p>
          </p:txBody>
        </p:sp>
        <p:sp>
          <p:nvSpPr>
            <p:cNvPr id="47125" name="Text Box 51"/>
            <p:cNvSpPr txBox="1">
              <a:spLocks noChangeArrowheads="1"/>
            </p:cNvSpPr>
            <p:nvPr/>
          </p:nvSpPr>
          <p:spPr bwMode="auto">
            <a:xfrm>
              <a:off x="887" y="3571"/>
              <a:ext cx="6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H</a:t>
              </a:r>
            </a:p>
          </p:txBody>
        </p:sp>
      </p:grpSp>
      <p:sp>
        <p:nvSpPr>
          <p:cNvPr id="47109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Coarse-to-fine optical flow estimation</a:t>
            </a:r>
          </a:p>
        </p:txBody>
      </p:sp>
      <p:sp>
        <p:nvSpPr>
          <p:cNvPr id="47110" name="Text Box 58"/>
          <p:cNvSpPr txBox="1">
            <a:spLocks noChangeArrowheads="1"/>
          </p:cNvSpPr>
          <p:nvPr/>
        </p:nvSpPr>
        <p:spPr bwMode="auto">
          <a:xfrm>
            <a:off x="3276600" y="2498725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run iterative L-K</a:t>
            </a:r>
          </a:p>
        </p:txBody>
      </p:sp>
      <p:sp>
        <p:nvSpPr>
          <p:cNvPr id="47111" name="Line 59"/>
          <p:cNvSpPr>
            <a:spLocks noChangeShapeType="1"/>
          </p:cNvSpPr>
          <p:nvPr/>
        </p:nvSpPr>
        <p:spPr bwMode="auto">
          <a:xfrm>
            <a:off x="2362200" y="277495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7112" name="Line 60"/>
          <p:cNvSpPr>
            <a:spLocks noChangeShapeType="1"/>
          </p:cNvSpPr>
          <p:nvPr/>
        </p:nvSpPr>
        <p:spPr bwMode="auto">
          <a:xfrm flipH="1">
            <a:off x="5334000" y="277495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10" name="Group 70"/>
          <p:cNvGrpSpPr>
            <a:grpSpLocks/>
          </p:cNvGrpSpPr>
          <p:nvPr/>
        </p:nvGrpSpPr>
        <p:grpSpPr bwMode="auto">
          <a:xfrm>
            <a:off x="2670175" y="3489325"/>
            <a:ext cx="3273425" cy="396875"/>
            <a:chOff x="1682" y="2198"/>
            <a:chExt cx="2062" cy="250"/>
          </a:xfrm>
        </p:grpSpPr>
        <p:sp>
          <p:nvSpPr>
            <p:cNvPr id="47120" name="Line 63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121" name="Line 64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122" name="Text Box 65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run iterative L-K</a:t>
              </a:r>
            </a:p>
          </p:txBody>
        </p:sp>
      </p:grpSp>
      <p:grpSp>
        <p:nvGrpSpPr>
          <p:cNvPr id="11" name="Group 69"/>
          <p:cNvGrpSpPr>
            <a:grpSpLocks/>
          </p:cNvGrpSpPr>
          <p:nvPr/>
        </p:nvGrpSpPr>
        <p:grpSpPr bwMode="auto">
          <a:xfrm>
            <a:off x="4191000" y="2895600"/>
            <a:ext cx="2152650" cy="593725"/>
            <a:chOff x="2640" y="1824"/>
            <a:chExt cx="1356" cy="374"/>
          </a:xfrm>
        </p:grpSpPr>
        <p:sp>
          <p:nvSpPr>
            <p:cNvPr id="47118" name="Line 61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119" name="Text Box 66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warp &amp; upsample</a:t>
              </a:r>
            </a:p>
          </p:txBody>
        </p:sp>
      </p:grp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4191000" y="3810000"/>
            <a:ext cx="303213" cy="685800"/>
            <a:chOff x="2640" y="2400"/>
            <a:chExt cx="191" cy="432"/>
          </a:xfrm>
        </p:grpSpPr>
        <p:sp>
          <p:nvSpPr>
            <p:cNvPr id="47116" name="Line 67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117" name="Text Box 68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.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.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Beyond Translation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8153400" cy="2667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So far, our patch can only translate in (u,v)</a:t>
            </a:r>
          </a:p>
          <a:p>
            <a:pPr marL="0" indent="0">
              <a:buFontTx/>
              <a:buNone/>
            </a:pPr>
            <a:r>
              <a:rPr lang="en-US" smtClean="0"/>
              <a:t>What about other motion models?</a:t>
            </a:r>
          </a:p>
          <a:p>
            <a:pPr lvl="1"/>
            <a:r>
              <a:rPr lang="en-US" smtClean="0"/>
              <a:t>rotation, affine, perspective</a:t>
            </a:r>
          </a:p>
          <a:p>
            <a:pPr marL="0" indent="0">
              <a:buFontTx/>
              <a:buNone/>
            </a:pPr>
            <a:endParaRPr lang="en-US" smtClean="0"/>
          </a:p>
          <a:p>
            <a:pPr marL="0" indent="0">
              <a:buFontTx/>
              <a:buNone/>
            </a:pPr>
            <a:r>
              <a:rPr lang="en-US" smtClean="0"/>
              <a:t>Same thing but need to add an appropriate Jacobian </a:t>
            </a:r>
          </a:p>
          <a:p>
            <a:pPr marL="0" indent="0">
              <a:buFontTx/>
              <a:buNone/>
            </a:pPr>
            <a:r>
              <a:rPr lang="en-US" smtClean="0"/>
              <a:t>	See Szeliski’s survey of Panorama stitching</a:t>
            </a:r>
            <a:endParaRPr lang="en-US" sz="2000" smtClean="0"/>
          </a:p>
        </p:txBody>
      </p:sp>
      <p:graphicFrame>
        <p:nvGraphicFramePr>
          <p:cNvPr id="4098" name="Rectangle 2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0" name="Equation" r:id="rId3" imgW="0" imgH="0" progId="Equation.3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1676400" y="3979863"/>
          <a:ext cx="3810000" cy="1887537"/>
        </p:xfrm>
        <a:graphic>
          <a:graphicData uri="http://schemas.openxmlformats.org/presentationml/2006/ole">
            <p:oleObj spid="_x0000_s48131" name="Equation" r:id="rId4" imgW="1434960" imgH="711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17399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 b="1" i="1" smtClean="0"/>
              <a:t>Feature-based methods (e.g. SIFT+Ransac+regression)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Extract visual features (corners, textured areas) and track them over multiple frames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Sparse motion fields, but possibly robust tracking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Suitable especially when image motion is large (10-s of pixels)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b="1" i="1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b="1" i="1" smtClean="0"/>
              <a:t>Direct-methods (e.g. optical flow)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Directly recover image motion from spatio-temporal image brightness variations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Global motion parameters directly recovered without an intermediate feature motion calculation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Dense motion fields, but more sensitive to appearance variations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Suitable for video and when image motion is small (&lt; 10 pixels)</a:t>
            </a:r>
            <a:endParaRPr lang="en-US" sz="1600" b="1" i="1" smtClean="0"/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Recap: Classes of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3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of segmentation to video</a:t>
            </a:r>
          </a:p>
        </p:txBody>
      </p:sp>
      <p:sp>
        <p:nvSpPr>
          <p:cNvPr id="174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 lvl="1"/>
            <a:r>
              <a:rPr lang="en-US"/>
              <a:t>Form an initial background estimate</a:t>
            </a:r>
          </a:p>
          <a:p>
            <a:pPr lvl="1"/>
            <a:r>
              <a:rPr lang="en-US"/>
              <a:t>For each frame:</a:t>
            </a:r>
          </a:p>
          <a:p>
            <a:pPr lvl="2"/>
            <a:r>
              <a:rPr lang="en-US"/>
              <a:t>Update estimate using a moving average</a:t>
            </a:r>
          </a:p>
          <a:p>
            <a:pPr lvl="2"/>
            <a:r>
              <a:rPr lang="en-US"/>
              <a:t>Subtract the background estimate from the frame </a:t>
            </a:r>
          </a:p>
          <a:p>
            <a:pPr lvl="2"/>
            <a:r>
              <a:rPr lang="en-US"/>
              <a:t>Label as foreground each pixel where the magnitude of the difference is greater than some threshold</a:t>
            </a:r>
          </a:p>
          <a:p>
            <a:pPr lvl="2"/>
            <a:r>
              <a:rPr lang="en-US"/>
              <a:t>Use median filtering to “clean up” the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947" grpId="0" build="p" bldLvl="3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Block-based motion prediction</a:t>
            </a:r>
          </a:p>
        </p:txBody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Break image up into square blocks</a:t>
            </a:r>
          </a:p>
          <a:p>
            <a:r>
              <a:rPr lang="en-US"/>
              <a:t>Estimate translation for each block</a:t>
            </a:r>
          </a:p>
          <a:p>
            <a:r>
              <a:rPr lang="en-US"/>
              <a:t>Use this to predict next frame, code difference  (MPEG-2)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19400" y="3429000"/>
            <a:ext cx="3657600" cy="2438400"/>
            <a:chOff x="1776" y="1680"/>
            <a:chExt cx="2304" cy="1536"/>
          </a:xfrm>
        </p:grpSpPr>
        <p:pic>
          <p:nvPicPr>
            <p:cNvPr id="71168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79" y="1681"/>
              <a:ext cx="2157" cy="14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711686" name="Rectangle 6"/>
            <p:cNvSpPr>
              <a:spLocks noChangeArrowheads="1"/>
            </p:cNvSpPr>
            <p:nvPr/>
          </p:nvSpPr>
          <p:spPr bwMode="auto">
            <a:xfrm>
              <a:off x="1776" y="1680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87" name="Rectangle 7"/>
            <p:cNvSpPr>
              <a:spLocks noChangeArrowheads="1"/>
            </p:cNvSpPr>
            <p:nvPr/>
          </p:nvSpPr>
          <p:spPr bwMode="auto">
            <a:xfrm>
              <a:off x="2160" y="1680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88" name="Rectangle 8"/>
            <p:cNvSpPr>
              <a:spLocks noChangeArrowheads="1"/>
            </p:cNvSpPr>
            <p:nvPr/>
          </p:nvSpPr>
          <p:spPr bwMode="auto">
            <a:xfrm>
              <a:off x="2544" y="1680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89" name="Rectangle 9"/>
            <p:cNvSpPr>
              <a:spLocks noChangeArrowheads="1"/>
            </p:cNvSpPr>
            <p:nvPr/>
          </p:nvSpPr>
          <p:spPr bwMode="auto">
            <a:xfrm>
              <a:off x="2928" y="1680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0" name="Rectangle 10"/>
            <p:cNvSpPr>
              <a:spLocks noChangeArrowheads="1"/>
            </p:cNvSpPr>
            <p:nvPr/>
          </p:nvSpPr>
          <p:spPr bwMode="auto">
            <a:xfrm>
              <a:off x="3312" y="1680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1" name="Rectangle 11"/>
            <p:cNvSpPr>
              <a:spLocks noChangeArrowheads="1"/>
            </p:cNvSpPr>
            <p:nvPr/>
          </p:nvSpPr>
          <p:spPr bwMode="auto">
            <a:xfrm>
              <a:off x="1776" y="2064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2" name="Rectangle 12"/>
            <p:cNvSpPr>
              <a:spLocks noChangeArrowheads="1"/>
            </p:cNvSpPr>
            <p:nvPr/>
          </p:nvSpPr>
          <p:spPr bwMode="auto">
            <a:xfrm>
              <a:off x="2160" y="2064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3" name="Rectangle 13"/>
            <p:cNvSpPr>
              <a:spLocks noChangeArrowheads="1"/>
            </p:cNvSpPr>
            <p:nvPr/>
          </p:nvSpPr>
          <p:spPr bwMode="auto">
            <a:xfrm>
              <a:off x="2544" y="2064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4" name="Rectangle 14"/>
            <p:cNvSpPr>
              <a:spLocks noChangeArrowheads="1"/>
            </p:cNvSpPr>
            <p:nvPr/>
          </p:nvSpPr>
          <p:spPr bwMode="auto">
            <a:xfrm>
              <a:off x="2928" y="2064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5" name="Rectangle 15"/>
            <p:cNvSpPr>
              <a:spLocks noChangeArrowheads="1"/>
            </p:cNvSpPr>
            <p:nvPr/>
          </p:nvSpPr>
          <p:spPr bwMode="auto">
            <a:xfrm>
              <a:off x="3312" y="2064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6" name="Rectangle 16"/>
            <p:cNvSpPr>
              <a:spLocks noChangeArrowheads="1"/>
            </p:cNvSpPr>
            <p:nvPr/>
          </p:nvSpPr>
          <p:spPr bwMode="auto">
            <a:xfrm>
              <a:off x="1776" y="2448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7" name="Rectangle 17"/>
            <p:cNvSpPr>
              <a:spLocks noChangeArrowheads="1"/>
            </p:cNvSpPr>
            <p:nvPr/>
          </p:nvSpPr>
          <p:spPr bwMode="auto">
            <a:xfrm>
              <a:off x="2160" y="2448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8" name="Rectangle 18"/>
            <p:cNvSpPr>
              <a:spLocks noChangeArrowheads="1"/>
            </p:cNvSpPr>
            <p:nvPr/>
          </p:nvSpPr>
          <p:spPr bwMode="auto">
            <a:xfrm>
              <a:off x="2544" y="2448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699" name="Rectangle 19"/>
            <p:cNvSpPr>
              <a:spLocks noChangeArrowheads="1"/>
            </p:cNvSpPr>
            <p:nvPr/>
          </p:nvSpPr>
          <p:spPr bwMode="auto">
            <a:xfrm>
              <a:off x="2928" y="2448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0" name="Rectangle 20"/>
            <p:cNvSpPr>
              <a:spLocks noChangeArrowheads="1"/>
            </p:cNvSpPr>
            <p:nvPr/>
          </p:nvSpPr>
          <p:spPr bwMode="auto">
            <a:xfrm>
              <a:off x="3312" y="2448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1" name="Rectangle 21"/>
            <p:cNvSpPr>
              <a:spLocks noChangeArrowheads="1"/>
            </p:cNvSpPr>
            <p:nvPr/>
          </p:nvSpPr>
          <p:spPr bwMode="auto">
            <a:xfrm>
              <a:off x="1776" y="2832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2" name="Rectangle 22"/>
            <p:cNvSpPr>
              <a:spLocks noChangeArrowheads="1"/>
            </p:cNvSpPr>
            <p:nvPr/>
          </p:nvSpPr>
          <p:spPr bwMode="auto">
            <a:xfrm>
              <a:off x="2160" y="2832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3" name="Rectangle 23"/>
            <p:cNvSpPr>
              <a:spLocks noChangeArrowheads="1"/>
            </p:cNvSpPr>
            <p:nvPr/>
          </p:nvSpPr>
          <p:spPr bwMode="auto">
            <a:xfrm>
              <a:off x="2544" y="2832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4" name="Rectangle 24"/>
            <p:cNvSpPr>
              <a:spLocks noChangeArrowheads="1"/>
            </p:cNvSpPr>
            <p:nvPr/>
          </p:nvSpPr>
          <p:spPr bwMode="auto">
            <a:xfrm>
              <a:off x="2928" y="2832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5" name="Rectangle 25"/>
            <p:cNvSpPr>
              <a:spLocks noChangeArrowheads="1"/>
            </p:cNvSpPr>
            <p:nvPr/>
          </p:nvSpPr>
          <p:spPr bwMode="auto">
            <a:xfrm>
              <a:off x="3312" y="2832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6" name="Rectangle 26"/>
            <p:cNvSpPr>
              <a:spLocks noChangeArrowheads="1"/>
            </p:cNvSpPr>
            <p:nvPr/>
          </p:nvSpPr>
          <p:spPr bwMode="auto">
            <a:xfrm>
              <a:off x="3696" y="1680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7" name="Rectangle 27"/>
            <p:cNvSpPr>
              <a:spLocks noChangeArrowheads="1"/>
            </p:cNvSpPr>
            <p:nvPr/>
          </p:nvSpPr>
          <p:spPr bwMode="auto">
            <a:xfrm>
              <a:off x="3696" y="2064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8" name="Rectangle 28"/>
            <p:cNvSpPr>
              <a:spLocks noChangeArrowheads="1"/>
            </p:cNvSpPr>
            <p:nvPr/>
          </p:nvSpPr>
          <p:spPr bwMode="auto">
            <a:xfrm>
              <a:off x="3696" y="2448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09" name="Rectangle 29"/>
            <p:cNvSpPr>
              <a:spLocks noChangeArrowheads="1"/>
            </p:cNvSpPr>
            <p:nvPr/>
          </p:nvSpPr>
          <p:spPr bwMode="auto">
            <a:xfrm>
              <a:off x="3696" y="2832"/>
              <a:ext cx="384" cy="3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10" name="Line 30"/>
            <p:cNvSpPr>
              <a:spLocks noChangeShapeType="1"/>
            </p:cNvSpPr>
            <p:nvPr/>
          </p:nvSpPr>
          <p:spPr bwMode="auto">
            <a:xfrm flipH="1">
              <a:off x="3024" y="2256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1711" name="Line 31"/>
            <p:cNvSpPr>
              <a:spLocks noChangeShapeType="1"/>
            </p:cNvSpPr>
            <p:nvPr/>
          </p:nvSpPr>
          <p:spPr bwMode="auto">
            <a:xfrm>
              <a:off x="2640" y="2640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Retiming</a:t>
            </a:r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http://www.realviz.com/retiming.htm</a:t>
            </a:r>
            <a:endParaRPr lang="en-US"/>
          </a:p>
          <a:p>
            <a:endParaRPr lang="en-US"/>
          </a:p>
        </p:txBody>
      </p:sp>
      <p:pic>
        <p:nvPicPr>
          <p:cNvPr id="7219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2305050"/>
            <a:ext cx="47053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Layered motion</a:t>
            </a:r>
          </a:p>
        </p:txBody>
      </p:sp>
      <p:sp>
        <p:nvSpPr>
          <p:cNvPr id="188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Break image sequence into “layers” each of which has a coherent motion</a:t>
            </a:r>
          </a:p>
        </p:txBody>
      </p:sp>
      <p:pic>
        <p:nvPicPr>
          <p:cNvPr id="18851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213" y="1981200"/>
            <a:ext cx="2592387" cy="1824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8851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9913" y="1981200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8851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4168775"/>
            <a:ext cx="5181600" cy="1927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885191" name="Rectangle 7"/>
          <p:cNvSpPr>
            <a:spLocks noChangeArrowheads="1"/>
          </p:cNvSpPr>
          <p:nvPr/>
        </p:nvSpPr>
        <p:spPr bwMode="auto">
          <a:xfrm>
            <a:off x="304800" y="64770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J. Wang and E. Adelson.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6"/>
              </a:rPr>
              <a:t>Layered Representation for Motion Analysis.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CVPR 1993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layers?</a:t>
            </a:r>
          </a:p>
        </p:txBody>
      </p:sp>
      <p:sp>
        <p:nvSpPr>
          <p:cNvPr id="188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Each layer is defined by an alpha mask and an affine motion model</a:t>
            </a:r>
          </a:p>
        </p:txBody>
      </p:sp>
      <p:graphicFrame>
        <p:nvGraphicFramePr>
          <p:cNvPr id="1887236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1295400" y="1828800"/>
          <a:ext cx="6324600" cy="4456113"/>
        </p:xfrm>
        <a:graphic>
          <a:graphicData uri="http://schemas.openxmlformats.org/presentationml/2006/ole">
            <p:oleObj spid="_x0000_s62466" name="Image" r:id="rId4" imgW="8977778" imgH="6323810" progId="Photoshop.Image.10">
              <p:embed/>
            </p:oleObj>
          </a:graphicData>
        </a:graphic>
      </p:graphicFrame>
      <p:sp>
        <p:nvSpPr>
          <p:cNvPr id="1887237" name="Rectangle 5"/>
          <p:cNvSpPr>
            <a:spLocks noChangeArrowheads="1"/>
          </p:cNvSpPr>
          <p:nvPr/>
        </p:nvSpPr>
        <p:spPr bwMode="auto">
          <a:xfrm>
            <a:off x="304800" y="64770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J. Wang and E. Adelson.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Layered Representation for Motion Analysis.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CVPR 1993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9282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762000" y="914400"/>
          <a:ext cx="3962400" cy="1219200"/>
        </p:xfrm>
        <a:graphic>
          <a:graphicData uri="http://schemas.openxmlformats.org/presentationml/2006/ole">
            <p:oleObj spid="_x0000_s63490" name="Equation" r:id="rId4" imgW="1485720" imgH="457200" progId="Equation.3">
              <p:embed/>
            </p:oleObj>
          </a:graphicData>
        </a:graphic>
      </p:graphicFrame>
      <p:sp>
        <p:nvSpPr>
          <p:cNvPr id="1889283" name="Rectangle 3"/>
          <p:cNvSpPr>
            <a:spLocks noChangeArrowheads="1"/>
          </p:cNvSpPr>
          <p:nvPr/>
        </p:nvSpPr>
        <p:spPr bwMode="auto">
          <a:xfrm>
            <a:off x="685800" y="914400"/>
            <a:ext cx="1295400" cy="1219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89284" name="Text Box 4"/>
          <p:cNvSpPr txBox="1">
            <a:spLocks noChangeArrowheads="1"/>
          </p:cNvSpPr>
          <p:nvPr/>
        </p:nvSpPr>
        <p:spPr bwMode="auto">
          <a:xfrm>
            <a:off x="365125" y="2209800"/>
            <a:ext cx="1997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Local flow estimates</a:t>
            </a:r>
          </a:p>
        </p:txBody>
      </p:sp>
      <p:sp>
        <p:nvSpPr>
          <p:cNvPr id="188928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838200"/>
          </a:xfrm>
          <a:noFill/>
          <a:ln/>
        </p:spPr>
        <p:txBody>
          <a:bodyPr/>
          <a:lstStyle/>
          <a:p>
            <a:r>
              <a:rPr lang="en-US"/>
              <a:t>Motion segmentation with an affine model</a:t>
            </a:r>
          </a:p>
        </p:txBody>
      </p:sp>
      <p:sp>
        <p:nvSpPr>
          <p:cNvPr id="1889286" name="Rectangle 6"/>
          <p:cNvSpPr>
            <a:spLocks noChangeArrowheads="1"/>
          </p:cNvSpPr>
          <p:nvPr/>
        </p:nvSpPr>
        <p:spPr bwMode="auto">
          <a:xfrm>
            <a:off x="304800" y="64770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J. Wang and E. Adelson.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Layered Representation for Motion Analysis.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CVPR 1993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9283" grpId="0" animBg="1"/>
      <p:bldP spid="188928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838200"/>
          </a:xfrm>
        </p:spPr>
        <p:txBody>
          <a:bodyPr/>
          <a:lstStyle/>
          <a:p>
            <a:r>
              <a:rPr lang="en-US"/>
              <a:t>Motion segmentation with an affine model</a:t>
            </a:r>
          </a:p>
        </p:txBody>
      </p:sp>
      <p:graphicFrame>
        <p:nvGraphicFramePr>
          <p:cNvPr id="1891331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762000" y="914400"/>
          <a:ext cx="3962400" cy="1219200"/>
        </p:xfrm>
        <a:graphic>
          <a:graphicData uri="http://schemas.openxmlformats.org/presentationml/2006/ole">
            <p:oleObj spid="_x0000_s64514" name="Equation" r:id="rId4" imgW="1485720" imgH="457200" progId="Equation.3">
              <p:embed/>
            </p:oleObj>
          </a:graphicData>
        </a:graphic>
      </p:graphicFrame>
      <p:sp>
        <p:nvSpPr>
          <p:cNvPr id="1891332" name="Rectangle 4"/>
          <p:cNvSpPr>
            <a:spLocks noChangeArrowheads="1"/>
          </p:cNvSpPr>
          <p:nvPr/>
        </p:nvSpPr>
        <p:spPr bwMode="auto">
          <a:xfrm>
            <a:off x="685800" y="990600"/>
            <a:ext cx="4038600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91333" name="Text Box 5"/>
          <p:cNvSpPr txBox="1">
            <a:spLocks noChangeArrowheads="1"/>
          </p:cNvSpPr>
          <p:nvPr/>
        </p:nvSpPr>
        <p:spPr bwMode="auto">
          <a:xfrm>
            <a:off x="4800600" y="869950"/>
            <a:ext cx="4191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Equation of a plane</a:t>
            </a:r>
            <a:b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(parameters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</a:t>
            </a:r>
            <a:r>
              <a:rPr lang="en-US" sz="2400" kern="1200" baseline="-250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</a:t>
            </a:r>
            <a:r>
              <a:rPr lang="en-US" sz="2400" kern="1200" baseline="-250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2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</a:t>
            </a:r>
            <a:r>
              <a:rPr lang="en-US" sz="2400" kern="1200" baseline="-250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3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can be found by least squares)</a:t>
            </a:r>
          </a:p>
        </p:txBody>
      </p:sp>
      <p:sp>
        <p:nvSpPr>
          <p:cNvPr id="1891334" name="Rectangle 6"/>
          <p:cNvSpPr>
            <a:spLocks noChangeArrowheads="1"/>
          </p:cNvSpPr>
          <p:nvPr/>
        </p:nvSpPr>
        <p:spPr bwMode="auto">
          <a:xfrm>
            <a:off x="304800" y="64770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J. Wang and E. Adelson.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Layered Representation for Motion Analysis.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CVPR 1993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133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838200"/>
          </a:xfrm>
        </p:spPr>
        <p:txBody>
          <a:bodyPr/>
          <a:lstStyle/>
          <a:p>
            <a:r>
              <a:rPr lang="en-US"/>
              <a:t>Motion segmentation with an affine model</a:t>
            </a:r>
          </a:p>
        </p:txBody>
      </p:sp>
      <p:graphicFrame>
        <p:nvGraphicFramePr>
          <p:cNvPr id="1893379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762000" y="914400"/>
          <a:ext cx="3962400" cy="1219200"/>
        </p:xfrm>
        <a:graphic>
          <a:graphicData uri="http://schemas.openxmlformats.org/presentationml/2006/ole">
            <p:oleObj spid="_x0000_s65538" name="Equation" r:id="rId4" imgW="1485720" imgH="457200" progId="Equation.3">
              <p:embed/>
            </p:oleObj>
          </a:graphicData>
        </a:graphic>
      </p:graphicFrame>
      <p:graphicFrame>
        <p:nvGraphicFramePr>
          <p:cNvPr id="189338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2209800" y="2571750"/>
          <a:ext cx="4876800" cy="3481388"/>
        </p:xfrm>
        <a:graphic>
          <a:graphicData uri="http://schemas.openxmlformats.org/presentationml/2006/ole">
            <p:oleObj spid="_x0000_s65539" name="Image" r:id="rId5" imgW="9320635" imgH="6653968" progId="Photoshop.Image.10">
              <p:embed/>
            </p:oleObj>
          </a:graphicData>
        </a:graphic>
      </p:graphicFrame>
      <p:sp>
        <p:nvSpPr>
          <p:cNvPr id="1893381" name="Text Box 5"/>
          <p:cNvSpPr txBox="1">
            <a:spLocks noChangeArrowheads="1"/>
          </p:cNvSpPr>
          <p:nvPr/>
        </p:nvSpPr>
        <p:spPr bwMode="auto">
          <a:xfrm>
            <a:off x="3657600" y="2133600"/>
            <a:ext cx="181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1D example</a:t>
            </a:r>
          </a:p>
        </p:txBody>
      </p:sp>
      <p:sp>
        <p:nvSpPr>
          <p:cNvPr id="1893382" name="Rectangle 6"/>
          <p:cNvSpPr>
            <a:spLocks noChangeArrowheads="1"/>
          </p:cNvSpPr>
          <p:nvPr/>
        </p:nvSpPr>
        <p:spPr bwMode="auto">
          <a:xfrm>
            <a:off x="685800" y="990600"/>
            <a:ext cx="4038600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93383" name="Rectangle 7"/>
          <p:cNvSpPr>
            <a:spLocks noChangeArrowheads="1"/>
          </p:cNvSpPr>
          <p:nvPr/>
        </p:nvSpPr>
        <p:spPr bwMode="auto">
          <a:xfrm>
            <a:off x="1371600" y="32004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u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20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</a:t>
            </a:r>
            <a:r>
              <a:rPr lang="en-US" sz="20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y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893384" name="Rectangle 8"/>
          <p:cNvSpPr>
            <a:spLocks noChangeArrowheads="1"/>
          </p:cNvSpPr>
          <p:nvPr/>
        </p:nvSpPr>
        <p:spPr bwMode="auto">
          <a:xfrm>
            <a:off x="4953000" y="3962400"/>
            <a:ext cx="2209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Local flow estimate</a:t>
            </a:r>
          </a:p>
        </p:txBody>
      </p:sp>
      <p:sp>
        <p:nvSpPr>
          <p:cNvPr id="1893385" name="Rectangle 9"/>
          <p:cNvSpPr>
            <a:spLocks noChangeArrowheads="1"/>
          </p:cNvSpPr>
          <p:nvPr/>
        </p:nvSpPr>
        <p:spPr bwMode="auto">
          <a:xfrm>
            <a:off x="2286000" y="6096000"/>
            <a:ext cx="2209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Segmented estimate</a:t>
            </a:r>
          </a:p>
        </p:txBody>
      </p:sp>
      <p:sp>
        <p:nvSpPr>
          <p:cNvPr id="1893386" name="Rectangle 10"/>
          <p:cNvSpPr>
            <a:spLocks noChangeArrowheads="1"/>
          </p:cNvSpPr>
          <p:nvPr/>
        </p:nvSpPr>
        <p:spPr bwMode="auto">
          <a:xfrm>
            <a:off x="4953000" y="6096000"/>
            <a:ext cx="2209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Line fitting</a:t>
            </a:r>
          </a:p>
        </p:txBody>
      </p:sp>
      <p:sp>
        <p:nvSpPr>
          <p:cNvPr id="1893387" name="Text Box 11"/>
          <p:cNvSpPr txBox="1">
            <a:spLocks noChangeArrowheads="1"/>
          </p:cNvSpPr>
          <p:nvPr/>
        </p:nvSpPr>
        <p:spPr bwMode="auto">
          <a:xfrm>
            <a:off x="4800600" y="869950"/>
            <a:ext cx="4191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Equation of a plane</a:t>
            </a:r>
            <a:b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(parameters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</a:t>
            </a:r>
            <a:r>
              <a:rPr lang="en-US" sz="2400" kern="1200" baseline="-250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</a:t>
            </a:r>
            <a:r>
              <a:rPr lang="en-US" sz="2400" kern="1200" baseline="-250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2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</a:t>
            </a:r>
            <a:r>
              <a:rPr lang="en-US" sz="2400" kern="1200" baseline="-250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3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can be found by least squares)</a:t>
            </a:r>
          </a:p>
        </p:txBody>
      </p:sp>
      <p:sp>
        <p:nvSpPr>
          <p:cNvPr id="1893388" name="Rectangle 12"/>
          <p:cNvSpPr>
            <a:spLocks noChangeArrowheads="1"/>
          </p:cNvSpPr>
          <p:nvPr/>
        </p:nvSpPr>
        <p:spPr bwMode="auto">
          <a:xfrm>
            <a:off x="2438400" y="3962400"/>
            <a:ext cx="19812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True flow</a:t>
            </a:r>
          </a:p>
        </p:txBody>
      </p:sp>
      <p:sp>
        <p:nvSpPr>
          <p:cNvPr id="1893389" name="Rectangle 13"/>
          <p:cNvSpPr>
            <a:spLocks noChangeArrowheads="1"/>
          </p:cNvSpPr>
          <p:nvPr/>
        </p:nvSpPr>
        <p:spPr bwMode="auto">
          <a:xfrm>
            <a:off x="7315200" y="4648200"/>
            <a:ext cx="1219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“Foreground”</a:t>
            </a:r>
          </a:p>
        </p:txBody>
      </p:sp>
      <p:sp>
        <p:nvSpPr>
          <p:cNvPr id="1893390" name="Rectangle 14"/>
          <p:cNvSpPr>
            <a:spLocks noChangeArrowheads="1"/>
          </p:cNvSpPr>
          <p:nvPr/>
        </p:nvSpPr>
        <p:spPr bwMode="auto">
          <a:xfrm>
            <a:off x="7315200" y="5486400"/>
            <a:ext cx="1219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“Background”</a:t>
            </a:r>
          </a:p>
        </p:txBody>
      </p:sp>
      <p:sp>
        <p:nvSpPr>
          <p:cNvPr id="1893391" name="Freeform 15"/>
          <p:cNvSpPr>
            <a:spLocks/>
          </p:cNvSpPr>
          <p:nvPr/>
        </p:nvSpPr>
        <p:spPr bwMode="auto">
          <a:xfrm>
            <a:off x="6400800" y="5562600"/>
            <a:ext cx="990600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0" y="384"/>
              </a:cxn>
              <a:cxn ang="0">
                <a:pos x="864" y="480"/>
              </a:cxn>
            </a:cxnLst>
            <a:rect l="0" t="0" r="r" b="b"/>
            <a:pathLst>
              <a:path w="864" h="480">
                <a:moveTo>
                  <a:pt x="0" y="0"/>
                </a:moveTo>
                <a:cubicBezTo>
                  <a:pt x="168" y="152"/>
                  <a:pt x="336" y="304"/>
                  <a:pt x="480" y="384"/>
                </a:cubicBezTo>
                <a:cubicBezTo>
                  <a:pt x="624" y="464"/>
                  <a:pt x="744" y="472"/>
                  <a:pt x="864" y="480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93392" name="Rectangle 16"/>
          <p:cNvSpPr>
            <a:spLocks noChangeArrowheads="1"/>
          </p:cNvSpPr>
          <p:nvPr/>
        </p:nvSpPr>
        <p:spPr bwMode="auto">
          <a:xfrm>
            <a:off x="7391400" y="6019800"/>
            <a:ext cx="1219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Occlusion</a:t>
            </a:r>
          </a:p>
        </p:txBody>
      </p:sp>
      <p:sp>
        <p:nvSpPr>
          <p:cNvPr id="1893393" name="Rectangle 17"/>
          <p:cNvSpPr>
            <a:spLocks noChangeArrowheads="1"/>
          </p:cNvSpPr>
          <p:nvPr/>
        </p:nvSpPr>
        <p:spPr bwMode="auto">
          <a:xfrm>
            <a:off x="304800" y="64770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J. Wang and E. Adelson.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6"/>
              </a:rPr>
              <a:t>Layered Representation for Motion Analysis.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CVPR 1993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3389" grpId="0" animBg="1"/>
      <p:bldP spid="1893390" grpId="0" animBg="1"/>
      <p:bldP spid="1893391" grpId="0" animBg="1"/>
      <p:bldP spid="189339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estimate the layers?</a:t>
            </a:r>
          </a:p>
        </p:txBody>
      </p:sp>
      <p:sp>
        <p:nvSpPr>
          <p:cNvPr id="1895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077200" cy="55626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/>
              <a:t>Compute local flow in a coarse-to-fine fashion</a:t>
            </a:r>
          </a:p>
          <a:p>
            <a:pPr marL="533400" indent="-533400">
              <a:buFontTx/>
              <a:buChar char="•"/>
            </a:pPr>
            <a:r>
              <a:rPr lang="en-US"/>
              <a:t>Obtain a set of initial affine motion hypotheses</a:t>
            </a:r>
          </a:p>
          <a:p>
            <a:pPr marL="914400" lvl="1" indent="-457200"/>
            <a:r>
              <a:rPr lang="en-US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/>
              <a:t>Eliminate hypotheses with high residual error</a:t>
            </a:r>
          </a:p>
          <a:p>
            <a:pPr marL="914400" lvl="1" indent="-457200"/>
            <a:r>
              <a:rPr lang="en-US"/>
              <a:t>Perform k-means clustering on affine motion parameters</a:t>
            </a:r>
          </a:p>
          <a:p>
            <a:pPr marL="1295400" lvl="2" indent="-381000"/>
            <a:r>
              <a:rPr lang="en-US"/>
              <a:t>Merge clusters that are close and retain the largest clusters to obtain a smaller set of hypotheses to describe all the motions in the scene</a:t>
            </a:r>
          </a:p>
          <a:p>
            <a:pPr marL="533400" indent="-533400">
              <a:buFontTx/>
              <a:buChar char="•"/>
            </a:pPr>
            <a:r>
              <a:rPr lang="en-US"/>
              <a:t>Iterate until convergence:</a:t>
            </a:r>
          </a:p>
          <a:p>
            <a:pPr marL="914400" lvl="1" indent="-457200"/>
            <a:r>
              <a:rPr lang="en-US"/>
              <a:t>Assign each pixel to best hypothesis</a:t>
            </a:r>
          </a:p>
          <a:p>
            <a:pPr marL="1295400" lvl="2" indent="-381000"/>
            <a:r>
              <a:rPr lang="en-US"/>
              <a:t>Pixels with high residual error remain unassigned</a:t>
            </a:r>
          </a:p>
          <a:p>
            <a:pPr marL="914400" lvl="1" indent="-457200"/>
            <a:r>
              <a:rPr lang="en-US"/>
              <a:t>Perform region filtering to enforce spatial constraints</a:t>
            </a:r>
          </a:p>
          <a:p>
            <a:pPr marL="914400" lvl="1" indent="-457200"/>
            <a:r>
              <a:rPr lang="en-US"/>
              <a:t>Re-estimate affine motions in each region</a:t>
            </a:r>
          </a:p>
        </p:txBody>
      </p:sp>
      <p:sp>
        <p:nvSpPr>
          <p:cNvPr id="1895428" name="Rectangle 4"/>
          <p:cNvSpPr>
            <a:spLocks noChangeArrowheads="1"/>
          </p:cNvSpPr>
          <p:nvPr/>
        </p:nvSpPr>
        <p:spPr bwMode="auto">
          <a:xfrm>
            <a:off x="304800" y="64770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J. Wang and E. Adelson.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3"/>
              </a:rPr>
              <a:t>Layered Representation for Motion Analysis.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CVPR 1993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5427" grpId="0" build="p" bldLvl="3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result</a:t>
            </a:r>
          </a:p>
        </p:txBody>
      </p:sp>
      <p:sp>
        <p:nvSpPr>
          <p:cNvPr id="189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974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238" y="3048000"/>
            <a:ext cx="698976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74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4100" y="4648200"/>
            <a:ext cx="6870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7478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48000" y="990600"/>
            <a:ext cx="2871788" cy="1957388"/>
          </a:xfrm>
          <a:prstGeom prst="rect">
            <a:avLst/>
          </a:prstGeom>
          <a:noFill/>
        </p:spPr>
      </p:pic>
      <p:sp>
        <p:nvSpPr>
          <p:cNvPr id="1897479" name="Rectangle 7"/>
          <p:cNvSpPr>
            <a:spLocks noChangeArrowheads="1"/>
          </p:cNvSpPr>
          <p:nvPr/>
        </p:nvSpPr>
        <p:spPr bwMode="auto">
          <a:xfrm>
            <a:off x="304800" y="64770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J. Wang and E. Adelson.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7"/>
              </a:rPr>
              <a:t>Layered Representation for Motion Analysis. </a:t>
            </a: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CVPR 1993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97478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Overview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Segmentation in Video</a:t>
            </a:r>
          </a:p>
          <a:p>
            <a:pPr eaLnBrk="1" hangingPunct="1"/>
            <a:r>
              <a:rPr lang="en-US" dirty="0" smtClean="0"/>
              <a:t>Optical </a:t>
            </a:r>
            <a:r>
              <a:rPr lang="en-US" dirty="0" smtClean="0"/>
              <a:t>flow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Motion </a:t>
            </a:r>
            <a:r>
              <a:rPr lang="en-US" dirty="0" smtClean="0">
                <a:solidFill>
                  <a:srgbClr val="FF0000"/>
                </a:solidFill>
              </a:rPr>
              <a:t>Magnification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of segmentation to video</a:t>
            </a:r>
          </a:p>
        </p:txBody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>
              <a:buFontTx/>
              <a:buChar char="•"/>
            </a:pPr>
            <a:r>
              <a:rPr lang="en-US"/>
              <a:t>Shot boundary detection</a:t>
            </a:r>
          </a:p>
          <a:p>
            <a:pPr lvl="1"/>
            <a:r>
              <a:rPr lang="en-US"/>
              <a:t>Commercial video is usually composed of </a:t>
            </a:r>
            <a:r>
              <a:rPr lang="en-US" i="1"/>
              <a:t>shots</a:t>
            </a:r>
            <a:r>
              <a:rPr lang="en-US"/>
              <a:t> or sequences showing the same objects or scene</a:t>
            </a:r>
          </a:p>
          <a:p>
            <a:pPr lvl="1"/>
            <a:r>
              <a:rPr lang="en-US"/>
              <a:t>Goal: segment video into shots for summarization and browsing (each shot can be represented by a single keyframe in a user interface)</a:t>
            </a:r>
          </a:p>
          <a:p>
            <a:pPr lvl="1"/>
            <a:r>
              <a:rPr lang="en-US"/>
              <a:t>Difference from background subtraction: the camera is not necessarily stationary</a:t>
            </a:r>
          </a:p>
        </p:txBody>
      </p:sp>
      <p:pic>
        <p:nvPicPr>
          <p:cNvPr id="1631236" name="Picture 4"/>
          <p:cNvPicPr>
            <a:picLocks noChangeAspect="1" noChangeArrowheads="1"/>
          </p:cNvPicPr>
          <p:nvPr/>
        </p:nvPicPr>
        <p:blipFill>
          <a:blip r:embed="rId3"/>
          <a:srcRect b="53500"/>
          <a:stretch>
            <a:fillRect/>
          </a:stretch>
        </p:blipFill>
        <p:spPr bwMode="auto">
          <a:xfrm>
            <a:off x="990600" y="4437063"/>
            <a:ext cx="7315200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1235" grpId="0" build="p" bldLvl="2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0"/>
          <p:cNvSpPr>
            <a:spLocks noChangeArrowheads="1"/>
          </p:cNvSpPr>
          <p:nvPr/>
        </p:nvSpPr>
        <p:spPr bwMode="auto">
          <a:xfrm>
            <a:off x="6705600" y="0"/>
            <a:ext cx="2438400" cy="2438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0179" name="Picture 22" descr="s2005 Logo"/>
          <p:cNvPicPr>
            <a:picLocks noChangeAspect="1" noChangeArrowheads="1"/>
          </p:cNvPicPr>
          <p:nvPr/>
        </p:nvPicPr>
        <p:blipFill>
          <a:blip r:embed="rId3"/>
          <a:srcRect l="10004" t="22270" r="9726" b="19994"/>
          <a:stretch>
            <a:fillRect/>
          </a:stretch>
        </p:blipFill>
        <p:spPr bwMode="auto">
          <a:xfrm>
            <a:off x="6858000" y="598488"/>
            <a:ext cx="1828800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2133600" y="2133600"/>
            <a:ext cx="502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algn="l" rtl="0">
              <a:defRPr/>
            </a:pPr>
            <a:r>
              <a:rPr lang="en-US" altLang="zh-CN" sz="38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Motion Magnification</a:t>
            </a:r>
          </a:p>
        </p:txBody>
      </p:sp>
      <p:sp>
        <p:nvSpPr>
          <p:cNvPr id="50181" name="Text Box 26"/>
          <p:cNvSpPr txBox="1">
            <a:spLocks noChangeArrowheads="1"/>
          </p:cNvSpPr>
          <p:nvPr/>
        </p:nvSpPr>
        <p:spPr bwMode="auto">
          <a:xfrm>
            <a:off x="914400" y="3567113"/>
            <a:ext cx="73152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Ce Liu     Antonio Torralba     William T. Freeman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Fr</a:t>
            </a:r>
            <a:r>
              <a:rPr lang="en-US" altLang="zh-CN" sz="2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é</a:t>
            </a:r>
            <a:r>
              <a:rPr lang="en-US" altLang="zh-CN" sz="2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do Durand     Edward H. Adelson</a:t>
            </a:r>
          </a:p>
        </p:txBody>
      </p:sp>
      <p:sp>
        <p:nvSpPr>
          <p:cNvPr id="50182" name="Text Box 27"/>
          <p:cNvSpPr txBox="1">
            <a:spLocks noChangeArrowheads="1"/>
          </p:cNvSpPr>
          <p:nvPr/>
        </p:nvSpPr>
        <p:spPr bwMode="auto">
          <a:xfrm>
            <a:off x="685800" y="518160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Computer Science and Artificial Intelligence Laboratory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Massachusetts Institute of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9" name="OriginalSwingSet.wmv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" y="2590800"/>
            <a:ext cx="4132263" cy="3098800"/>
          </a:xfrm>
          <a:ln w="15875">
            <a:solidFill>
              <a:srgbClr val="FF9900"/>
            </a:solidFill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Motion Microscopy</a:t>
            </a:r>
          </a:p>
        </p:txBody>
      </p:sp>
      <p:pic>
        <p:nvPicPr>
          <p:cNvPr id="41997" name="MagSwingSet.wmv">
            <a:hlinkClick r:id="" action="ppaction://media"/>
          </p:cNvPr>
          <p:cNvPicPr>
            <a:picLocks noRot="1" noChangeAspect="1" noChangeArrowheads="1"/>
          </p:cNvPicPr>
          <p:nvPr>
            <p:ph sz="half" idx="1"/>
            <a:videoFile r:link="rId2"/>
          </p:nvPr>
        </p:nvPicPr>
        <p:blipFill>
          <a:blip r:embed="rId6"/>
          <a:srcRect/>
          <a:stretch>
            <a:fillRect/>
          </a:stretch>
        </p:blipFill>
        <p:spPr>
          <a:xfrm>
            <a:off x="4724400" y="2590800"/>
            <a:ext cx="4130675" cy="3098800"/>
          </a:xfrm>
          <a:ln w="15875">
            <a:solidFill>
              <a:srgbClr val="FF9900"/>
            </a:solidFill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81000" y="2833688"/>
            <a:ext cx="83058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8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How can we see all the subtle motions in a video sequence?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838200" y="5867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Original sequence</a:t>
            </a:r>
          </a:p>
        </p:txBody>
      </p:sp>
      <p:sp>
        <p:nvSpPr>
          <p:cNvPr id="42002" name="Text Box 18"/>
          <p:cNvSpPr txBox="1">
            <a:spLocks noChangeArrowheads="1"/>
          </p:cNvSpPr>
          <p:nvPr/>
        </p:nvSpPr>
        <p:spPr bwMode="auto">
          <a:xfrm>
            <a:off x="5105400" y="5867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Magnified sequence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3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99" fill="hold"/>
                                        <p:tgtEl>
                                          <p:spTgt spid="419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99" fill="hold"/>
                                        <p:tgtEl>
                                          <p:spTgt spid="41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9" fill="hold"/>
                                        <p:tgtEl>
                                          <p:spTgt spid="419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419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41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97"/>
                </p:tgtEl>
              </p:cMediaNode>
            </p:video>
            <p:video>
              <p:cMediaNode>
                <p:cTn id="4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99"/>
                </p:tgtEl>
              </p:cMediaNode>
            </p:video>
          </p:childTnLst>
        </p:cTn>
      </p:par>
    </p:tnLst>
    <p:bldLst>
      <p:bldP spid="41989" grpId="0"/>
      <p:bldP spid="41989" grpId="1"/>
      <p:bldP spid="4200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Naïve Approach</a:t>
            </a:r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CN" smtClean="0">
                <a:ea typeface="SimSun" pitchFamily="2" charset="-122"/>
              </a:rPr>
              <a:t>Magnify the estimated optical flow field</a:t>
            </a:r>
          </a:p>
          <a:p>
            <a:pPr eaLnBrk="1" hangingPunct="1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CN" smtClean="0">
                <a:ea typeface="SimSun" pitchFamily="2" charset="-122"/>
              </a:rPr>
              <a:t>Rendering by warping</a:t>
            </a:r>
          </a:p>
        </p:txBody>
      </p:sp>
      <p:pic>
        <p:nvPicPr>
          <p:cNvPr id="143365" name="OriginalSwingSet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4650" y="3067050"/>
            <a:ext cx="4140200" cy="3105150"/>
          </a:xfrm>
          <a:prstGeom prst="rect">
            <a:avLst/>
          </a:prstGeom>
          <a:noFill/>
          <a:ln w="158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43366" name="naiveapproach_new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067050"/>
            <a:ext cx="4140200" cy="3105150"/>
          </a:xfrm>
          <a:prstGeom prst="rect">
            <a:avLst/>
          </a:prstGeom>
          <a:noFill/>
          <a:ln w="158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838200" y="6324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Original sequence</a:t>
            </a: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5105400" y="6324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Magnified by naïve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9" fill="hold"/>
                                        <p:tgtEl>
                                          <p:spTgt spid="143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32" fill="hold"/>
                                        <p:tgtEl>
                                          <p:spTgt spid="143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5"/>
                </p:tgtEl>
              </p:cMediaNode>
            </p:video>
            <p:video>
              <p:cMediaNode>
                <p:cTn id="1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6"/>
                </p:tgtEl>
              </p:cMediaNode>
            </p:video>
          </p:childTnLst>
        </p:cTn>
      </p:par>
    </p:tnLst>
    <p:bldLst>
      <p:bldP spid="143367" grpId="0"/>
      <p:bldP spid="14336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3100" smtClean="0">
                <a:ea typeface="SimSun" pitchFamily="2" charset="-122"/>
              </a:rPr>
              <a:t>Layer-based Motion Magnification Processing Pipeline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09600" y="2057400"/>
            <a:ext cx="1676400" cy="838200"/>
          </a:xfrm>
          <a:prstGeom prst="rect">
            <a:avLst/>
          </a:prstGeom>
          <a:solidFill>
            <a:srgbClr val="8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Input raw 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sequence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0" y="2057400"/>
            <a:ext cx="1981200" cy="838200"/>
            <a:chOff x="1440" y="1296"/>
            <a:chExt cx="1248" cy="528"/>
          </a:xfrm>
        </p:grpSpPr>
        <p:sp>
          <p:nvSpPr>
            <p:cNvPr id="53278" name="Rectangle 5"/>
            <p:cNvSpPr>
              <a:spLocks noChangeArrowheads="1"/>
            </p:cNvSpPr>
            <p:nvPr/>
          </p:nvSpPr>
          <p:spPr bwMode="auto">
            <a:xfrm>
              <a:off x="1728" y="1296"/>
              <a:ext cx="960" cy="528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Video 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Registration</a:t>
              </a:r>
            </a:p>
          </p:txBody>
        </p:sp>
        <p:sp>
          <p:nvSpPr>
            <p:cNvPr id="53279" name="Line 6"/>
            <p:cNvSpPr>
              <a:spLocks noChangeShapeType="1"/>
            </p:cNvSpPr>
            <p:nvPr/>
          </p:nvSpPr>
          <p:spPr bwMode="auto">
            <a:xfrm>
              <a:off x="1440" y="1554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267200" y="2057400"/>
            <a:ext cx="2133600" cy="838200"/>
            <a:chOff x="2688" y="1296"/>
            <a:chExt cx="1344" cy="528"/>
          </a:xfrm>
        </p:grpSpPr>
        <p:sp>
          <p:nvSpPr>
            <p:cNvPr id="53276" name="Rectangle 8"/>
            <p:cNvSpPr>
              <a:spLocks noChangeArrowheads="1"/>
            </p:cNvSpPr>
            <p:nvPr/>
          </p:nvSpPr>
          <p:spPr bwMode="auto">
            <a:xfrm>
              <a:off x="2976" y="1296"/>
              <a:ext cx="1056" cy="528"/>
            </a:xfrm>
            <a:prstGeom prst="rect">
              <a:avLst/>
            </a:prstGeom>
            <a:solidFill>
              <a:srgbClr val="00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Feature point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tracking</a:t>
              </a:r>
            </a:p>
          </p:txBody>
        </p:sp>
        <p:sp>
          <p:nvSpPr>
            <p:cNvPr id="53277" name="Line 9"/>
            <p:cNvSpPr>
              <a:spLocks noChangeShapeType="1"/>
            </p:cNvSpPr>
            <p:nvPr/>
          </p:nvSpPr>
          <p:spPr bwMode="auto">
            <a:xfrm>
              <a:off x="2688" y="1554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400800" y="2057400"/>
            <a:ext cx="2057400" cy="838200"/>
            <a:chOff x="4032" y="1296"/>
            <a:chExt cx="1296" cy="528"/>
          </a:xfrm>
        </p:grpSpPr>
        <p:sp>
          <p:nvSpPr>
            <p:cNvPr id="53274" name="Rectangle 11"/>
            <p:cNvSpPr>
              <a:spLocks noChangeArrowheads="1"/>
            </p:cNvSpPr>
            <p:nvPr/>
          </p:nvSpPr>
          <p:spPr bwMode="auto">
            <a:xfrm>
              <a:off x="4320" y="1296"/>
              <a:ext cx="1008" cy="528"/>
            </a:xfrm>
            <a:prstGeom prst="rect">
              <a:avLst/>
            </a:prstGeom>
            <a:solidFill>
              <a:srgbClr val="00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Trajectory 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clustering</a:t>
              </a:r>
            </a:p>
          </p:txBody>
        </p:sp>
        <p:sp>
          <p:nvSpPr>
            <p:cNvPr id="53275" name="Line 12"/>
            <p:cNvSpPr>
              <a:spLocks noChangeShapeType="1"/>
            </p:cNvSpPr>
            <p:nvPr/>
          </p:nvSpPr>
          <p:spPr bwMode="auto">
            <a:xfrm>
              <a:off x="4032" y="1554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858000" y="2895600"/>
            <a:ext cx="1676400" cy="1524000"/>
            <a:chOff x="4320" y="1824"/>
            <a:chExt cx="1056" cy="960"/>
          </a:xfrm>
        </p:grpSpPr>
        <p:sp>
          <p:nvSpPr>
            <p:cNvPr id="53272" name="Rectangle 14"/>
            <p:cNvSpPr>
              <a:spLocks noChangeArrowheads="1"/>
            </p:cNvSpPr>
            <p:nvPr/>
          </p:nvSpPr>
          <p:spPr bwMode="auto">
            <a:xfrm>
              <a:off x="4320" y="2256"/>
              <a:ext cx="1056" cy="528"/>
            </a:xfrm>
            <a:prstGeom prst="rect">
              <a:avLst/>
            </a:prstGeom>
            <a:solidFill>
              <a:srgbClr val="00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Dense optical 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flow interpolation</a:t>
              </a:r>
            </a:p>
          </p:txBody>
        </p:sp>
        <p:sp>
          <p:nvSpPr>
            <p:cNvPr id="53273" name="Line 15"/>
            <p:cNvSpPr>
              <a:spLocks noChangeShapeType="1"/>
            </p:cNvSpPr>
            <p:nvPr/>
          </p:nvSpPr>
          <p:spPr bwMode="auto">
            <a:xfrm>
              <a:off x="4842" y="1824"/>
              <a:ext cx="0" cy="43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724400" y="3581400"/>
            <a:ext cx="2133600" cy="838200"/>
            <a:chOff x="2976" y="2256"/>
            <a:chExt cx="1344" cy="528"/>
          </a:xfrm>
        </p:grpSpPr>
        <p:sp>
          <p:nvSpPr>
            <p:cNvPr id="53270" name="Rectangle 17"/>
            <p:cNvSpPr>
              <a:spLocks noChangeArrowheads="1"/>
            </p:cNvSpPr>
            <p:nvPr/>
          </p:nvSpPr>
          <p:spPr bwMode="auto">
            <a:xfrm>
              <a:off x="2976" y="2256"/>
              <a:ext cx="1008" cy="528"/>
            </a:xfrm>
            <a:prstGeom prst="rect">
              <a:avLst/>
            </a:prstGeom>
            <a:solidFill>
              <a:srgbClr val="00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Layer 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segmentation</a:t>
              </a:r>
            </a:p>
          </p:txBody>
        </p:sp>
        <p:sp>
          <p:nvSpPr>
            <p:cNvPr id="53271" name="Line 18"/>
            <p:cNvSpPr>
              <a:spLocks noChangeShapeType="1"/>
            </p:cNvSpPr>
            <p:nvPr/>
          </p:nvSpPr>
          <p:spPr bwMode="auto">
            <a:xfrm flipH="1">
              <a:off x="3984" y="2514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819400" y="3581400"/>
            <a:ext cx="1905000" cy="838200"/>
            <a:chOff x="1776" y="2256"/>
            <a:chExt cx="1200" cy="528"/>
          </a:xfrm>
        </p:grpSpPr>
        <p:sp>
          <p:nvSpPr>
            <p:cNvPr id="53268" name="Rectangle 20"/>
            <p:cNvSpPr>
              <a:spLocks noChangeArrowheads="1"/>
            </p:cNvSpPr>
            <p:nvPr/>
          </p:nvSpPr>
          <p:spPr bwMode="auto">
            <a:xfrm>
              <a:off x="1776" y="2256"/>
              <a:ext cx="960" cy="528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Magnification,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texture fill-in,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rendering</a:t>
              </a:r>
            </a:p>
          </p:txBody>
        </p:sp>
        <p:sp>
          <p:nvSpPr>
            <p:cNvPr id="53269" name="Line 21"/>
            <p:cNvSpPr>
              <a:spLocks noChangeShapeType="1"/>
            </p:cNvSpPr>
            <p:nvPr/>
          </p:nvSpPr>
          <p:spPr bwMode="auto">
            <a:xfrm flipH="1">
              <a:off x="2736" y="2520"/>
              <a:ext cx="24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33400" y="3581400"/>
            <a:ext cx="2286000" cy="838200"/>
            <a:chOff x="336" y="2256"/>
            <a:chExt cx="1440" cy="528"/>
          </a:xfrm>
        </p:grpSpPr>
        <p:sp>
          <p:nvSpPr>
            <p:cNvPr id="53266" name="Rectangle 23"/>
            <p:cNvSpPr>
              <a:spLocks noChangeArrowheads="1"/>
            </p:cNvSpPr>
            <p:nvPr/>
          </p:nvSpPr>
          <p:spPr bwMode="auto">
            <a:xfrm>
              <a:off x="336" y="2256"/>
              <a:ext cx="1152" cy="528"/>
            </a:xfrm>
            <a:prstGeom prst="rect">
              <a:avLst/>
            </a:prstGeom>
            <a:solidFill>
              <a:srgbClr val="99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Output magnified 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video sequence</a:t>
              </a:r>
            </a:p>
          </p:txBody>
        </p:sp>
        <p:sp>
          <p:nvSpPr>
            <p:cNvPr id="53267" name="Line 24"/>
            <p:cNvSpPr>
              <a:spLocks noChangeShapeType="1"/>
            </p:cNvSpPr>
            <p:nvPr/>
          </p:nvSpPr>
          <p:spPr bwMode="auto">
            <a:xfrm flipH="1">
              <a:off x="1488" y="2514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4572000" y="1828800"/>
            <a:ext cx="4114800" cy="3368675"/>
            <a:chOff x="2880" y="1152"/>
            <a:chExt cx="2592" cy="2122"/>
          </a:xfrm>
        </p:grpSpPr>
        <p:sp>
          <p:nvSpPr>
            <p:cNvPr id="53264" name="Rectangle 26"/>
            <p:cNvSpPr>
              <a:spLocks noChangeArrowheads="1"/>
            </p:cNvSpPr>
            <p:nvPr/>
          </p:nvSpPr>
          <p:spPr bwMode="auto">
            <a:xfrm>
              <a:off x="2880" y="1152"/>
              <a:ext cx="2592" cy="1824"/>
            </a:xfrm>
            <a:prstGeom prst="rect">
              <a:avLst/>
            </a:prstGeom>
            <a:noFill/>
            <a:ln w="12700">
              <a:solidFill>
                <a:srgbClr val="FFCC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65" name="Text Box 27"/>
            <p:cNvSpPr txBox="1">
              <a:spLocks noChangeArrowheads="1"/>
            </p:cNvSpPr>
            <p:nvPr/>
          </p:nvSpPr>
          <p:spPr bwMode="auto">
            <a:xfrm>
              <a:off x="3072" y="3024"/>
              <a:ext cx="21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kern="1200">
                  <a:solidFill>
                    <a:srgbClr val="FFFF00"/>
                  </a:solidFill>
                  <a:latin typeface="Arial" charset="0"/>
                  <a:ea typeface="SimSun" pitchFamily="2" charset="-122"/>
                  <a:cs typeface="+mn-cs"/>
                </a:rPr>
                <a:t>Layer-based motion analysis</a:t>
              </a:r>
            </a:p>
          </p:txBody>
        </p:sp>
      </p:grpSp>
      <p:sp>
        <p:nvSpPr>
          <p:cNvPr id="49180" name="Text Box 28"/>
          <p:cNvSpPr txBox="1">
            <a:spLocks noChangeArrowheads="1"/>
          </p:cNvSpPr>
          <p:nvPr/>
        </p:nvSpPr>
        <p:spPr bwMode="auto">
          <a:xfrm>
            <a:off x="533400" y="5638800"/>
            <a:ext cx="8077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200" kern="1200">
                <a:solidFill>
                  <a:srgbClr val="FF9900"/>
                </a:solidFill>
                <a:latin typeface="Arial" charset="0"/>
                <a:ea typeface="SimSun" pitchFamily="2" charset="-122"/>
                <a:cs typeface="+mn-cs"/>
              </a:rPr>
              <a:t>Stationary camera, stationary background </a:t>
            </a:r>
            <a:endParaRPr lang="en-US" altLang="zh-CN" sz="2200" kern="1200">
              <a:solidFill>
                <a:srgbClr val="FFFFFF"/>
              </a:solidFill>
              <a:latin typeface="Arial" charset="0"/>
              <a:ea typeface="SimSun" pitchFamily="2" charset="-122"/>
              <a:cs typeface="+mn-cs"/>
            </a:endParaRPr>
          </a:p>
        </p:txBody>
      </p: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2971800" y="4419600"/>
            <a:ext cx="1219200" cy="990600"/>
            <a:chOff x="1872" y="2784"/>
            <a:chExt cx="768" cy="624"/>
          </a:xfrm>
        </p:grpSpPr>
        <p:sp>
          <p:nvSpPr>
            <p:cNvPr id="53262" name="Line 32"/>
            <p:cNvSpPr>
              <a:spLocks noChangeShapeType="1"/>
            </p:cNvSpPr>
            <p:nvPr/>
          </p:nvSpPr>
          <p:spPr bwMode="auto">
            <a:xfrm flipV="1">
              <a:off x="2256" y="2784"/>
              <a:ext cx="0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63" name="Rectangle 31"/>
            <p:cNvSpPr>
              <a:spLocks noChangeArrowheads="1"/>
            </p:cNvSpPr>
            <p:nvPr/>
          </p:nvSpPr>
          <p:spPr bwMode="auto">
            <a:xfrm>
              <a:off x="1872" y="2976"/>
              <a:ext cx="768" cy="432"/>
            </a:xfrm>
            <a:prstGeom prst="rect">
              <a:avLst/>
            </a:prstGeom>
            <a:solidFill>
              <a:srgbClr val="EA38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User 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interaction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3"/>
          <p:cNvSpPr>
            <a:spLocks noChangeArrowheads="1"/>
          </p:cNvSpPr>
          <p:nvPr/>
        </p:nvSpPr>
        <p:spPr bwMode="auto">
          <a:xfrm>
            <a:off x="2514600" y="1885950"/>
            <a:ext cx="1981200" cy="12001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3100" smtClean="0">
                <a:ea typeface="SimSun" pitchFamily="2" charset="-122"/>
              </a:rPr>
              <a:t>Layer-based Motion Magnification </a:t>
            </a:r>
            <a:r>
              <a:rPr lang="en-US" altLang="zh-CN" sz="3500" smtClean="0">
                <a:solidFill>
                  <a:srgbClr val="FFCC00"/>
                </a:solidFill>
                <a:ea typeface="SimSun" pitchFamily="2" charset="-122"/>
              </a:rPr>
              <a:t>Video Registration</a:t>
            </a:r>
          </a:p>
        </p:txBody>
      </p:sp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609600" y="20574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Input raw 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sequence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43200" y="2057400"/>
            <a:ext cx="1524000" cy="838200"/>
          </a:xfrm>
          <a:prstGeom prst="rect">
            <a:avLst/>
          </a:prstGeom>
          <a:solidFill>
            <a:srgbClr val="00008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Registration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2286000" y="2466975"/>
            <a:ext cx="457200" cy="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4724400" y="2057400"/>
            <a:ext cx="16764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Feature point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tracking</a:t>
            </a:r>
          </a:p>
        </p:txBody>
      </p:sp>
      <p:sp>
        <p:nvSpPr>
          <p:cNvPr id="54280" name="Line 9"/>
          <p:cNvSpPr>
            <a:spLocks noChangeShapeType="1"/>
          </p:cNvSpPr>
          <p:nvPr/>
        </p:nvSpPr>
        <p:spPr bwMode="auto">
          <a:xfrm>
            <a:off x="4267200" y="24669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6858000" y="20574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Trajectory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clustering</a:t>
            </a:r>
          </a:p>
        </p:txBody>
      </p:sp>
      <p:sp>
        <p:nvSpPr>
          <p:cNvPr id="54282" name="Line 12"/>
          <p:cNvSpPr>
            <a:spLocks noChangeShapeType="1"/>
          </p:cNvSpPr>
          <p:nvPr/>
        </p:nvSpPr>
        <p:spPr bwMode="auto">
          <a:xfrm>
            <a:off x="6400800" y="24669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283" name="Rectangle 14"/>
          <p:cNvSpPr>
            <a:spLocks noChangeArrowheads="1"/>
          </p:cNvSpPr>
          <p:nvPr/>
        </p:nvSpPr>
        <p:spPr bwMode="auto">
          <a:xfrm>
            <a:off x="6858000" y="3581400"/>
            <a:ext cx="16764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Dense optical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flow interpolation</a:t>
            </a:r>
          </a:p>
        </p:txBody>
      </p:sp>
      <p:sp>
        <p:nvSpPr>
          <p:cNvPr id="54284" name="Line 15"/>
          <p:cNvSpPr>
            <a:spLocks noChangeShapeType="1"/>
          </p:cNvSpPr>
          <p:nvPr/>
        </p:nvSpPr>
        <p:spPr bwMode="auto">
          <a:xfrm>
            <a:off x="7686675" y="2895600"/>
            <a:ext cx="0" cy="68580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285" name="Rectangle 17"/>
          <p:cNvSpPr>
            <a:spLocks noChangeArrowheads="1"/>
          </p:cNvSpPr>
          <p:nvPr/>
        </p:nvSpPr>
        <p:spPr bwMode="auto">
          <a:xfrm>
            <a:off x="4724400" y="35814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Layer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segmentation</a:t>
            </a:r>
          </a:p>
        </p:txBody>
      </p:sp>
      <p:sp>
        <p:nvSpPr>
          <p:cNvPr id="54286" name="Line 18"/>
          <p:cNvSpPr>
            <a:spLocks noChangeShapeType="1"/>
          </p:cNvSpPr>
          <p:nvPr/>
        </p:nvSpPr>
        <p:spPr bwMode="auto">
          <a:xfrm flipH="1">
            <a:off x="6324600" y="3990975"/>
            <a:ext cx="5334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287" name="Rectangle 20"/>
          <p:cNvSpPr>
            <a:spLocks noChangeArrowheads="1"/>
          </p:cNvSpPr>
          <p:nvPr/>
        </p:nvSpPr>
        <p:spPr bwMode="auto">
          <a:xfrm>
            <a:off x="2819400" y="35814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Magnification,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texture fill-in,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rendering</a:t>
            </a:r>
          </a:p>
        </p:txBody>
      </p:sp>
      <p:sp>
        <p:nvSpPr>
          <p:cNvPr id="54288" name="Line 21"/>
          <p:cNvSpPr>
            <a:spLocks noChangeShapeType="1"/>
          </p:cNvSpPr>
          <p:nvPr/>
        </p:nvSpPr>
        <p:spPr bwMode="auto">
          <a:xfrm flipH="1">
            <a:off x="4343400" y="40005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289" name="Rectangle 23"/>
          <p:cNvSpPr>
            <a:spLocks noChangeArrowheads="1"/>
          </p:cNvSpPr>
          <p:nvPr/>
        </p:nvSpPr>
        <p:spPr bwMode="auto">
          <a:xfrm>
            <a:off x="533400" y="35814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Output magnified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sequence</a:t>
            </a:r>
          </a:p>
        </p:txBody>
      </p:sp>
      <p:sp>
        <p:nvSpPr>
          <p:cNvPr id="54290" name="Line 24"/>
          <p:cNvSpPr>
            <a:spLocks noChangeShapeType="1"/>
          </p:cNvSpPr>
          <p:nvPr/>
        </p:nvSpPr>
        <p:spPr bwMode="auto">
          <a:xfrm flipH="1">
            <a:off x="2362200" y="39909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291" name="Rectangle 26"/>
          <p:cNvSpPr>
            <a:spLocks noChangeArrowheads="1"/>
          </p:cNvSpPr>
          <p:nvPr/>
        </p:nvSpPr>
        <p:spPr bwMode="auto">
          <a:xfrm>
            <a:off x="4572000" y="18288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292" name="Text Box 27"/>
          <p:cNvSpPr txBox="1">
            <a:spLocks noChangeArrowheads="1"/>
          </p:cNvSpPr>
          <p:nvPr/>
        </p:nvSpPr>
        <p:spPr bwMode="auto">
          <a:xfrm>
            <a:off x="4876800" y="48006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>
                <a:solidFill>
                  <a:srgbClr val="706D00"/>
                </a:solidFill>
                <a:latin typeface="Arial" charset="0"/>
                <a:ea typeface="SimSun" pitchFamily="2" charset="-122"/>
                <a:cs typeface="+mn-cs"/>
              </a:rPr>
              <a:t>Layer-based motion analysis</a:t>
            </a:r>
          </a:p>
        </p:txBody>
      </p:sp>
      <p:sp>
        <p:nvSpPr>
          <p:cNvPr id="54293" name="Line 30"/>
          <p:cNvSpPr>
            <a:spLocks noChangeShapeType="1"/>
          </p:cNvSpPr>
          <p:nvPr/>
        </p:nvSpPr>
        <p:spPr bwMode="auto">
          <a:xfrm flipV="1">
            <a:off x="3581400" y="44196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294" name="Rectangle 31"/>
          <p:cNvSpPr>
            <a:spLocks noChangeArrowheads="1"/>
          </p:cNvSpPr>
          <p:nvPr/>
        </p:nvSpPr>
        <p:spPr bwMode="auto">
          <a:xfrm>
            <a:off x="2971800" y="47244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User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interaction</a:t>
            </a:r>
          </a:p>
        </p:txBody>
      </p:sp>
      <p:sp>
        <p:nvSpPr>
          <p:cNvPr id="54295" name="Text Box 32"/>
          <p:cNvSpPr txBox="1">
            <a:spLocks noChangeArrowheads="1"/>
          </p:cNvSpPr>
          <p:nvPr/>
        </p:nvSpPr>
        <p:spPr bwMode="auto">
          <a:xfrm>
            <a:off x="533400" y="5638800"/>
            <a:ext cx="8077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200" kern="1200">
                <a:solidFill>
                  <a:srgbClr val="743A00"/>
                </a:solidFill>
                <a:latin typeface="Arial" charset="0"/>
                <a:ea typeface="SimSun" pitchFamily="2" charset="-122"/>
                <a:cs typeface="+mn-cs"/>
              </a:rPr>
              <a:t>Stationary camera, stationary background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Robust Video Registration</a:t>
            </a:r>
          </a:p>
        </p:txBody>
      </p:sp>
      <p:sp>
        <p:nvSpPr>
          <p:cNvPr id="4813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47663" y="1847850"/>
            <a:ext cx="8415337" cy="4648200"/>
          </a:xfrm>
        </p:spPr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altLang="zh-CN" sz="2400" smtClean="0">
                <a:ea typeface="SimSun" pitchFamily="2" charset="-122"/>
              </a:rPr>
              <a:t>Find feature points with Harris corner detector on the reference frame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altLang="zh-CN" sz="2400" smtClean="0">
                <a:ea typeface="SimSun" pitchFamily="2" charset="-122"/>
              </a:rPr>
              <a:t>Brute force tracking feature points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altLang="zh-CN" sz="2400" smtClean="0">
                <a:ea typeface="SimSun" pitchFamily="2" charset="-122"/>
              </a:rPr>
              <a:t>Select a set of robust feature points with inlier and outlier estimation </a:t>
            </a:r>
            <a:r>
              <a:rPr lang="en-US" altLang="zh-CN" sz="2400" smtClean="0">
                <a:solidFill>
                  <a:srgbClr val="FF9933"/>
                </a:solidFill>
                <a:ea typeface="SimSun" pitchFamily="2" charset="-122"/>
              </a:rPr>
              <a:t>(most from the rigid background)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altLang="zh-CN" sz="2400" smtClean="0">
                <a:ea typeface="SimSun" pitchFamily="2" charset="-122"/>
              </a:rPr>
              <a:t>Warp each frame to the reference frame with a global affine transform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ChangeArrowheads="1"/>
          </p:cNvSpPr>
          <p:nvPr/>
        </p:nvSpPr>
        <p:spPr bwMode="auto">
          <a:xfrm>
            <a:off x="4486275" y="2105025"/>
            <a:ext cx="2114550" cy="12001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3500" smtClean="0">
                <a:ea typeface="SimSun" pitchFamily="2" charset="-122"/>
              </a:rPr>
              <a:t>Motion Magnification Pipeline </a:t>
            </a:r>
            <a:r>
              <a:rPr lang="en-US" altLang="zh-CN" sz="3500" smtClean="0">
                <a:solidFill>
                  <a:srgbClr val="FFCC00"/>
                </a:solidFill>
                <a:ea typeface="SimSun" pitchFamily="2" charset="-122"/>
              </a:rPr>
              <a:t>Feature Point Tracking</a:t>
            </a:r>
          </a:p>
        </p:txBody>
      </p:sp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Input raw 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sequence</a:t>
            </a:r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Registration</a:t>
            </a: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Trajectory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clustering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6858000" y="3810000"/>
            <a:ext cx="16764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Dense optical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flow interpolation</a:t>
            </a:r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Layer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segmentation</a:t>
            </a: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Magnification,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texture fill-in,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rendering</a:t>
            </a:r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Output magnified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sequence</a:t>
            </a:r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>
                <a:solidFill>
                  <a:srgbClr val="706D00"/>
                </a:solidFill>
                <a:latin typeface="Arial" charset="0"/>
                <a:ea typeface="SimSun" pitchFamily="2" charset="-122"/>
                <a:cs typeface="+mn-cs"/>
              </a:rPr>
              <a:t>Layer-based motion analysis</a:t>
            </a:r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2971800" y="49530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User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interaction</a:t>
            </a:r>
          </a:p>
        </p:txBody>
      </p:sp>
      <p:sp>
        <p:nvSpPr>
          <p:cNvPr id="56342" name="Rectangle 6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Feature point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tracking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905000"/>
            <a:ext cx="71628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49550" y="3314700"/>
            <a:ext cx="3117850" cy="1714500"/>
            <a:chOff x="1732" y="2088"/>
            <a:chExt cx="1964" cy="1080"/>
          </a:xfrm>
        </p:grpSpPr>
        <p:sp>
          <p:nvSpPr>
            <p:cNvPr id="57353" name="Line 12"/>
            <p:cNvSpPr>
              <a:spLocks noChangeShapeType="1"/>
            </p:cNvSpPr>
            <p:nvPr/>
          </p:nvSpPr>
          <p:spPr bwMode="auto">
            <a:xfrm>
              <a:off x="1980" y="2340"/>
              <a:ext cx="1716" cy="828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354" name="Line 9"/>
            <p:cNvSpPr>
              <a:spLocks noChangeAspect="1" noChangeShapeType="1"/>
            </p:cNvSpPr>
            <p:nvPr/>
          </p:nvSpPr>
          <p:spPr bwMode="auto">
            <a:xfrm>
              <a:off x="1732" y="2340"/>
              <a:ext cx="967" cy="813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355" name="Line 10"/>
            <p:cNvSpPr>
              <a:spLocks noChangeAspect="1" noChangeShapeType="1"/>
            </p:cNvSpPr>
            <p:nvPr/>
          </p:nvSpPr>
          <p:spPr bwMode="auto">
            <a:xfrm>
              <a:off x="1736" y="2096"/>
              <a:ext cx="996" cy="3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356" name="Line 11"/>
            <p:cNvSpPr>
              <a:spLocks noChangeAspect="1" noChangeShapeType="1"/>
            </p:cNvSpPr>
            <p:nvPr/>
          </p:nvSpPr>
          <p:spPr bwMode="auto">
            <a:xfrm>
              <a:off x="1980" y="2088"/>
              <a:ext cx="1555" cy="3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4383088" y="3489325"/>
            <a:ext cx="1617662" cy="1600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9334" name="Picture 6" descr="mo magnific oct 25 0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9075" y="3328988"/>
            <a:ext cx="381000" cy="381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Challenges (1)</a:t>
            </a:r>
          </a:p>
        </p:txBody>
      </p:sp>
      <p:pic>
        <p:nvPicPr>
          <p:cNvPr id="99333" name="Picture 5" descr="mo magnific oct 25 0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9075" y="3328988"/>
            <a:ext cx="381000" cy="381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99342" name="Oval 14"/>
          <p:cNvSpPr>
            <a:spLocks noChangeArrowheads="1"/>
          </p:cNvSpPr>
          <p:nvPr/>
        </p:nvSpPr>
        <p:spPr bwMode="auto">
          <a:xfrm>
            <a:off x="5334000" y="4029075"/>
            <a:ext cx="76200" cy="76200"/>
          </a:xfrm>
          <a:prstGeom prst="ellipse">
            <a:avLst/>
          </a:prstGeom>
          <a:solidFill>
            <a:schemeClr val="accent1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933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9327E-6 L 0.23611 0.0978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6" grpId="0" animBg="1"/>
      <p:bldP spid="9934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Adaptive Region of Support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28800"/>
            <a:ext cx="8415337" cy="46482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400" smtClean="0">
                <a:ea typeface="SimSun" pitchFamily="2" charset="-122"/>
              </a:rPr>
              <a:t>Brute force search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 smtClean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 smtClean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 smtClean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</a:pPr>
            <a:r>
              <a:rPr lang="en-US" altLang="zh-CN" sz="2400" smtClean="0">
                <a:ea typeface="SimSun" pitchFamily="2" charset="-122"/>
              </a:rPr>
              <a:t>Learn adaptive region of support using expectation-maximization (EM) algorithm</a:t>
            </a:r>
          </a:p>
        </p:txBody>
      </p:sp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762000" y="4670425"/>
            <a:ext cx="1143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region of support</a:t>
            </a:r>
          </a:p>
        </p:txBody>
      </p:sp>
      <p:pic>
        <p:nvPicPr>
          <p:cNvPr id="58373" name="Picture 38" descr="mo magnific oct 25 0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514600"/>
            <a:ext cx="1077913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4" name="Picture 39" descr="mo magnific oct 25 0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2514600"/>
            <a:ext cx="1077913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5" name="Picture 40" descr="mo magnific oct 25 1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1688" y="2514600"/>
            <a:ext cx="10779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6" name="Picture 41" descr="mo magnific oct 25 1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0888" y="2514600"/>
            <a:ext cx="10779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7" name="Picture 42" descr="mo magnific oct 25 1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0088" y="2514600"/>
            <a:ext cx="10779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8" name="Picture 43" descr="mo magnific oct 25 1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99288" y="2514600"/>
            <a:ext cx="10779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1447800" y="2819400"/>
            <a:ext cx="328613" cy="328613"/>
            <a:chOff x="1701" y="1071"/>
            <a:chExt cx="207" cy="207"/>
          </a:xfrm>
        </p:grpSpPr>
        <p:sp>
          <p:nvSpPr>
            <p:cNvPr id="58430" name="Rectangle 46"/>
            <p:cNvSpPr>
              <a:spLocks noChangeAspect="1" noChangeArrowheads="1"/>
            </p:cNvSpPr>
            <p:nvPr/>
          </p:nvSpPr>
          <p:spPr bwMode="auto">
            <a:xfrm>
              <a:off x="1701" y="1071"/>
              <a:ext cx="207" cy="207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431" name="Oval 47"/>
            <p:cNvSpPr>
              <a:spLocks noChangeAspect="1" noChangeArrowheads="1"/>
            </p:cNvSpPr>
            <p:nvPr/>
          </p:nvSpPr>
          <p:spPr bwMode="auto">
            <a:xfrm>
              <a:off x="1792" y="1164"/>
              <a:ext cx="23" cy="23"/>
            </a:xfrm>
            <a:prstGeom prst="ellipse">
              <a:avLst/>
            </a:prstGeom>
            <a:solidFill>
              <a:srgbClr val="FF0000"/>
            </a:solidFill>
            <a:ln w="158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36"/>
          <p:cNvGrpSpPr>
            <a:grpSpLocks/>
          </p:cNvGrpSpPr>
          <p:nvPr/>
        </p:nvGrpSpPr>
        <p:grpSpPr bwMode="auto">
          <a:xfrm>
            <a:off x="2613025" y="2754313"/>
            <a:ext cx="5121275" cy="488950"/>
            <a:chOff x="1646" y="1735"/>
            <a:chExt cx="3226" cy="308"/>
          </a:xfrm>
        </p:grpSpPr>
        <p:grpSp>
          <p:nvGrpSpPr>
            <p:cNvPr id="4" name="Group 54"/>
            <p:cNvGrpSpPr>
              <a:grpSpLocks/>
            </p:cNvGrpSpPr>
            <p:nvPr/>
          </p:nvGrpSpPr>
          <p:grpSpPr bwMode="auto">
            <a:xfrm>
              <a:off x="1646" y="1836"/>
              <a:ext cx="207" cy="207"/>
              <a:chOff x="1701" y="1071"/>
              <a:chExt cx="207" cy="207"/>
            </a:xfrm>
          </p:grpSpPr>
          <p:sp>
            <p:nvSpPr>
              <p:cNvPr id="58428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29" name="Oval 56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57"/>
            <p:cNvGrpSpPr>
              <a:grpSpLocks/>
            </p:cNvGrpSpPr>
            <p:nvPr/>
          </p:nvGrpSpPr>
          <p:grpSpPr bwMode="auto">
            <a:xfrm>
              <a:off x="2374" y="1772"/>
              <a:ext cx="207" cy="207"/>
              <a:chOff x="1701" y="1071"/>
              <a:chExt cx="207" cy="207"/>
            </a:xfrm>
          </p:grpSpPr>
          <p:sp>
            <p:nvSpPr>
              <p:cNvPr id="58426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27" name="Oval 59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"/>
            <p:cNvGrpSpPr>
              <a:grpSpLocks/>
            </p:cNvGrpSpPr>
            <p:nvPr/>
          </p:nvGrpSpPr>
          <p:grpSpPr bwMode="auto">
            <a:xfrm>
              <a:off x="3150" y="1735"/>
              <a:ext cx="207" cy="207"/>
              <a:chOff x="1701" y="1071"/>
              <a:chExt cx="207" cy="207"/>
            </a:xfrm>
          </p:grpSpPr>
          <p:sp>
            <p:nvSpPr>
              <p:cNvPr id="58424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25" name="Oval 62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3"/>
            <p:cNvGrpSpPr>
              <a:grpSpLocks/>
            </p:cNvGrpSpPr>
            <p:nvPr/>
          </p:nvGrpSpPr>
          <p:grpSpPr bwMode="auto">
            <a:xfrm>
              <a:off x="3921" y="1768"/>
              <a:ext cx="207" cy="207"/>
              <a:chOff x="1701" y="1071"/>
              <a:chExt cx="207" cy="207"/>
            </a:xfrm>
          </p:grpSpPr>
          <p:sp>
            <p:nvSpPr>
              <p:cNvPr id="58422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23" name="Oval 65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66"/>
            <p:cNvGrpSpPr>
              <a:grpSpLocks/>
            </p:cNvGrpSpPr>
            <p:nvPr/>
          </p:nvGrpSpPr>
          <p:grpSpPr bwMode="auto">
            <a:xfrm>
              <a:off x="4665" y="1784"/>
              <a:ext cx="207" cy="207"/>
              <a:chOff x="1701" y="1071"/>
              <a:chExt cx="207" cy="207"/>
            </a:xfrm>
          </p:grpSpPr>
          <p:sp>
            <p:nvSpPr>
              <p:cNvPr id="58420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21" name="Oval 68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1048" name="Picture 88" descr="mask_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4695825"/>
            <a:ext cx="547688" cy="547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049" name="Picture 89" descr="mask_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57475" y="4695825"/>
            <a:ext cx="547688" cy="547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050" name="Picture 90" descr="mask_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14713" y="4695825"/>
            <a:ext cx="547687" cy="547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051" name="Picture 91" descr="mask_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76713" y="4695825"/>
            <a:ext cx="547687" cy="547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061" name="Text Box 101"/>
          <p:cNvSpPr txBox="1">
            <a:spLocks noChangeArrowheads="1"/>
          </p:cNvSpPr>
          <p:nvPr/>
        </p:nvSpPr>
        <p:spPr bwMode="auto">
          <a:xfrm>
            <a:off x="7467600" y="1752600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Confused by occlusion !</a:t>
            </a:r>
          </a:p>
        </p:txBody>
      </p:sp>
      <p:pic>
        <p:nvPicPr>
          <p:cNvPr id="41065" name="Picture 105" descr="mo magnific oct 25 0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399088"/>
            <a:ext cx="1077913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66" name="Picture 106" descr="mo magnific oct 25 0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5399088"/>
            <a:ext cx="1077913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67" name="Picture 107" descr="mo magnific oct 25 1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1688" y="5399088"/>
            <a:ext cx="1077912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68" name="Picture 108" descr="mo magnific oct 25 1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0888" y="5399088"/>
            <a:ext cx="1077912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69" name="Picture 109" descr="mo magnific oct 25 1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0088" y="5399088"/>
            <a:ext cx="1077912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70" name="Picture 110" descr="mo magnific oct 25 1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99288" y="5399088"/>
            <a:ext cx="1077912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9" name="Group 111"/>
          <p:cNvGrpSpPr>
            <a:grpSpLocks/>
          </p:cNvGrpSpPr>
          <p:nvPr/>
        </p:nvGrpSpPr>
        <p:grpSpPr bwMode="auto">
          <a:xfrm>
            <a:off x="1447800" y="5703888"/>
            <a:ext cx="328613" cy="328612"/>
            <a:chOff x="1701" y="1071"/>
            <a:chExt cx="207" cy="207"/>
          </a:xfrm>
        </p:grpSpPr>
        <p:sp>
          <p:nvSpPr>
            <p:cNvPr id="58413" name="Rectangle 112"/>
            <p:cNvSpPr>
              <a:spLocks noChangeAspect="1" noChangeArrowheads="1"/>
            </p:cNvSpPr>
            <p:nvPr/>
          </p:nvSpPr>
          <p:spPr bwMode="auto">
            <a:xfrm>
              <a:off x="1701" y="1071"/>
              <a:ext cx="207" cy="207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414" name="Oval 113"/>
            <p:cNvSpPr>
              <a:spLocks noChangeAspect="1" noChangeArrowheads="1"/>
            </p:cNvSpPr>
            <p:nvPr/>
          </p:nvSpPr>
          <p:spPr bwMode="auto">
            <a:xfrm>
              <a:off x="1792" y="1164"/>
              <a:ext cx="23" cy="23"/>
            </a:xfrm>
            <a:prstGeom prst="ellipse">
              <a:avLst/>
            </a:prstGeom>
            <a:solidFill>
              <a:srgbClr val="FF0000"/>
            </a:solidFill>
            <a:ln w="158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20"/>
          <p:cNvGrpSpPr>
            <a:grpSpLocks/>
          </p:cNvGrpSpPr>
          <p:nvPr/>
        </p:nvGrpSpPr>
        <p:grpSpPr bwMode="auto">
          <a:xfrm>
            <a:off x="2655888" y="5703888"/>
            <a:ext cx="5211762" cy="328612"/>
            <a:chOff x="1673" y="2016"/>
            <a:chExt cx="3283" cy="207"/>
          </a:xfrm>
        </p:grpSpPr>
        <p:grpSp>
          <p:nvGrpSpPr>
            <p:cNvPr id="11" name="Group 121"/>
            <p:cNvGrpSpPr>
              <a:grpSpLocks/>
            </p:cNvGrpSpPr>
            <p:nvPr/>
          </p:nvGrpSpPr>
          <p:grpSpPr bwMode="auto">
            <a:xfrm>
              <a:off x="1673" y="2016"/>
              <a:ext cx="207" cy="207"/>
              <a:chOff x="1701" y="1071"/>
              <a:chExt cx="207" cy="207"/>
            </a:xfrm>
          </p:grpSpPr>
          <p:sp>
            <p:nvSpPr>
              <p:cNvPr id="58411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12" name="Oval 123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24"/>
            <p:cNvGrpSpPr>
              <a:grpSpLocks/>
            </p:cNvGrpSpPr>
            <p:nvPr/>
          </p:nvGrpSpPr>
          <p:grpSpPr bwMode="auto">
            <a:xfrm>
              <a:off x="2433" y="2016"/>
              <a:ext cx="207" cy="207"/>
              <a:chOff x="1701" y="1071"/>
              <a:chExt cx="207" cy="207"/>
            </a:xfrm>
          </p:grpSpPr>
          <p:sp>
            <p:nvSpPr>
              <p:cNvPr id="58409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10" name="Oval 126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7"/>
            <p:cNvGrpSpPr>
              <a:grpSpLocks/>
            </p:cNvGrpSpPr>
            <p:nvPr/>
          </p:nvGrpSpPr>
          <p:grpSpPr bwMode="auto">
            <a:xfrm>
              <a:off x="3201" y="2016"/>
              <a:ext cx="207" cy="207"/>
              <a:chOff x="1701" y="1071"/>
              <a:chExt cx="207" cy="207"/>
            </a:xfrm>
          </p:grpSpPr>
          <p:sp>
            <p:nvSpPr>
              <p:cNvPr id="58407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08" name="Oval 129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0"/>
            <p:cNvGrpSpPr>
              <a:grpSpLocks/>
            </p:cNvGrpSpPr>
            <p:nvPr/>
          </p:nvGrpSpPr>
          <p:grpSpPr bwMode="auto">
            <a:xfrm>
              <a:off x="3973" y="2016"/>
              <a:ext cx="207" cy="207"/>
              <a:chOff x="1701" y="1071"/>
              <a:chExt cx="207" cy="207"/>
            </a:xfrm>
          </p:grpSpPr>
          <p:sp>
            <p:nvSpPr>
              <p:cNvPr id="58405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06" name="Oval 132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33"/>
            <p:cNvGrpSpPr>
              <a:grpSpLocks/>
            </p:cNvGrpSpPr>
            <p:nvPr/>
          </p:nvGrpSpPr>
          <p:grpSpPr bwMode="auto">
            <a:xfrm>
              <a:off x="4749" y="2016"/>
              <a:ext cx="207" cy="207"/>
              <a:chOff x="1701" y="1071"/>
              <a:chExt cx="207" cy="207"/>
            </a:xfrm>
          </p:grpSpPr>
          <p:sp>
            <p:nvSpPr>
              <p:cNvPr id="58403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404" name="Oval 135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8394" name="Line 137"/>
          <p:cNvSpPr>
            <a:spLocks noChangeShapeType="1"/>
          </p:cNvSpPr>
          <p:nvPr/>
        </p:nvSpPr>
        <p:spPr bwMode="auto">
          <a:xfrm>
            <a:off x="5715000" y="3733800"/>
            <a:ext cx="2362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95" name="Text Box 139"/>
          <p:cNvSpPr txBox="1">
            <a:spLocks noChangeArrowheads="1"/>
          </p:cNvSpPr>
          <p:nvPr/>
        </p:nvSpPr>
        <p:spPr bwMode="auto">
          <a:xfrm>
            <a:off x="8124825" y="35433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time</a:t>
            </a:r>
          </a:p>
        </p:txBody>
      </p:sp>
      <p:sp>
        <p:nvSpPr>
          <p:cNvPr id="41100" name="Line 140"/>
          <p:cNvSpPr>
            <a:spLocks noChangeShapeType="1"/>
          </p:cNvSpPr>
          <p:nvPr/>
        </p:nvSpPr>
        <p:spPr bwMode="auto">
          <a:xfrm>
            <a:off x="5715000" y="6591300"/>
            <a:ext cx="2362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1101" name="Text Box 141"/>
          <p:cNvSpPr txBox="1">
            <a:spLocks noChangeArrowheads="1"/>
          </p:cNvSpPr>
          <p:nvPr/>
        </p:nvSpPr>
        <p:spPr bwMode="auto">
          <a:xfrm>
            <a:off x="8124825" y="64008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4" grpId="0"/>
      <p:bldP spid="41061" grpId="0"/>
      <p:bldP spid="41100" grpId="0" animBg="1"/>
      <p:bldP spid="4110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905000"/>
            <a:ext cx="71628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Challenges (2)</a:t>
            </a:r>
          </a:p>
        </p:txBody>
      </p:sp>
      <p:pic>
        <p:nvPicPr>
          <p:cNvPr id="100364" name="Picture 12" descr="frame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143500"/>
            <a:ext cx="685800" cy="685800"/>
          </a:xfrm>
          <a:prstGeom prst="rect">
            <a:avLst/>
          </a:prstGeom>
          <a:noFill/>
          <a:ln w="15875">
            <a:solidFill>
              <a:srgbClr val="FF6600"/>
            </a:solidFill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273300" y="3200400"/>
            <a:ext cx="3898900" cy="2647950"/>
            <a:chOff x="1432" y="2016"/>
            <a:chExt cx="2456" cy="1668"/>
          </a:xfrm>
        </p:grpSpPr>
        <p:sp>
          <p:nvSpPr>
            <p:cNvPr id="59401" name="Line 15"/>
            <p:cNvSpPr>
              <a:spLocks noChangeShapeType="1"/>
            </p:cNvSpPr>
            <p:nvPr/>
          </p:nvSpPr>
          <p:spPr bwMode="auto">
            <a:xfrm flipH="1" flipV="1">
              <a:off x="1432" y="3252"/>
              <a:ext cx="2016" cy="43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2" name="Line 16"/>
            <p:cNvSpPr>
              <a:spLocks noChangeShapeType="1"/>
            </p:cNvSpPr>
            <p:nvPr/>
          </p:nvSpPr>
          <p:spPr bwMode="auto">
            <a:xfrm flipH="1" flipV="1">
              <a:off x="2688" y="3252"/>
              <a:ext cx="1200" cy="43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Line 17"/>
            <p:cNvSpPr>
              <a:spLocks noChangeShapeType="1"/>
            </p:cNvSpPr>
            <p:nvPr/>
          </p:nvSpPr>
          <p:spPr bwMode="auto">
            <a:xfrm flipH="1" flipV="1">
              <a:off x="1536" y="2112"/>
              <a:ext cx="1912" cy="1124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Line 18"/>
            <p:cNvSpPr>
              <a:spLocks noChangeShapeType="1"/>
            </p:cNvSpPr>
            <p:nvPr/>
          </p:nvSpPr>
          <p:spPr bwMode="auto">
            <a:xfrm flipH="1" flipV="1">
              <a:off x="2688" y="2016"/>
              <a:ext cx="1200" cy="122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362200" y="3352800"/>
            <a:ext cx="1981200" cy="19050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0365" name="Picture 13" descr="frame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153025"/>
            <a:ext cx="685800" cy="685800"/>
          </a:xfrm>
          <a:prstGeom prst="rect">
            <a:avLst/>
          </a:prstGeom>
          <a:noFill/>
          <a:ln w="1587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0372" name="Oval 20"/>
          <p:cNvSpPr>
            <a:spLocks noChangeArrowheads="1"/>
          </p:cNvSpPr>
          <p:nvPr/>
        </p:nvSpPr>
        <p:spPr bwMode="auto">
          <a:xfrm>
            <a:off x="3276600" y="4114800"/>
            <a:ext cx="76200" cy="76200"/>
          </a:xfrm>
          <a:prstGeom prst="ellipse">
            <a:avLst/>
          </a:prstGeom>
          <a:solidFill>
            <a:schemeClr val="accent1"/>
          </a:solidFill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7917 -0.1902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" y="-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00365"/>
                                        </p:tgtEl>
                                      </p:cBhvr>
                                      <p:by x="280000" y="2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0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6" grpId="0" animBg="1"/>
      <p:bldP spid="1003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of segmentation to video</a:t>
            </a:r>
          </a:p>
        </p:txBody>
      </p:sp>
      <p:sp>
        <p:nvSpPr>
          <p:cNvPr id="174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>
              <a:buFontTx/>
              <a:buChar char="•"/>
            </a:pPr>
            <a:r>
              <a:rPr lang="en-US"/>
              <a:t>Shot boundary detection</a:t>
            </a:r>
          </a:p>
          <a:p>
            <a:pPr lvl="1"/>
            <a:r>
              <a:rPr lang="en-US"/>
              <a:t>For each frame</a:t>
            </a:r>
          </a:p>
          <a:p>
            <a:pPr lvl="2"/>
            <a:r>
              <a:rPr lang="en-US"/>
              <a:t>Compute the distance between the current frame and the previous one</a:t>
            </a:r>
          </a:p>
          <a:p>
            <a:pPr lvl="3"/>
            <a:r>
              <a:rPr lang="en-US"/>
              <a:t>Pixel-by-pixel differences</a:t>
            </a:r>
          </a:p>
          <a:p>
            <a:pPr lvl="3"/>
            <a:r>
              <a:rPr lang="en-US"/>
              <a:t>Differences of color histograms</a:t>
            </a:r>
          </a:p>
          <a:p>
            <a:pPr lvl="3"/>
            <a:r>
              <a:rPr lang="en-US"/>
              <a:t>Block comparison</a:t>
            </a:r>
          </a:p>
          <a:p>
            <a:pPr lvl="2"/>
            <a:r>
              <a:rPr lang="en-US"/>
              <a:t>If the distance is greater than some threshold, classify the frame as a shot boundary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8995" grpId="0" build="p" bldLvl="3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Trajectory Pruning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415338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400" smtClean="0">
                <a:ea typeface="SimSun" pitchFamily="2" charset="-122"/>
              </a:rPr>
              <a:t>Tracking with adaptive region of support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 smtClean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 smtClean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 smtClean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 smtClean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 smtClean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</a:pPr>
            <a:r>
              <a:rPr lang="en-US" altLang="zh-CN" sz="2400" smtClean="0">
                <a:ea typeface="SimSun" pitchFamily="2" charset="-122"/>
              </a:rPr>
              <a:t>Outlier detection and removal by interpolation</a:t>
            </a:r>
          </a:p>
        </p:txBody>
      </p:sp>
      <p:pic>
        <p:nvPicPr>
          <p:cNvPr id="60420" name="Picture 4" descr="frame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1" name="Picture 5" descr="frame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2" name="Picture 6" descr="frame_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89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3" name="Picture 7" descr="frame_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43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4" name="Picture 8" descr="frame_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897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876425" y="2805113"/>
            <a:ext cx="381000" cy="381000"/>
            <a:chOff x="480" y="542"/>
            <a:chExt cx="240" cy="240"/>
          </a:xfrm>
        </p:grpSpPr>
        <p:sp>
          <p:nvSpPr>
            <p:cNvPr id="60473" name="Rectangle 10"/>
            <p:cNvSpPr>
              <a:spLocks noChangeArrowheads="1"/>
            </p:cNvSpPr>
            <p:nvPr/>
          </p:nvSpPr>
          <p:spPr bwMode="auto">
            <a:xfrm>
              <a:off x="480" y="542"/>
              <a:ext cx="240" cy="24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74" name="Oval 11"/>
            <p:cNvSpPr>
              <a:spLocks noChangeAspect="1" noChangeArrowheads="1"/>
            </p:cNvSpPr>
            <p:nvPr/>
          </p:nvSpPr>
          <p:spPr bwMode="auto">
            <a:xfrm>
              <a:off x="588" y="651"/>
              <a:ext cx="23" cy="23"/>
            </a:xfrm>
            <a:prstGeom prst="ellipse">
              <a:avLst/>
            </a:prstGeom>
            <a:solidFill>
              <a:srgbClr val="FF0000"/>
            </a:solidFill>
            <a:ln w="158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3171825" y="2743200"/>
            <a:ext cx="4264025" cy="609600"/>
            <a:chOff x="1998" y="1728"/>
            <a:chExt cx="2686" cy="384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998" y="1761"/>
              <a:ext cx="240" cy="240"/>
              <a:chOff x="480" y="542"/>
              <a:chExt cx="240" cy="240"/>
            </a:xfrm>
          </p:grpSpPr>
          <p:sp>
            <p:nvSpPr>
              <p:cNvPr id="60471" name="Rectangle 13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472" name="Oval 14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703" y="1728"/>
              <a:ext cx="240" cy="240"/>
              <a:chOff x="480" y="542"/>
              <a:chExt cx="240" cy="240"/>
            </a:xfrm>
          </p:grpSpPr>
          <p:sp>
            <p:nvSpPr>
              <p:cNvPr id="60469" name="Rectangle 16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470" name="Oval 17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3711" y="1872"/>
              <a:ext cx="240" cy="240"/>
              <a:chOff x="480" y="542"/>
              <a:chExt cx="240" cy="240"/>
            </a:xfrm>
          </p:grpSpPr>
          <p:sp>
            <p:nvSpPr>
              <p:cNvPr id="60467" name="Rectangle 19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468" name="Oval 20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4444" y="1759"/>
              <a:ext cx="240" cy="240"/>
              <a:chOff x="480" y="542"/>
              <a:chExt cx="240" cy="240"/>
            </a:xfrm>
          </p:grpSpPr>
          <p:sp>
            <p:nvSpPr>
              <p:cNvPr id="60465" name="Rectangle 22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466" name="Oval 23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6248400" y="18288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9933"/>
                </a:solidFill>
                <a:latin typeface="Arial" charset="0"/>
                <a:ea typeface="SimSun" pitchFamily="2" charset="-122"/>
                <a:cs typeface="+mn-cs"/>
              </a:rPr>
              <a:t>Nonsense at full occlusion!</a:t>
            </a:r>
          </a:p>
        </p:txBody>
      </p:sp>
      <p:pic>
        <p:nvPicPr>
          <p:cNvPr id="50210" name="Picture 34" descr="frame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211" name="Picture 35" descr="frame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212" name="Picture 36" descr="frame_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89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213" name="Picture 37" descr="frame_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43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214" name="Picture 38" descr="frame_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897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1876425" y="5548313"/>
            <a:ext cx="381000" cy="381000"/>
            <a:chOff x="480" y="542"/>
            <a:chExt cx="240" cy="240"/>
          </a:xfrm>
        </p:grpSpPr>
        <p:sp>
          <p:nvSpPr>
            <p:cNvPr id="60459" name="Rectangle 40"/>
            <p:cNvSpPr>
              <a:spLocks noChangeArrowheads="1"/>
            </p:cNvSpPr>
            <p:nvPr/>
          </p:nvSpPr>
          <p:spPr bwMode="auto">
            <a:xfrm>
              <a:off x="480" y="542"/>
              <a:ext cx="240" cy="24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60" name="Oval 41"/>
            <p:cNvSpPr>
              <a:spLocks noChangeAspect="1" noChangeArrowheads="1"/>
            </p:cNvSpPr>
            <p:nvPr/>
          </p:nvSpPr>
          <p:spPr bwMode="auto">
            <a:xfrm>
              <a:off x="588" y="651"/>
              <a:ext cx="23" cy="23"/>
            </a:xfrm>
            <a:prstGeom prst="ellipse">
              <a:avLst/>
            </a:prstGeom>
            <a:solidFill>
              <a:srgbClr val="FF0000"/>
            </a:solidFill>
            <a:ln w="158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3171825" y="5535613"/>
            <a:ext cx="4264025" cy="384175"/>
            <a:chOff x="1624" y="1982"/>
            <a:chExt cx="2686" cy="242"/>
          </a:xfrm>
        </p:grpSpPr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1624" y="1984"/>
              <a:ext cx="240" cy="240"/>
              <a:chOff x="480" y="542"/>
              <a:chExt cx="240" cy="240"/>
            </a:xfrm>
          </p:grpSpPr>
          <p:sp>
            <p:nvSpPr>
              <p:cNvPr id="60457" name="Rectangle 44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458" name="Oval 45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>
              <a:off x="2450" y="1984"/>
              <a:ext cx="240" cy="240"/>
              <a:chOff x="480" y="542"/>
              <a:chExt cx="240" cy="240"/>
            </a:xfrm>
          </p:grpSpPr>
          <p:sp>
            <p:nvSpPr>
              <p:cNvPr id="60455" name="Rectangle 47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33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456" name="Oval 48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FF33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49"/>
            <p:cNvGrpSpPr>
              <a:grpSpLocks/>
            </p:cNvGrpSpPr>
            <p:nvPr/>
          </p:nvGrpSpPr>
          <p:grpSpPr bwMode="auto">
            <a:xfrm>
              <a:off x="3264" y="1984"/>
              <a:ext cx="240" cy="240"/>
              <a:chOff x="480" y="542"/>
              <a:chExt cx="240" cy="240"/>
            </a:xfrm>
          </p:grpSpPr>
          <p:sp>
            <p:nvSpPr>
              <p:cNvPr id="60453" name="Rectangle 50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33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454" name="Oval 51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FF33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52"/>
            <p:cNvGrpSpPr>
              <a:grpSpLocks/>
            </p:cNvGrpSpPr>
            <p:nvPr/>
          </p:nvGrpSpPr>
          <p:grpSpPr bwMode="auto">
            <a:xfrm>
              <a:off x="4070" y="1982"/>
              <a:ext cx="240" cy="240"/>
              <a:chOff x="480" y="542"/>
              <a:chExt cx="240" cy="240"/>
            </a:xfrm>
          </p:grpSpPr>
          <p:sp>
            <p:nvSpPr>
              <p:cNvPr id="60451" name="Rectangle 53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452" name="Oval 54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237" name="Line 61"/>
          <p:cNvSpPr>
            <a:spLocks noChangeShapeType="1"/>
          </p:cNvSpPr>
          <p:nvPr/>
        </p:nvSpPr>
        <p:spPr bwMode="auto">
          <a:xfrm>
            <a:off x="1547813" y="4267200"/>
            <a:ext cx="6248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14" name="Group 74"/>
          <p:cNvGrpSpPr>
            <a:grpSpLocks/>
          </p:cNvGrpSpPr>
          <p:nvPr/>
        </p:nvGrpSpPr>
        <p:grpSpPr bwMode="auto">
          <a:xfrm>
            <a:off x="1976438" y="3810000"/>
            <a:ext cx="5394325" cy="457200"/>
            <a:chOff x="1182" y="2400"/>
            <a:chExt cx="3398" cy="288"/>
          </a:xfrm>
        </p:grpSpPr>
        <p:sp>
          <p:nvSpPr>
            <p:cNvPr id="60442" name="Rectangle 62"/>
            <p:cNvSpPr>
              <a:spLocks noChangeArrowheads="1"/>
            </p:cNvSpPr>
            <p:nvPr/>
          </p:nvSpPr>
          <p:spPr bwMode="auto">
            <a:xfrm>
              <a:off x="1182" y="2400"/>
              <a:ext cx="144" cy="28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43" name="Rectangle 65"/>
            <p:cNvSpPr>
              <a:spLocks noChangeArrowheads="1"/>
            </p:cNvSpPr>
            <p:nvPr/>
          </p:nvSpPr>
          <p:spPr bwMode="auto">
            <a:xfrm>
              <a:off x="1968" y="2448"/>
              <a:ext cx="144" cy="24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44" name="Rectangle 66"/>
            <p:cNvSpPr>
              <a:spLocks noChangeArrowheads="1"/>
            </p:cNvSpPr>
            <p:nvPr/>
          </p:nvSpPr>
          <p:spPr bwMode="auto">
            <a:xfrm>
              <a:off x="4436" y="2448"/>
              <a:ext cx="144" cy="24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45" name="Rectangle 67"/>
            <p:cNvSpPr>
              <a:spLocks noChangeArrowheads="1"/>
            </p:cNvSpPr>
            <p:nvPr/>
          </p:nvSpPr>
          <p:spPr bwMode="auto">
            <a:xfrm>
              <a:off x="2784" y="2671"/>
              <a:ext cx="144" cy="17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46" name="Rectangle 68"/>
            <p:cNvSpPr>
              <a:spLocks noChangeArrowheads="1"/>
            </p:cNvSpPr>
            <p:nvPr/>
          </p:nvSpPr>
          <p:spPr bwMode="auto">
            <a:xfrm>
              <a:off x="3623" y="2671"/>
              <a:ext cx="144" cy="17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0245" name="Line 69"/>
          <p:cNvSpPr>
            <a:spLocks noChangeShapeType="1"/>
          </p:cNvSpPr>
          <p:nvPr/>
        </p:nvSpPr>
        <p:spPr bwMode="auto">
          <a:xfrm flipV="1">
            <a:off x="1555750" y="3733800"/>
            <a:ext cx="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246" name="Text Box 70"/>
          <p:cNvSpPr txBox="1">
            <a:spLocks noChangeArrowheads="1"/>
          </p:cNvSpPr>
          <p:nvPr/>
        </p:nvSpPr>
        <p:spPr bwMode="auto">
          <a:xfrm>
            <a:off x="7924800" y="404653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time</a:t>
            </a:r>
          </a:p>
        </p:txBody>
      </p:sp>
      <p:sp>
        <p:nvSpPr>
          <p:cNvPr id="50247" name="Text Box 71"/>
          <p:cNvSpPr txBox="1">
            <a:spLocks noChangeArrowheads="1"/>
          </p:cNvSpPr>
          <p:nvPr/>
        </p:nvSpPr>
        <p:spPr bwMode="auto">
          <a:xfrm>
            <a:off x="252413" y="36576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inlier probability</a:t>
            </a:r>
          </a:p>
        </p:txBody>
      </p:sp>
      <p:sp>
        <p:nvSpPr>
          <p:cNvPr id="50249" name="Rectangle 73"/>
          <p:cNvSpPr>
            <a:spLocks noChangeArrowheads="1"/>
          </p:cNvSpPr>
          <p:nvPr/>
        </p:nvSpPr>
        <p:spPr bwMode="auto">
          <a:xfrm>
            <a:off x="4002088" y="2362200"/>
            <a:ext cx="2590800" cy="2057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251" name="Text Box 75"/>
          <p:cNvSpPr txBox="1">
            <a:spLocks noChangeArrowheads="1"/>
          </p:cNvSpPr>
          <p:nvPr/>
        </p:nvSpPr>
        <p:spPr bwMode="auto">
          <a:xfrm>
            <a:off x="4595813" y="3733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kern="1200">
                <a:solidFill>
                  <a:srgbClr val="EA38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Outliers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08" grpId="0"/>
      <p:bldP spid="50237" grpId="0" animBg="1"/>
      <p:bldP spid="50245" grpId="0" animBg="1"/>
      <p:bldP spid="50246" grpId="0"/>
      <p:bldP spid="50247" grpId="0"/>
      <p:bldP spid="50249" grpId="0" animBg="1"/>
      <p:bldP spid="5025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676400" y="6324600"/>
            <a:ext cx="640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9933"/>
                </a:solidFill>
                <a:latin typeface="Arial" charset="0"/>
                <a:ea typeface="SimSun" pitchFamily="2" charset="-122"/>
                <a:cs typeface="+mn-cs"/>
              </a:rPr>
              <a:t>Without</a:t>
            </a: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 adaptive region of support and trajectory pruning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1990725" y="63246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66FF33"/>
                </a:solidFill>
                <a:latin typeface="Arial" charset="0"/>
                <a:ea typeface="SimSun" pitchFamily="2" charset="-122"/>
                <a:cs typeface="+mn-cs"/>
              </a:rPr>
              <a:t>With</a:t>
            </a: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 adaptive region of support and trajectory pruning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Comparison 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830388"/>
            <a:ext cx="6618288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Match_01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828800"/>
            <a:ext cx="661828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120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2"/>
          <p:cNvSpPr>
            <a:spLocks noChangeArrowheads="1"/>
          </p:cNvSpPr>
          <p:nvPr/>
        </p:nvSpPr>
        <p:spPr bwMode="auto">
          <a:xfrm>
            <a:off x="6619875" y="2105025"/>
            <a:ext cx="2076450" cy="12192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3500" smtClean="0">
                <a:ea typeface="SimSun" pitchFamily="2" charset="-122"/>
              </a:rPr>
              <a:t>Motion Magnification Pipeline </a:t>
            </a:r>
            <a:r>
              <a:rPr lang="en-US" altLang="zh-CN" sz="3500" smtClean="0">
                <a:solidFill>
                  <a:srgbClr val="FFCC00"/>
                </a:solidFill>
                <a:ea typeface="SimSun" pitchFamily="2" charset="-122"/>
              </a:rPr>
              <a:t>Trajectory Clustering</a:t>
            </a: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Input raw 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sequence</a:t>
            </a:r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Registration</a:t>
            </a:r>
          </a:p>
        </p:txBody>
      </p:sp>
      <p:sp>
        <p:nvSpPr>
          <p:cNvPr id="62470" name="Line 5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Rectangle 6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Feature point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tracking</a:t>
            </a:r>
          </a:p>
        </p:txBody>
      </p:sp>
      <p:sp>
        <p:nvSpPr>
          <p:cNvPr id="62472" name="Line 7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3" name="Rectangle 8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Trajectory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clustering</a:t>
            </a:r>
          </a:p>
        </p:txBody>
      </p:sp>
      <p:sp>
        <p:nvSpPr>
          <p:cNvPr id="62474" name="Line 9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5" name="Rectangle 10"/>
          <p:cNvSpPr>
            <a:spLocks noChangeArrowheads="1"/>
          </p:cNvSpPr>
          <p:nvPr/>
        </p:nvSpPr>
        <p:spPr bwMode="auto">
          <a:xfrm>
            <a:off x="6858000" y="3810000"/>
            <a:ext cx="16764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Dense optical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flow interpolation</a:t>
            </a:r>
          </a:p>
        </p:txBody>
      </p:sp>
      <p:sp>
        <p:nvSpPr>
          <p:cNvPr id="62476" name="Line 11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7" name="Rectangle 12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Layer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segmentation</a:t>
            </a:r>
          </a:p>
        </p:txBody>
      </p:sp>
      <p:sp>
        <p:nvSpPr>
          <p:cNvPr id="62478" name="Line 13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9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Magnification,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texture fill-in,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rendering</a:t>
            </a:r>
          </a:p>
        </p:txBody>
      </p:sp>
      <p:sp>
        <p:nvSpPr>
          <p:cNvPr id="62480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Output magnified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sequence</a:t>
            </a:r>
          </a:p>
        </p:txBody>
      </p:sp>
      <p:sp>
        <p:nvSpPr>
          <p:cNvPr id="62482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>
                <a:solidFill>
                  <a:srgbClr val="706D00"/>
                </a:solidFill>
                <a:latin typeface="Arial" charset="0"/>
                <a:ea typeface="SimSun" pitchFamily="2" charset="-122"/>
                <a:cs typeface="+mn-cs"/>
              </a:rPr>
              <a:t>Layer-based motion analysis</a:t>
            </a:r>
          </a:p>
        </p:txBody>
      </p:sp>
      <p:sp>
        <p:nvSpPr>
          <p:cNvPr id="62485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Rectangle 21"/>
          <p:cNvSpPr>
            <a:spLocks noChangeArrowheads="1"/>
          </p:cNvSpPr>
          <p:nvPr/>
        </p:nvSpPr>
        <p:spPr bwMode="auto">
          <a:xfrm>
            <a:off x="2971800" y="49530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User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Normalized Complex Correlation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905000"/>
            <a:ext cx="4986337" cy="46482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The similarity metric should be independent of phase and magnitude</a:t>
            </a:r>
          </a:p>
          <a:p>
            <a:pPr eaLnBrk="1" hangingPunct="1"/>
            <a:r>
              <a:rPr lang="en-US" altLang="zh-CN" smtClean="0">
                <a:ea typeface="SimSun" pitchFamily="2" charset="-122"/>
              </a:rPr>
              <a:t>Normalized complex correlation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638800" y="2057400"/>
            <a:ext cx="3254375" cy="2438400"/>
            <a:chOff x="3168" y="2496"/>
            <a:chExt cx="2400" cy="1536"/>
          </a:xfrm>
        </p:grpSpPr>
        <p:pic>
          <p:nvPicPr>
            <p:cNvPr id="5126" name="Picture 4" descr="mo magnific oct 25 09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2496"/>
              <a:ext cx="2400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212" y="3176"/>
              <a:ext cx="388" cy="178"/>
              <a:chOff x="332" y="3224"/>
              <a:chExt cx="388" cy="178"/>
            </a:xfrm>
          </p:grpSpPr>
          <p:sp>
            <p:nvSpPr>
              <p:cNvPr id="5134" name="Rectangle 6"/>
              <p:cNvSpPr>
                <a:spLocks noChangeArrowheads="1"/>
              </p:cNvSpPr>
              <p:nvPr/>
            </p:nvSpPr>
            <p:spPr bwMode="auto">
              <a:xfrm>
                <a:off x="332" y="3224"/>
                <a:ext cx="388" cy="178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5" name="Oval 7"/>
              <p:cNvSpPr>
                <a:spLocks noChangeAspect="1" noChangeArrowheads="1"/>
              </p:cNvSpPr>
              <p:nvPr/>
            </p:nvSpPr>
            <p:spPr bwMode="auto">
              <a:xfrm>
                <a:off x="516" y="3300"/>
                <a:ext cx="29" cy="2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961" y="3304"/>
              <a:ext cx="220" cy="255"/>
              <a:chOff x="1081" y="3352"/>
              <a:chExt cx="220" cy="255"/>
            </a:xfrm>
          </p:grpSpPr>
          <p:sp>
            <p:nvSpPr>
              <p:cNvPr id="5132" name="Rectangle 9"/>
              <p:cNvSpPr>
                <a:spLocks noChangeArrowheads="1"/>
              </p:cNvSpPr>
              <p:nvPr/>
            </p:nvSpPr>
            <p:spPr bwMode="auto">
              <a:xfrm>
                <a:off x="1081" y="3352"/>
                <a:ext cx="220" cy="255"/>
              </a:xfrm>
              <a:prstGeom prst="rect">
                <a:avLst/>
              </a:prstGeom>
              <a:noFill/>
              <a:ln w="254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3" name="Oval 10"/>
              <p:cNvSpPr>
                <a:spLocks noChangeAspect="1" noChangeArrowheads="1"/>
              </p:cNvSpPr>
              <p:nvPr/>
            </p:nvSpPr>
            <p:spPr bwMode="auto">
              <a:xfrm>
                <a:off x="1182" y="3475"/>
                <a:ext cx="29" cy="29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01" y="3006"/>
              <a:ext cx="396" cy="170"/>
              <a:chOff x="1521" y="3054"/>
              <a:chExt cx="396" cy="170"/>
            </a:xfrm>
          </p:grpSpPr>
          <p:sp>
            <p:nvSpPr>
              <p:cNvPr id="5130" name="Rectangle 12"/>
              <p:cNvSpPr>
                <a:spLocks noChangeArrowheads="1"/>
              </p:cNvSpPr>
              <p:nvPr/>
            </p:nvSpPr>
            <p:spPr bwMode="auto">
              <a:xfrm>
                <a:off x="1521" y="3054"/>
                <a:ext cx="396" cy="170"/>
              </a:xfrm>
              <a:prstGeom prst="rect">
                <a:avLst/>
              </a:prstGeom>
              <a:noFill/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1" name="Oval 13"/>
              <p:cNvSpPr>
                <a:spLocks noChangeAspect="1" noChangeArrowheads="1"/>
              </p:cNvSpPr>
              <p:nvPr/>
            </p:nvSpPr>
            <p:spPr bwMode="auto">
              <a:xfrm>
                <a:off x="1699" y="3126"/>
                <a:ext cx="29" cy="2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145422" name="Object 2"/>
          <p:cNvGraphicFramePr>
            <a:graphicFrameLocks noChangeAspect="1"/>
          </p:cNvGraphicFramePr>
          <p:nvPr/>
        </p:nvGraphicFramePr>
        <p:xfrm>
          <a:off x="838200" y="4572000"/>
          <a:ext cx="4286250" cy="873125"/>
        </p:xfrm>
        <a:graphic>
          <a:graphicData uri="http://schemas.openxmlformats.org/presentationml/2006/ole">
            <p:oleObj spid="_x0000_s49154" name="Equation" r:id="rId4" imgW="2679480" imgH="5457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7" descr="AffinityMatr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" y="3262313"/>
            <a:ext cx="2286000" cy="2286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2972" name="Picture 28" descr="ClusteringMatri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5" y="3262313"/>
            <a:ext cx="2286000" cy="2286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Spectral Clustering</a:t>
            </a:r>
          </a:p>
        </p:txBody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endParaRPr lang="en-US" altLang="zh-CN" smtClean="0">
              <a:ea typeface="SimSun" pitchFamily="2" charset="-122"/>
            </a:endParaRPr>
          </a:p>
        </p:txBody>
      </p:sp>
      <p:sp>
        <p:nvSpPr>
          <p:cNvPr id="63494" name="Text Box 29"/>
          <p:cNvSpPr txBox="1">
            <a:spLocks noChangeArrowheads="1"/>
          </p:cNvSpPr>
          <p:nvPr/>
        </p:nvSpPr>
        <p:spPr bwMode="auto">
          <a:xfrm>
            <a:off x="847725" y="56388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Affinity matrix</a:t>
            </a:r>
          </a:p>
        </p:txBody>
      </p:sp>
      <p:sp>
        <p:nvSpPr>
          <p:cNvPr id="82974" name="Text Box 30"/>
          <p:cNvSpPr txBox="1">
            <a:spLocks noChangeArrowheads="1"/>
          </p:cNvSpPr>
          <p:nvPr/>
        </p:nvSpPr>
        <p:spPr bwMode="auto">
          <a:xfrm>
            <a:off x="3667125" y="5624513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Clustering</a:t>
            </a:r>
          </a:p>
        </p:txBody>
      </p:sp>
      <p:pic>
        <p:nvPicPr>
          <p:cNvPr id="82975" name="Picture 31" descr="ClusteringReorderedAffinityMatr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2700" y="3262313"/>
            <a:ext cx="2286000" cy="2286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82976" name="Text Box 32"/>
          <p:cNvSpPr txBox="1">
            <a:spLocks noChangeArrowheads="1"/>
          </p:cNvSpPr>
          <p:nvPr/>
        </p:nvSpPr>
        <p:spPr bwMode="auto">
          <a:xfrm>
            <a:off x="5905500" y="5624513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Reordering of affinity matrix</a:t>
            </a:r>
          </a:p>
        </p:txBody>
      </p:sp>
      <p:pic>
        <p:nvPicPr>
          <p:cNvPr id="82977" name="Picture 33" descr="ReorderedAffinityMatri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2700" y="326231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79" name="Text Box 35"/>
          <p:cNvSpPr txBox="1">
            <a:spLocks noChangeArrowheads="1"/>
          </p:cNvSpPr>
          <p:nvPr/>
        </p:nvSpPr>
        <p:spPr bwMode="auto">
          <a:xfrm>
            <a:off x="3695700" y="27432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00"/>
                </a:solidFill>
                <a:latin typeface="Arial" charset="0"/>
                <a:ea typeface="SimSun" pitchFamily="2" charset="-122"/>
                <a:cs typeface="+mn-cs"/>
              </a:rPr>
              <a:t>Two clusters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90500" y="2743200"/>
            <a:ext cx="2895600" cy="2743200"/>
            <a:chOff x="120" y="1728"/>
            <a:chExt cx="1824" cy="1728"/>
          </a:xfrm>
        </p:grpSpPr>
        <p:sp>
          <p:nvSpPr>
            <p:cNvPr id="63501" name="Line 38"/>
            <p:cNvSpPr>
              <a:spLocks noChangeShapeType="1"/>
            </p:cNvSpPr>
            <p:nvPr/>
          </p:nvSpPr>
          <p:spPr bwMode="auto">
            <a:xfrm>
              <a:off x="408" y="1968"/>
              <a:ext cx="15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02" name="Text Box 39"/>
            <p:cNvSpPr txBox="1">
              <a:spLocks noChangeArrowheads="1"/>
            </p:cNvSpPr>
            <p:nvPr/>
          </p:nvSpPr>
          <p:spPr bwMode="auto">
            <a:xfrm>
              <a:off x="504" y="1728"/>
              <a:ext cx="11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Trajectory</a:t>
              </a:r>
            </a:p>
          </p:txBody>
        </p:sp>
        <p:sp>
          <p:nvSpPr>
            <p:cNvPr id="63503" name="Line 40"/>
            <p:cNvSpPr>
              <a:spLocks noChangeShapeType="1"/>
            </p:cNvSpPr>
            <p:nvPr/>
          </p:nvSpPr>
          <p:spPr bwMode="auto">
            <a:xfrm>
              <a:off x="408" y="1968"/>
              <a:ext cx="0" cy="14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04" name="Text Box 41"/>
            <p:cNvSpPr txBox="1">
              <a:spLocks noChangeArrowheads="1"/>
            </p:cNvSpPr>
            <p:nvPr/>
          </p:nvSpPr>
          <p:spPr bwMode="auto">
            <a:xfrm rot="-5400000">
              <a:off x="-220" y="2164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Trajectory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0 L 0.30833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4" grpId="0"/>
      <p:bldP spid="82976" grpId="0"/>
      <p:bldP spid="8297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Clustering Results</a:t>
            </a:r>
          </a:p>
        </p:txBody>
      </p:sp>
      <p:pic>
        <p:nvPicPr>
          <p:cNvPr id="64515" name="Picture 4" descr="Frame_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988" y="1881188"/>
            <a:ext cx="6704012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2"/>
          <p:cNvSpPr>
            <a:spLocks noChangeArrowheads="1"/>
          </p:cNvSpPr>
          <p:nvPr/>
        </p:nvSpPr>
        <p:spPr bwMode="auto">
          <a:xfrm>
            <a:off x="6581775" y="3609975"/>
            <a:ext cx="2247900" cy="12573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39" name="Line 13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3500" smtClean="0">
                <a:ea typeface="SimSun" pitchFamily="2" charset="-122"/>
              </a:rPr>
              <a:t>Motion Magnification Pipeline </a:t>
            </a:r>
            <a:r>
              <a:rPr lang="en-US" altLang="zh-CN" sz="3500" smtClean="0">
                <a:solidFill>
                  <a:srgbClr val="FFCC00"/>
                </a:solidFill>
                <a:ea typeface="SimSun" pitchFamily="2" charset="-122"/>
              </a:rPr>
              <a:t>Dense Optical Flow Field</a:t>
            </a:r>
          </a:p>
        </p:txBody>
      </p:sp>
      <p:sp>
        <p:nvSpPr>
          <p:cNvPr id="65541" name="Rectangle 3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Input raw 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sequence</a:t>
            </a:r>
          </a:p>
        </p:txBody>
      </p:sp>
      <p:sp>
        <p:nvSpPr>
          <p:cNvPr id="65542" name="Rectangle 4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Registration</a:t>
            </a:r>
          </a:p>
        </p:txBody>
      </p:sp>
      <p:sp>
        <p:nvSpPr>
          <p:cNvPr id="65543" name="Line 5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Rectangle 6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Feature point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tracking</a:t>
            </a:r>
          </a:p>
        </p:txBody>
      </p:sp>
      <p:sp>
        <p:nvSpPr>
          <p:cNvPr id="65545" name="Line 7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6" name="Rectangle 8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Trajectory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clustering</a:t>
            </a:r>
          </a:p>
        </p:txBody>
      </p:sp>
      <p:sp>
        <p:nvSpPr>
          <p:cNvPr id="65547" name="Line 9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8" name="Rectangle 10"/>
          <p:cNvSpPr>
            <a:spLocks noChangeArrowheads="1"/>
          </p:cNvSpPr>
          <p:nvPr/>
        </p:nvSpPr>
        <p:spPr bwMode="auto">
          <a:xfrm>
            <a:off x="6781800" y="3810000"/>
            <a:ext cx="18288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Dense optical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flow interpolation</a:t>
            </a:r>
          </a:p>
        </p:txBody>
      </p:sp>
      <p:sp>
        <p:nvSpPr>
          <p:cNvPr id="65549" name="Line 11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50" name="Rectangle 12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Layer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segmentation</a:t>
            </a:r>
          </a:p>
        </p:txBody>
      </p:sp>
      <p:sp>
        <p:nvSpPr>
          <p:cNvPr id="65551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Magnification,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texture fill-in,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rendering</a:t>
            </a:r>
          </a:p>
        </p:txBody>
      </p:sp>
      <p:sp>
        <p:nvSpPr>
          <p:cNvPr id="65552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53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Output magnified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sequence</a:t>
            </a:r>
          </a:p>
        </p:txBody>
      </p:sp>
      <p:sp>
        <p:nvSpPr>
          <p:cNvPr id="65554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55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56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>
                <a:solidFill>
                  <a:srgbClr val="706D00"/>
                </a:solidFill>
                <a:latin typeface="Arial" charset="0"/>
                <a:ea typeface="SimSun" pitchFamily="2" charset="-122"/>
                <a:cs typeface="+mn-cs"/>
              </a:rPr>
              <a:t>Layer-based motion analysis</a:t>
            </a:r>
          </a:p>
        </p:txBody>
      </p:sp>
      <p:sp>
        <p:nvSpPr>
          <p:cNvPr id="65557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58" name="Rectangle 21"/>
          <p:cNvSpPr>
            <a:spLocks noChangeArrowheads="1"/>
          </p:cNvSpPr>
          <p:nvPr/>
        </p:nvSpPr>
        <p:spPr bwMode="auto">
          <a:xfrm>
            <a:off x="2971800" y="49530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User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685800" y="4416425"/>
            <a:ext cx="2209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Flow vectors of clustered sparse feature points</a:t>
            </a:r>
          </a:p>
        </p:txBody>
      </p:sp>
      <p:pic>
        <p:nvPicPr>
          <p:cNvPr id="80907" name="Picture 11" descr="half_FlowV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5175" y="1981200"/>
            <a:ext cx="5305425" cy="44196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684213" y="4418013"/>
            <a:ext cx="2133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Dense optical flow field of </a:t>
            </a:r>
            <a:r>
              <a:rPr lang="en-US" altLang="zh-CN" kern="1200">
                <a:solidFill>
                  <a:srgbClr val="66FF66"/>
                </a:solidFill>
                <a:latin typeface="Arial" charset="0"/>
                <a:ea typeface="SimSun" pitchFamily="2" charset="-122"/>
                <a:cs typeface="+mn-cs"/>
              </a:rPr>
              <a:t>cluster 1 (leaves)</a:t>
            </a: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84213" y="4418013"/>
            <a:ext cx="2133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Dense optical flow field of </a:t>
            </a:r>
            <a:r>
              <a:rPr lang="en-US" altLang="zh-CN" kern="120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cluster 2 (swing)</a:t>
            </a:r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From Sparse Feature Points to Dense Optical Flow Field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714375" y="5838825"/>
            <a:ext cx="19812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66FF66"/>
                </a:solidFill>
                <a:latin typeface="Arial" charset="0"/>
                <a:ea typeface="SimSun" pitchFamily="2" charset="-122"/>
                <a:cs typeface="+mn-cs"/>
              </a:rPr>
              <a:t>Cluster 1: leaves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Cluster 2: swing</a:t>
            </a:r>
          </a:p>
        </p:txBody>
      </p:sp>
      <p:sp>
        <p:nvSpPr>
          <p:cNvPr id="6656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47663" y="1905000"/>
            <a:ext cx="3081337" cy="46482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US" altLang="zh-CN" sz="2400" smtClean="0">
                <a:ea typeface="SimSun" pitchFamily="2" charset="-122"/>
              </a:rPr>
              <a:t>Interpolate dense optical flow field using locally weighted linear regression </a:t>
            </a:r>
          </a:p>
        </p:txBody>
      </p:sp>
      <p:pic>
        <p:nvPicPr>
          <p:cNvPr id="80908" name="Picture 12" descr="half_DenseFlowField_cluster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5175" y="1981200"/>
            <a:ext cx="5305425" cy="44196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0909" name="Picture 13" descr="half_DenseFlowField_cluster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5175" y="1981200"/>
            <a:ext cx="5305425" cy="44196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4" grpId="0"/>
      <p:bldP spid="80904" grpId="1"/>
      <p:bldP spid="80904" grpId="2"/>
      <p:bldP spid="80905" grpId="0"/>
      <p:bldP spid="80905" grpId="1"/>
      <p:bldP spid="8089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ChangeArrowheads="1"/>
          </p:cNvSpPr>
          <p:nvPr/>
        </p:nvSpPr>
        <p:spPr bwMode="auto">
          <a:xfrm>
            <a:off x="4495800" y="3609975"/>
            <a:ext cx="2028825" cy="124777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587" name="Line 2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3500" smtClean="0">
                <a:ea typeface="SimSun" pitchFamily="2" charset="-122"/>
              </a:rPr>
              <a:t>Motion Magnification Pipeline </a:t>
            </a:r>
            <a:r>
              <a:rPr lang="en-US" altLang="zh-CN" sz="3500" smtClean="0">
                <a:solidFill>
                  <a:srgbClr val="FFCC00"/>
                </a:solidFill>
                <a:ea typeface="SimSun" pitchFamily="2" charset="-122"/>
              </a:rPr>
              <a:t>Layer Segmentation</a:t>
            </a:r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Input raw 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sequence</a:t>
            </a:r>
          </a:p>
        </p:txBody>
      </p:sp>
      <p:sp>
        <p:nvSpPr>
          <p:cNvPr id="67590" name="Rectangle 5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Registration</a:t>
            </a:r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7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Feature point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tracking</a:t>
            </a:r>
          </a:p>
        </p:txBody>
      </p:sp>
      <p:sp>
        <p:nvSpPr>
          <p:cNvPr id="67593" name="Line 8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9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Trajectory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clustering</a:t>
            </a:r>
          </a:p>
        </p:txBody>
      </p:sp>
      <p:sp>
        <p:nvSpPr>
          <p:cNvPr id="67595" name="Line 10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1"/>
          <p:cNvSpPr>
            <a:spLocks noChangeArrowheads="1"/>
          </p:cNvSpPr>
          <p:nvPr/>
        </p:nvSpPr>
        <p:spPr bwMode="auto">
          <a:xfrm>
            <a:off x="6781800" y="3810000"/>
            <a:ext cx="18288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Dense optical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flow interpolation</a:t>
            </a:r>
          </a:p>
        </p:txBody>
      </p:sp>
      <p:sp>
        <p:nvSpPr>
          <p:cNvPr id="67597" name="Line 12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Magnification,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texture fill-in,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rendering</a:t>
            </a:r>
          </a:p>
        </p:txBody>
      </p:sp>
      <p:sp>
        <p:nvSpPr>
          <p:cNvPr id="67599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Output magnified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sequence</a:t>
            </a:r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>
                <a:solidFill>
                  <a:srgbClr val="706D00"/>
                </a:solidFill>
                <a:latin typeface="Arial" charset="0"/>
                <a:ea typeface="SimSun" pitchFamily="2" charset="-122"/>
                <a:cs typeface="+mn-cs"/>
              </a:rPr>
              <a:t>Layer-based motion analysis</a:t>
            </a:r>
          </a:p>
        </p:txBody>
      </p:sp>
      <p:sp>
        <p:nvSpPr>
          <p:cNvPr id="67604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2971800" y="49530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User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interaction</a:t>
            </a:r>
          </a:p>
        </p:txBody>
      </p:sp>
      <p:sp>
        <p:nvSpPr>
          <p:cNvPr id="67606" name="Rectangle 13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Layer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Motion Layer Assignment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752600"/>
            <a:ext cx="8643937" cy="4648200"/>
          </a:xfrm>
        </p:spPr>
        <p:txBody>
          <a:bodyPr/>
          <a:lstStyle/>
          <a:p>
            <a:pPr eaLnBrk="1" hangingPunct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400" smtClean="0">
                <a:ea typeface="SimSun" pitchFamily="2" charset="-122"/>
              </a:rPr>
              <a:t>Assign each pixel to a motion cluster layer, using four cues:</a:t>
            </a:r>
          </a:p>
          <a:p>
            <a:pPr lvl="1" eaLnBrk="1" hangingPunct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 smtClean="0">
                <a:solidFill>
                  <a:srgbClr val="FFFF66"/>
                </a:solidFill>
                <a:ea typeface="SimSun" pitchFamily="2" charset="-122"/>
              </a:rPr>
              <a:t>Motion likelihood</a:t>
            </a:r>
            <a:r>
              <a:rPr lang="en-US" altLang="zh-CN" sz="2000" smtClean="0">
                <a:ea typeface="SimSun" pitchFamily="2" charset="-122"/>
              </a:rPr>
              <a:t>—consistency of pixel’s intensity if it moves with the motion of a given layer (dense optical flow field)</a:t>
            </a:r>
          </a:p>
          <a:p>
            <a:pPr lvl="1" eaLnBrk="1" hangingPunct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 smtClean="0">
                <a:solidFill>
                  <a:srgbClr val="FFFF66"/>
                </a:solidFill>
                <a:ea typeface="SimSun" pitchFamily="2" charset="-122"/>
              </a:rPr>
              <a:t>Color likelihood</a:t>
            </a:r>
            <a:r>
              <a:rPr lang="en-US" altLang="zh-CN" sz="2000" smtClean="0">
                <a:ea typeface="SimSun" pitchFamily="2" charset="-122"/>
              </a:rPr>
              <a:t>—consistency of the color in a layer</a:t>
            </a:r>
          </a:p>
          <a:p>
            <a:pPr lvl="1" eaLnBrk="1" hangingPunct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 smtClean="0">
                <a:solidFill>
                  <a:srgbClr val="FFFF66"/>
                </a:solidFill>
                <a:ea typeface="SimSun" pitchFamily="2" charset="-122"/>
              </a:rPr>
              <a:t>Spatial connectivity</a:t>
            </a:r>
            <a:r>
              <a:rPr lang="en-US" altLang="zh-CN" sz="2000" smtClean="0">
                <a:ea typeface="SimSun" pitchFamily="2" charset="-122"/>
              </a:rPr>
              <a:t>—adjacent pixels favored to belong the same group</a:t>
            </a:r>
          </a:p>
          <a:p>
            <a:pPr lvl="1" eaLnBrk="1" hangingPunct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 smtClean="0">
                <a:solidFill>
                  <a:srgbClr val="FFFF66"/>
                </a:solidFill>
                <a:ea typeface="SimSun" pitchFamily="2" charset="-122"/>
              </a:rPr>
              <a:t>Temporal coherence</a:t>
            </a:r>
            <a:r>
              <a:rPr lang="en-US" altLang="zh-CN" sz="2000" smtClean="0">
                <a:ea typeface="SimSun" pitchFamily="2" charset="-122"/>
              </a:rPr>
              <a:t>—label assignment stays constant over time</a:t>
            </a:r>
          </a:p>
          <a:p>
            <a:pPr eaLnBrk="1" hangingPunct="1">
              <a:lnSpc>
                <a:spcPct val="105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altLang="zh-CN" sz="2300" smtClean="0">
                <a:ea typeface="SimSun" pitchFamily="2" charset="-122"/>
              </a:rPr>
              <a:t>Energy minimization using graph cuts</a:t>
            </a:r>
          </a:p>
          <a:p>
            <a:pPr lvl="1" eaLnBrk="1" hangingPunct="1">
              <a:lnSpc>
                <a:spcPct val="105000"/>
              </a:lnSpc>
            </a:pPr>
            <a:endParaRPr lang="zh-CN" altLang="en-US" sz="2000" smtClean="0"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of segmentation to video</a:t>
            </a:r>
          </a:p>
        </p:txBody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>
              <a:buFontTx/>
              <a:buChar char="•"/>
            </a:pPr>
            <a:r>
              <a:rPr lang="en-US"/>
              <a:t>Shot boundary detection</a:t>
            </a:r>
          </a:p>
          <a:p>
            <a:pPr>
              <a:buFontTx/>
              <a:buChar char="•"/>
            </a:pPr>
            <a:r>
              <a:rPr lang="en-US"/>
              <a:t>Motion segmentation</a:t>
            </a:r>
          </a:p>
          <a:p>
            <a:pPr lvl="1"/>
            <a:r>
              <a:rPr lang="en-US"/>
              <a:t>Segment the video into multiple </a:t>
            </a:r>
            <a:r>
              <a:rPr lang="en-US" i="1"/>
              <a:t>coherently </a:t>
            </a:r>
            <a:r>
              <a:rPr lang="en-US"/>
              <a:t>moving objects</a:t>
            </a:r>
          </a:p>
        </p:txBody>
      </p:sp>
      <p:pic>
        <p:nvPicPr>
          <p:cNvPr id="1633284" name="Picture 4"/>
          <p:cNvPicPr>
            <a:picLocks noChangeAspect="1" noChangeArrowheads="1"/>
          </p:cNvPicPr>
          <p:nvPr/>
        </p:nvPicPr>
        <p:blipFill>
          <a:blip r:embed="rId3"/>
          <a:srcRect l="41521" t="17863"/>
          <a:stretch>
            <a:fillRect/>
          </a:stretch>
        </p:blipFill>
        <p:spPr bwMode="auto">
          <a:xfrm>
            <a:off x="2514600" y="3195638"/>
            <a:ext cx="426720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328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Segmentation Results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28800"/>
            <a:ext cx="8415337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400" smtClean="0">
                <a:ea typeface="SimSun" pitchFamily="2" charset="-122"/>
              </a:rPr>
              <a:t>Two additional layers: </a:t>
            </a:r>
            <a:r>
              <a:rPr lang="en-US" altLang="zh-CN" sz="2400" smtClean="0">
                <a:solidFill>
                  <a:srgbClr val="969696"/>
                </a:solidFill>
                <a:ea typeface="SimSun" pitchFamily="2" charset="-122"/>
              </a:rPr>
              <a:t>static background</a:t>
            </a:r>
            <a:r>
              <a:rPr lang="en-US" altLang="zh-CN" sz="2400" smtClean="0">
                <a:ea typeface="SimSun" pitchFamily="2" charset="-122"/>
              </a:rPr>
              <a:t> and </a:t>
            </a:r>
            <a:r>
              <a:rPr lang="en-US" altLang="zh-CN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rPr>
              <a:t>outlier</a:t>
            </a:r>
          </a:p>
        </p:txBody>
      </p:sp>
      <p:pic>
        <p:nvPicPr>
          <p:cNvPr id="69636" name="Picture 4" descr="Semgentation_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438400"/>
            <a:ext cx="6324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5"/>
          <p:cNvSpPr>
            <a:spLocks noChangeArrowheads="1"/>
          </p:cNvSpPr>
          <p:nvPr/>
        </p:nvSpPr>
        <p:spPr bwMode="auto">
          <a:xfrm>
            <a:off x="2809875" y="4838700"/>
            <a:ext cx="1524000" cy="1066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59" name="Rectangle 24"/>
          <p:cNvSpPr>
            <a:spLocks noChangeArrowheads="1"/>
          </p:cNvSpPr>
          <p:nvPr/>
        </p:nvSpPr>
        <p:spPr bwMode="auto">
          <a:xfrm>
            <a:off x="2628900" y="3581400"/>
            <a:ext cx="1905000" cy="12954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0" name="Line 2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3500" smtClean="0">
                <a:ea typeface="SimSun" pitchFamily="2" charset="-122"/>
              </a:rPr>
              <a:t>Motion Magnification Pipeline </a:t>
            </a:r>
            <a:r>
              <a:rPr lang="en-US" altLang="zh-CN" sz="3500" smtClean="0">
                <a:solidFill>
                  <a:srgbClr val="FFCC00"/>
                </a:solidFill>
                <a:ea typeface="SimSun" pitchFamily="2" charset="-122"/>
              </a:rPr>
              <a:t>Editing and Rendering</a:t>
            </a:r>
          </a:p>
        </p:txBody>
      </p:sp>
      <p:sp>
        <p:nvSpPr>
          <p:cNvPr id="70662" name="Rectangle 4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Input raw 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sequence</a:t>
            </a:r>
          </a:p>
        </p:txBody>
      </p:sp>
      <p:sp>
        <p:nvSpPr>
          <p:cNvPr id="70663" name="Rectangle 5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Registration</a:t>
            </a:r>
          </a:p>
        </p:txBody>
      </p:sp>
      <p:sp>
        <p:nvSpPr>
          <p:cNvPr id="70664" name="Line 6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Rectangle 7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Feature point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tracking</a:t>
            </a:r>
          </a:p>
        </p:txBody>
      </p:sp>
      <p:sp>
        <p:nvSpPr>
          <p:cNvPr id="70666" name="Line 8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Rectangle 9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Trajectory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clustering</a:t>
            </a:r>
          </a:p>
        </p:txBody>
      </p:sp>
      <p:sp>
        <p:nvSpPr>
          <p:cNvPr id="70668" name="Line 10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Rectangle 11"/>
          <p:cNvSpPr>
            <a:spLocks noChangeArrowheads="1"/>
          </p:cNvSpPr>
          <p:nvPr/>
        </p:nvSpPr>
        <p:spPr bwMode="auto">
          <a:xfrm>
            <a:off x="6781800" y="3810000"/>
            <a:ext cx="18288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Dense optical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flow interpolation</a:t>
            </a:r>
          </a:p>
        </p:txBody>
      </p:sp>
      <p:sp>
        <p:nvSpPr>
          <p:cNvPr id="70670" name="Line 12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Rectangle 13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Layer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segmentation</a:t>
            </a:r>
          </a:p>
        </p:txBody>
      </p:sp>
      <p:sp>
        <p:nvSpPr>
          <p:cNvPr id="70672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317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Magnification,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texture fill-in,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rendering</a:t>
            </a:r>
          </a:p>
        </p:txBody>
      </p:sp>
      <p:sp>
        <p:nvSpPr>
          <p:cNvPr id="70673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Output magnified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7B7B7B"/>
                </a:solidFill>
                <a:latin typeface="Arial" charset="0"/>
                <a:ea typeface="SimSun" pitchFamily="2" charset="-122"/>
                <a:cs typeface="+mn-cs"/>
              </a:rPr>
              <a:t>video sequence</a:t>
            </a:r>
          </a:p>
        </p:txBody>
      </p:sp>
      <p:sp>
        <p:nvSpPr>
          <p:cNvPr id="70675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6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7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>
                <a:solidFill>
                  <a:srgbClr val="706D00"/>
                </a:solidFill>
                <a:latin typeface="Arial" charset="0"/>
                <a:ea typeface="SimSun" pitchFamily="2" charset="-122"/>
                <a:cs typeface="+mn-cs"/>
              </a:rPr>
              <a:t>Layer-based motion analysis</a:t>
            </a:r>
          </a:p>
        </p:txBody>
      </p:sp>
      <p:sp>
        <p:nvSpPr>
          <p:cNvPr id="70678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9" name="Rectangle 21"/>
          <p:cNvSpPr>
            <a:spLocks noChangeArrowheads="1"/>
          </p:cNvSpPr>
          <p:nvPr/>
        </p:nvSpPr>
        <p:spPr bwMode="auto">
          <a:xfrm>
            <a:off x="2971800" y="5029200"/>
            <a:ext cx="1219200" cy="685800"/>
          </a:xfrm>
          <a:prstGeom prst="rect">
            <a:avLst/>
          </a:prstGeom>
          <a:solidFill>
            <a:srgbClr val="AC3900"/>
          </a:solidFill>
          <a:ln w="317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User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3300" smtClean="0">
                <a:ea typeface="SimSun" pitchFamily="2" charset="-122"/>
              </a:rPr>
              <a:t>Layered Motion Representation for Motion Processing</a:t>
            </a:r>
          </a:p>
        </p:txBody>
      </p:sp>
      <p:pic>
        <p:nvPicPr>
          <p:cNvPr id="71683" name="Picture 9" descr="color_laye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0363" y="2205038"/>
            <a:ext cx="1514475" cy="100488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1684" name="Picture 10" descr="color_laye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205038"/>
            <a:ext cx="1516063" cy="100488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59403" name="Picture 11" descr="composelayer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3348038"/>
            <a:ext cx="1516063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04" name="Picture 12" descr="composelayer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00363" y="3348038"/>
            <a:ext cx="1516062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05" name="Picture 13" descr="composelayer_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7250" y="3348038"/>
            <a:ext cx="1516063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4476750"/>
            <a:ext cx="1520825" cy="100488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07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00363" y="4476750"/>
            <a:ext cx="1520825" cy="100488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08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67250" y="4476750"/>
            <a:ext cx="1520825" cy="100488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691" name="Picture 2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43000" y="2205038"/>
            <a:ext cx="1516063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1692" name="Text Box 25"/>
          <p:cNvSpPr txBox="1">
            <a:spLocks noChangeArrowheads="1"/>
          </p:cNvSpPr>
          <p:nvPr/>
        </p:nvSpPr>
        <p:spPr bwMode="auto">
          <a:xfrm>
            <a:off x="1143000" y="1781175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Background</a:t>
            </a:r>
          </a:p>
        </p:txBody>
      </p:sp>
      <p:sp>
        <p:nvSpPr>
          <p:cNvPr id="71693" name="Text Box 26"/>
          <p:cNvSpPr txBox="1">
            <a:spLocks noChangeArrowheads="1"/>
          </p:cNvSpPr>
          <p:nvPr/>
        </p:nvSpPr>
        <p:spPr bwMode="auto">
          <a:xfrm>
            <a:off x="2857500" y="1781175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Layer 1</a:t>
            </a:r>
          </a:p>
        </p:txBody>
      </p:sp>
      <p:sp>
        <p:nvSpPr>
          <p:cNvPr id="71694" name="Text Box 27"/>
          <p:cNvSpPr txBox="1">
            <a:spLocks noChangeArrowheads="1"/>
          </p:cNvSpPr>
          <p:nvPr/>
        </p:nvSpPr>
        <p:spPr bwMode="auto">
          <a:xfrm>
            <a:off x="4610100" y="1781175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Layer 2</a:t>
            </a:r>
          </a:p>
        </p:txBody>
      </p:sp>
      <p:sp>
        <p:nvSpPr>
          <p:cNvPr id="71695" name="Text Box 28"/>
          <p:cNvSpPr txBox="1">
            <a:spLocks noChangeArrowheads="1"/>
          </p:cNvSpPr>
          <p:nvPr/>
        </p:nvSpPr>
        <p:spPr bwMode="auto">
          <a:xfrm>
            <a:off x="6477000" y="25146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Layer mask</a:t>
            </a:r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6477000" y="36576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Occluding layers</a:t>
            </a:r>
          </a:p>
        </p:txBody>
      </p:sp>
      <p:sp>
        <p:nvSpPr>
          <p:cNvPr id="59423" name="Text Box 31"/>
          <p:cNvSpPr txBox="1">
            <a:spLocks noChangeArrowheads="1"/>
          </p:cNvSpPr>
          <p:nvPr/>
        </p:nvSpPr>
        <p:spPr bwMode="auto">
          <a:xfrm>
            <a:off x="6477000" y="4495800"/>
            <a:ext cx="2362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Appearance for each layer </a:t>
            </a:r>
            <a:r>
              <a:rPr lang="en-US" altLang="zh-CN" kern="1200">
                <a:solidFill>
                  <a:srgbClr val="FF6633"/>
                </a:solidFill>
                <a:latin typeface="Arial" charset="0"/>
                <a:ea typeface="SimSun" pitchFamily="2" charset="-122"/>
                <a:cs typeface="+mn-cs"/>
              </a:rPr>
              <a:t>before</a:t>
            </a: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 texture filling-in</a:t>
            </a:r>
          </a:p>
        </p:txBody>
      </p:sp>
      <p:sp>
        <p:nvSpPr>
          <p:cNvPr id="59424" name="Text Box 32"/>
          <p:cNvSpPr txBox="1">
            <a:spLocks noChangeArrowheads="1"/>
          </p:cNvSpPr>
          <p:nvPr/>
        </p:nvSpPr>
        <p:spPr bwMode="auto">
          <a:xfrm>
            <a:off x="6477000" y="5637213"/>
            <a:ext cx="2362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Appearance for each layer </a:t>
            </a:r>
            <a:r>
              <a:rPr lang="en-US" altLang="zh-CN" kern="1200">
                <a:solidFill>
                  <a:srgbClr val="66FF66"/>
                </a:solidFill>
                <a:latin typeface="Arial" charset="0"/>
                <a:ea typeface="SimSun" pitchFamily="2" charset="-122"/>
                <a:cs typeface="+mn-cs"/>
              </a:rPr>
              <a:t>after</a:t>
            </a: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 texture filling-in</a:t>
            </a:r>
          </a:p>
        </p:txBody>
      </p:sp>
      <p:pic>
        <p:nvPicPr>
          <p:cNvPr id="59426" name="Picture 3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95600" y="5624513"/>
            <a:ext cx="1520825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27" name="Picture 3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67250" y="5621338"/>
            <a:ext cx="1520825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28" name="Picture 3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41413" y="5621338"/>
            <a:ext cx="1517650" cy="100647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141413" y="5621338"/>
            <a:ext cx="7697787" cy="1008062"/>
            <a:chOff x="719" y="3541"/>
            <a:chExt cx="4849" cy="635"/>
          </a:xfrm>
        </p:grpSpPr>
        <p:pic>
          <p:nvPicPr>
            <p:cNvPr id="71703" name="Picture 3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24" y="3544"/>
              <a:ext cx="956" cy="632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71704" name="Picture 39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940" y="3543"/>
              <a:ext cx="956" cy="632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sp>
          <p:nvSpPr>
            <p:cNvPr id="71705" name="Text Box 40"/>
            <p:cNvSpPr txBox="1">
              <a:spLocks noChangeArrowheads="1"/>
            </p:cNvSpPr>
            <p:nvPr/>
          </p:nvSpPr>
          <p:spPr bwMode="auto">
            <a:xfrm>
              <a:off x="4080" y="3551"/>
              <a:ext cx="148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Appearance for each layer </a:t>
              </a:r>
              <a:r>
                <a:rPr lang="en-US" altLang="zh-CN" kern="1200">
                  <a:solidFill>
                    <a:srgbClr val="66FF66"/>
                  </a:solidFill>
                  <a:latin typeface="Arial" charset="0"/>
                  <a:ea typeface="SimSun" pitchFamily="2" charset="-122"/>
                  <a:cs typeface="+mn-cs"/>
                </a:rPr>
                <a:t>after</a:t>
              </a: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 </a:t>
              </a:r>
              <a:r>
                <a:rPr lang="en-US" altLang="zh-CN" kern="1200">
                  <a:solidFill>
                    <a:srgbClr val="66FF66"/>
                  </a:solidFill>
                  <a:latin typeface="Arial" charset="0"/>
                  <a:ea typeface="SimSun" pitchFamily="2" charset="-122"/>
                  <a:cs typeface="+mn-cs"/>
                </a:rPr>
                <a:t>user editing</a:t>
              </a:r>
            </a:p>
          </p:txBody>
        </p:sp>
        <p:pic>
          <p:nvPicPr>
            <p:cNvPr id="71706" name="Picture 4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719" y="3541"/>
              <a:ext cx="956" cy="634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22" grpId="0"/>
      <p:bldP spid="59423" grpId="0"/>
      <p:bldP spid="59424" grpId="0"/>
      <p:bldP spid="59424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Video</a:t>
            </a:r>
          </a:p>
        </p:txBody>
      </p:sp>
      <p:sp>
        <p:nvSpPr>
          <p:cNvPr id="56325" name="Rectangle 5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295400" y="3276600"/>
            <a:ext cx="670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algn="ctr" rtl="0">
              <a:defRPr/>
            </a:pPr>
            <a:r>
              <a:rPr lang="en-US" altLang="zh-CN" sz="3500" b="1" kern="1200">
                <a:solidFill>
                  <a:srgbClr val="FFFF00"/>
                </a:solidFill>
                <a:latin typeface="Arial" charset="0"/>
                <a:ea typeface="SimSun" pitchFamily="2" charset="-122"/>
                <a:cs typeface="+mn-cs"/>
              </a:rPr>
              <a:t>Motion Magnification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Is the Baby Breathing?</a:t>
            </a:r>
          </a:p>
        </p:txBody>
      </p:sp>
      <p:pic>
        <p:nvPicPr>
          <p:cNvPr id="93194" name="Sarah_smooth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8288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3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9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194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1613" y="2438400"/>
            <a:ext cx="2338387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1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409950"/>
            <a:ext cx="66675" cy="638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Are the Motions Real?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419600" y="2438400"/>
            <a:ext cx="3884613" cy="3470275"/>
            <a:chOff x="2784" y="1536"/>
            <a:chExt cx="2447" cy="2186"/>
          </a:xfrm>
        </p:grpSpPr>
        <p:pic>
          <p:nvPicPr>
            <p:cNvPr id="7475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1" y="1759"/>
              <a:ext cx="2252" cy="1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0" name="Line 6"/>
            <p:cNvSpPr>
              <a:spLocks noChangeAspect="1" noChangeShapeType="1"/>
            </p:cNvSpPr>
            <p:nvPr/>
          </p:nvSpPr>
          <p:spPr bwMode="auto">
            <a:xfrm>
              <a:off x="3152" y="3491"/>
              <a:ext cx="75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761" name="Line 7"/>
            <p:cNvSpPr>
              <a:spLocks noChangeAspect="1" noChangeShapeType="1"/>
            </p:cNvSpPr>
            <p:nvPr/>
          </p:nvSpPr>
          <p:spPr bwMode="auto">
            <a:xfrm>
              <a:off x="4307" y="3491"/>
              <a:ext cx="75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762" name="Text Box 8"/>
            <p:cNvSpPr txBox="1">
              <a:spLocks noChangeAspect="1" noChangeArrowheads="1"/>
            </p:cNvSpPr>
            <p:nvPr/>
          </p:nvSpPr>
          <p:spPr bwMode="auto">
            <a:xfrm>
              <a:off x="3730" y="3491"/>
              <a:ext cx="3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i="1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t</a:t>
              </a:r>
            </a:p>
          </p:txBody>
        </p:sp>
        <p:sp>
          <p:nvSpPr>
            <p:cNvPr id="74763" name="Text Box 9"/>
            <p:cNvSpPr txBox="1">
              <a:spLocks noChangeAspect="1" noChangeArrowheads="1"/>
            </p:cNvSpPr>
            <p:nvPr/>
          </p:nvSpPr>
          <p:spPr bwMode="auto">
            <a:xfrm>
              <a:off x="4885" y="3491"/>
              <a:ext cx="3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i="1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t</a:t>
              </a:r>
            </a:p>
          </p:txBody>
        </p:sp>
        <p:sp>
          <p:nvSpPr>
            <p:cNvPr id="74764" name="Text Box 10"/>
            <p:cNvSpPr txBox="1">
              <a:spLocks noChangeAspect="1" noChangeArrowheads="1"/>
            </p:cNvSpPr>
            <p:nvPr/>
          </p:nvSpPr>
          <p:spPr bwMode="auto">
            <a:xfrm>
              <a:off x="2892" y="3289"/>
              <a:ext cx="3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i="1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x</a:t>
              </a:r>
            </a:p>
          </p:txBody>
        </p:sp>
        <p:sp>
          <p:nvSpPr>
            <p:cNvPr id="74765" name="Text Box 11"/>
            <p:cNvSpPr txBox="1">
              <a:spLocks noChangeAspect="1" noChangeArrowheads="1"/>
            </p:cNvSpPr>
            <p:nvPr/>
          </p:nvSpPr>
          <p:spPr bwMode="auto">
            <a:xfrm>
              <a:off x="4047" y="3285"/>
              <a:ext cx="3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i="1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x</a:t>
              </a:r>
            </a:p>
          </p:txBody>
        </p:sp>
        <p:sp>
          <p:nvSpPr>
            <p:cNvPr id="74766" name="Text Box 12"/>
            <p:cNvSpPr txBox="1">
              <a:spLocks noChangeAspect="1" noChangeArrowheads="1"/>
            </p:cNvSpPr>
            <p:nvPr/>
          </p:nvSpPr>
          <p:spPr bwMode="auto">
            <a:xfrm>
              <a:off x="3958" y="2463"/>
              <a:ext cx="34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i="1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y</a:t>
              </a:r>
            </a:p>
          </p:txBody>
        </p:sp>
        <p:sp>
          <p:nvSpPr>
            <p:cNvPr id="74767" name="Text Box 13"/>
            <p:cNvSpPr txBox="1">
              <a:spLocks noChangeAspect="1" noChangeArrowheads="1"/>
            </p:cNvSpPr>
            <p:nvPr/>
          </p:nvSpPr>
          <p:spPr bwMode="auto">
            <a:xfrm>
              <a:off x="2784" y="2466"/>
              <a:ext cx="3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i="1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y</a:t>
              </a:r>
            </a:p>
          </p:txBody>
        </p:sp>
        <p:sp>
          <p:nvSpPr>
            <p:cNvPr id="74768" name="Text Box 15"/>
            <p:cNvSpPr txBox="1">
              <a:spLocks noChangeAspect="1" noChangeArrowheads="1"/>
            </p:cNvSpPr>
            <p:nvPr/>
          </p:nvSpPr>
          <p:spPr bwMode="auto">
            <a:xfrm>
              <a:off x="2897" y="1536"/>
              <a:ext cx="103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Original</a:t>
              </a:r>
            </a:p>
          </p:txBody>
        </p:sp>
        <p:sp>
          <p:nvSpPr>
            <p:cNvPr id="74769" name="Text Box 16"/>
            <p:cNvSpPr txBox="1">
              <a:spLocks noChangeAspect="1" noChangeArrowheads="1"/>
            </p:cNvSpPr>
            <p:nvPr/>
          </p:nvSpPr>
          <p:spPr bwMode="auto">
            <a:xfrm>
              <a:off x="4038" y="1545"/>
              <a:ext cx="10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+mn-cs"/>
                </a:rPr>
                <a:t>Magnified</a:t>
              </a:r>
            </a:p>
          </p:txBody>
        </p:sp>
      </p:grpSp>
      <p:pic>
        <p:nvPicPr>
          <p:cNvPr id="61459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409950"/>
            <a:ext cx="66675" cy="638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2026 0.0673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" y="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1459"/>
                                        </p:tgtEl>
                                      </p:cBhvr>
                                      <p:by x="320000" y="3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Are the Motions Real?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994400" y="2360613"/>
            <a:ext cx="522288" cy="3822700"/>
            <a:chOff x="3776" y="1487"/>
            <a:chExt cx="329" cy="2408"/>
          </a:xfrm>
        </p:grpSpPr>
        <p:pic>
          <p:nvPicPr>
            <p:cNvPr id="75801" name="Picture 28"/>
            <p:cNvPicPr>
              <a:picLocks noChangeAspect="1" noChangeArrowheads="1"/>
            </p:cNvPicPr>
            <p:nvPr/>
          </p:nvPicPr>
          <p:blipFill>
            <a:blip r:embed="rId3"/>
            <a:srcRect t="33235" b="19287"/>
            <a:stretch>
              <a:fillRect/>
            </a:stretch>
          </p:blipFill>
          <p:spPr bwMode="auto">
            <a:xfrm>
              <a:off x="3809" y="1487"/>
              <a:ext cx="296" cy="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802" name="Line 29"/>
            <p:cNvSpPr>
              <a:spLocks noChangeShapeType="1"/>
            </p:cNvSpPr>
            <p:nvPr/>
          </p:nvSpPr>
          <p:spPr bwMode="auto">
            <a:xfrm flipV="1">
              <a:off x="3776" y="1487"/>
              <a:ext cx="33" cy="277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803" name="Line 30"/>
            <p:cNvSpPr>
              <a:spLocks noChangeShapeType="1"/>
            </p:cNvSpPr>
            <p:nvPr/>
          </p:nvSpPr>
          <p:spPr bwMode="auto">
            <a:xfrm>
              <a:off x="3776" y="1961"/>
              <a:ext cx="33" cy="237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75804" name="Picture 31"/>
            <p:cNvPicPr>
              <a:picLocks noChangeAspect="1" noChangeArrowheads="1"/>
            </p:cNvPicPr>
            <p:nvPr/>
          </p:nvPicPr>
          <p:blipFill>
            <a:blip r:embed="rId4"/>
            <a:srcRect t="75385" b="9232"/>
            <a:stretch>
              <a:fillRect/>
            </a:stretch>
          </p:blipFill>
          <p:spPr bwMode="auto">
            <a:xfrm>
              <a:off x="3809" y="3185"/>
              <a:ext cx="296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805" name="Line 32"/>
            <p:cNvSpPr>
              <a:spLocks noChangeShapeType="1"/>
            </p:cNvSpPr>
            <p:nvPr/>
          </p:nvSpPr>
          <p:spPr bwMode="auto">
            <a:xfrm flipV="1">
              <a:off x="3776" y="3185"/>
              <a:ext cx="33" cy="27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806" name="Line 33"/>
            <p:cNvSpPr>
              <a:spLocks noChangeShapeType="1"/>
            </p:cNvSpPr>
            <p:nvPr/>
          </p:nvSpPr>
          <p:spPr bwMode="auto">
            <a:xfrm>
              <a:off x="3776" y="3658"/>
              <a:ext cx="33" cy="237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75780" name="Picture 36" descr="480_640_Frame_0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0" y="4333875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37" descr="OriginalFrame_0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3500" y="2105025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Rectangle 38"/>
          <p:cNvSpPr>
            <a:spLocks noChangeArrowheads="1"/>
          </p:cNvSpPr>
          <p:nvPr/>
        </p:nvSpPr>
        <p:spPr bwMode="auto">
          <a:xfrm>
            <a:off x="4114800" y="2028825"/>
            <a:ext cx="228600" cy="449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51" name="Line 39"/>
          <p:cNvSpPr>
            <a:spLocks noChangeShapeType="1"/>
          </p:cNvSpPr>
          <p:nvPr/>
        </p:nvSpPr>
        <p:spPr bwMode="auto">
          <a:xfrm>
            <a:off x="2543175" y="2486025"/>
            <a:ext cx="0" cy="1600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52" name="Line 40"/>
          <p:cNvSpPr>
            <a:spLocks noChangeShapeType="1"/>
          </p:cNvSpPr>
          <p:nvPr/>
        </p:nvSpPr>
        <p:spPr bwMode="auto">
          <a:xfrm>
            <a:off x="2543175" y="4714875"/>
            <a:ext cx="0" cy="1600200"/>
          </a:xfrm>
          <a:prstGeom prst="line">
            <a:avLst/>
          </a:prstGeom>
          <a:noFill/>
          <a:ln w="158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4724400" y="1876425"/>
            <a:ext cx="1174750" cy="4829175"/>
            <a:chOff x="3012" y="1182"/>
            <a:chExt cx="740" cy="3042"/>
          </a:xfrm>
        </p:grpSpPr>
        <p:pic>
          <p:nvPicPr>
            <p:cNvPr id="75796" name="Picture 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18" y="1408"/>
              <a:ext cx="734" cy="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97" name="Line 24"/>
            <p:cNvSpPr>
              <a:spLocks noChangeShapeType="1"/>
            </p:cNvSpPr>
            <p:nvPr/>
          </p:nvSpPr>
          <p:spPr bwMode="auto">
            <a:xfrm>
              <a:off x="3018" y="4013"/>
              <a:ext cx="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798" name="Text Box 25"/>
            <p:cNvSpPr txBox="1">
              <a:spLocks noChangeArrowheads="1"/>
            </p:cNvSpPr>
            <p:nvPr/>
          </p:nvSpPr>
          <p:spPr bwMode="auto">
            <a:xfrm>
              <a:off x="3308" y="3993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rPr>
                <a:t>time</a:t>
              </a:r>
            </a:p>
          </p:txBody>
        </p:sp>
        <p:sp>
          <p:nvSpPr>
            <p:cNvPr id="75799" name="Text Box 34"/>
            <p:cNvSpPr txBox="1">
              <a:spLocks noChangeArrowheads="1"/>
            </p:cNvSpPr>
            <p:nvPr/>
          </p:nvSpPr>
          <p:spPr bwMode="auto">
            <a:xfrm>
              <a:off x="3072" y="1182"/>
              <a:ext cx="6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rPr>
                <a:t>Original</a:t>
              </a:r>
            </a:p>
          </p:txBody>
        </p:sp>
        <p:sp>
          <p:nvSpPr>
            <p:cNvPr id="75800" name="Line 41"/>
            <p:cNvSpPr>
              <a:spLocks noChangeShapeType="1"/>
            </p:cNvSpPr>
            <p:nvPr/>
          </p:nvSpPr>
          <p:spPr bwMode="auto">
            <a:xfrm>
              <a:off x="3012" y="1410"/>
              <a:ext cx="0" cy="256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6648450" y="1900238"/>
            <a:ext cx="1181100" cy="4805362"/>
            <a:chOff x="4200" y="1197"/>
            <a:chExt cx="744" cy="3027"/>
          </a:xfrm>
        </p:grpSpPr>
        <p:pic>
          <p:nvPicPr>
            <p:cNvPr id="75791" name="Picture 2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204" y="1408"/>
              <a:ext cx="734" cy="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92" name="Line 26"/>
            <p:cNvSpPr>
              <a:spLocks noChangeShapeType="1"/>
            </p:cNvSpPr>
            <p:nvPr/>
          </p:nvSpPr>
          <p:spPr bwMode="auto">
            <a:xfrm>
              <a:off x="4204" y="4013"/>
              <a:ext cx="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793" name="Text Box 27"/>
            <p:cNvSpPr txBox="1">
              <a:spLocks noChangeArrowheads="1"/>
            </p:cNvSpPr>
            <p:nvPr/>
          </p:nvSpPr>
          <p:spPr bwMode="auto">
            <a:xfrm>
              <a:off x="4494" y="3993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rPr>
                <a:t>time</a:t>
              </a:r>
            </a:p>
          </p:txBody>
        </p:sp>
        <p:sp>
          <p:nvSpPr>
            <p:cNvPr id="75794" name="Text Box 35"/>
            <p:cNvSpPr txBox="1">
              <a:spLocks noChangeArrowheads="1"/>
            </p:cNvSpPr>
            <p:nvPr/>
          </p:nvSpPr>
          <p:spPr bwMode="auto">
            <a:xfrm>
              <a:off x="4204" y="1197"/>
              <a:ext cx="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kern="12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rPr>
                <a:t>Magnified</a:t>
              </a:r>
            </a:p>
          </p:txBody>
        </p:sp>
        <p:sp>
          <p:nvSpPr>
            <p:cNvPr id="75795" name="Line 42"/>
            <p:cNvSpPr>
              <a:spLocks noChangeShapeType="1"/>
            </p:cNvSpPr>
            <p:nvPr/>
          </p:nvSpPr>
          <p:spPr bwMode="auto">
            <a:xfrm>
              <a:off x="4200" y="1410"/>
              <a:ext cx="0" cy="2568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5787" name="Text Box 43"/>
          <p:cNvSpPr txBox="1">
            <a:spLocks noChangeArrowheads="1"/>
          </p:cNvSpPr>
          <p:nvPr/>
        </p:nvSpPr>
        <p:spPr bwMode="auto">
          <a:xfrm>
            <a:off x="304800" y="381000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Original</a:t>
            </a:r>
          </a:p>
        </p:txBody>
      </p:sp>
      <p:sp>
        <p:nvSpPr>
          <p:cNvPr id="75788" name="Text Box 44"/>
          <p:cNvSpPr txBox="1">
            <a:spLocks noChangeArrowheads="1"/>
          </p:cNvSpPr>
          <p:nvPr/>
        </p:nvSpPr>
        <p:spPr bwMode="auto">
          <a:xfrm>
            <a:off x="120650" y="6019800"/>
            <a:ext cx="117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Magnified</a:t>
            </a:r>
          </a:p>
        </p:txBody>
      </p:sp>
      <p:sp>
        <p:nvSpPr>
          <p:cNvPr id="64557" name="Line 45"/>
          <p:cNvSpPr>
            <a:spLocks noChangeShapeType="1"/>
          </p:cNvSpPr>
          <p:nvPr/>
        </p:nvSpPr>
        <p:spPr bwMode="auto">
          <a:xfrm>
            <a:off x="2543175" y="4724400"/>
            <a:ext cx="0" cy="1600200"/>
          </a:xfrm>
          <a:prstGeom prst="line">
            <a:avLst/>
          </a:prstGeom>
          <a:noFill/>
          <a:ln w="158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59" name="Line 47"/>
          <p:cNvSpPr>
            <a:spLocks noChangeShapeType="1"/>
          </p:cNvSpPr>
          <p:nvPr/>
        </p:nvSpPr>
        <p:spPr bwMode="auto">
          <a:xfrm>
            <a:off x="2543175" y="2505075"/>
            <a:ext cx="0" cy="1600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44688 -0.183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4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" y="-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4557"/>
                                        </p:tgtEl>
                                      </p:cBhvr>
                                      <p:by x="254000" y="25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64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55 0.14028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4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64559"/>
                                        </p:tgtEl>
                                      </p:cBhvr>
                                      <p:by x="254000" y="25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64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51" grpId="0" animBg="1"/>
      <p:bldP spid="64552" grpId="0" animBg="1"/>
      <p:bldP spid="64557" grpId="0" animBg="1"/>
      <p:bldP spid="64557" grpId="1" animBg="1"/>
      <p:bldP spid="64557" grpId="2" animBg="1"/>
      <p:bldP spid="64557" grpId="3" animBg="1"/>
      <p:bldP spid="64559" grpId="0" animBg="1"/>
      <p:bldP spid="64559" grpId="1" animBg="1"/>
      <p:bldP spid="64559" grpId="2" animBg="1"/>
      <p:bldP spid="64559" grpId="3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Applications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Education</a:t>
            </a:r>
          </a:p>
          <a:p>
            <a:pPr eaLnBrk="1" hangingPunct="1"/>
            <a:r>
              <a:rPr lang="en-US" altLang="zh-CN" smtClean="0">
                <a:ea typeface="SimSun" pitchFamily="2" charset="-122"/>
              </a:rPr>
              <a:t>Entertainment</a:t>
            </a:r>
          </a:p>
          <a:p>
            <a:pPr eaLnBrk="1" hangingPunct="1"/>
            <a:r>
              <a:rPr lang="en-US" altLang="zh-CN" smtClean="0">
                <a:ea typeface="SimSun" pitchFamily="2" charset="-122"/>
              </a:rPr>
              <a:t>Mechanical engineering</a:t>
            </a:r>
          </a:p>
          <a:p>
            <a:pPr eaLnBrk="1" hangingPunct="1"/>
            <a:r>
              <a:rPr lang="en-US" altLang="zh-CN" smtClean="0">
                <a:ea typeface="SimSun" pitchFamily="2" charset="-122"/>
              </a:rPr>
              <a:t>Medical diagnosis</a:t>
            </a:r>
          </a:p>
          <a:p>
            <a:pPr eaLnBrk="1" hangingPunct="1"/>
            <a:endParaRPr lang="zh-CN" altLang="en-US" smtClean="0"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Conclusion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Motion magnification</a:t>
            </a:r>
          </a:p>
          <a:p>
            <a:pPr lvl="1" eaLnBrk="1" hangingPunct="1"/>
            <a:r>
              <a:rPr lang="en-US" altLang="zh-CN" smtClean="0">
                <a:ea typeface="SimSun" pitchFamily="2" charset="-122"/>
              </a:rPr>
              <a:t>A motion microscopy technique</a:t>
            </a:r>
          </a:p>
          <a:p>
            <a:pPr eaLnBrk="1" hangingPunct="1"/>
            <a:r>
              <a:rPr lang="en-US" altLang="zh-CN" smtClean="0">
                <a:ea typeface="SimSun" pitchFamily="2" charset="-122"/>
              </a:rPr>
              <a:t>Layer-based motion processing system</a:t>
            </a:r>
          </a:p>
          <a:p>
            <a:pPr lvl="1" eaLnBrk="1" hangingPunct="1"/>
            <a:r>
              <a:rPr lang="en-US" altLang="zh-CN" smtClean="0">
                <a:ea typeface="SimSun" pitchFamily="2" charset="-122"/>
              </a:rPr>
              <a:t>Robust feature point tracking</a:t>
            </a:r>
          </a:p>
          <a:p>
            <a:pPr lvl="1" eaLnBrk="1" hangingPunct="1"/>
            <a:r>
              <a:rPr lang="en-US" altLang="zh-CN" smtClean="0">
                <a:ea typeface="SimSun" pitchFamily="2" charset="-122"/>
              </a:rPr>
              <a:t>Reliable trajectory clustering</a:t>
            </a:r>
          </a:p>
          <a:p>
            <a:pPr lvl="1" eaLnBrk="1" hangingPunct="1"/>
            <a:r>
              <a:rPr lang="en-US" altLang="zh-CN" smtClean="0">
                <a:ea typeface="SimSun" pitchFamily="2" charset="-122"/>
              </a:rPr>
              <a:t>Dense optical flow field interpolation</a:t>
            </a:r>
          </a:p>
          <a:p>
            <a:pPr lvl="1" eaLnBrk="1" hangingPunct="1"/>
            <a:r>
              <a:rPr lang="en-US" altLang="zh-CN" smtClean="0">
                <a:ea typeface="SimSun" pitchFamily="2" charset="-122"/>
              </a:rPr>
              <a:t>Layer segmentation combining multiple cues</a:t>
            </a:r>
          </a:p>
          <a:p>
            <a:pPr eaLnBrk="1" hangingPunct="1"/>
            <a:endParaRPr lang="en-US" altLang="zh-CN" smtClean="0"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6705600" y="0"/>
            <a:ext cx="2438400" cy="2438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8851" name="Picture 3" descr="s2005 Logo"/>
          <p:cNvPicPr>
            <a:picLocks noChangeAspect="1" noChangeArrowheads="1"/>
          </p:cNvPicPr>
          <p:nvPr/>
        </p:nvPicPr>
        <p:blipFill>
          <a:blip r:embed="rId4"/>
          <a:srcRect l="10004" t="22270" r="9726" b="19994"/>
          <a:stretch>
            <a:fillRect/>
          </a:stretch>
        </p:blipFill>
        <p:spPr bwMode="auto">
          <a:xfrm>
            <a:off x="6858000" y="598488"/>
            <a:ext cx="1828800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57200" y="457200"/>
            <a:ext cx="502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algn="l" rtl="0">
              <a:defRPr/>
            </a:pPr>
            <a:r>
              <a:rPr lang="en-US" altLang="zh-CN" sz="3800" b="1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Thank you!</a:t>
            </a:r>
          </a:p>
        </p:txBody>
      </p:sp>
      <p:pic>
        <p:nvPicPr>
          <p:cNvPr id="62472" name="FredoFac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600200" y="1676400"/>
            <a:ext cx="58674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685800" y="4957763"/>
            <a:ext cx="792480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40000"/>
              </a:spcAft>
            </a:pPr>
            <a:r>
              <a:rPr lang="en-US" altLang="zh-CN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Motion Magnification</a:t>
            </a:r>
          </a:p>
          <a:p>
            <a:pPr algn="ctr" rtl="0" fontAlgn="base">
              <a:spcBef>
                <a:spcPct val="50000"/>
              </a:spcBef>
              <a:spcAft>
                <a:spcPct val="40000"/>
              </a:spcAft>
            </a:pPr>
            <a:r>
              <a:rPr lang="en-US" altLang="zh-CN" sz="1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Ce Liu   Antonio Torralba   William T. Freeman   Fr</a:t>
            </a:r>
            <a:r>
              <a:rPr lang="en-US" altLang="zh-CN" sz="1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é</a:t>
            </a:r>
            <a:r>
              <a:rPr lang="en-US" altLang="zh-CN" sz="1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do Durand   Edward H. Adelson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Computer Science and Artificial Intelligence Laboratory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400" kern="1200">
                <a:solidFill>
                  <a:srgbClr val="FFFFFF"/>
                </a:solidFill>
                <a:latin typeface="Arial" charset="0"/>
                <a:ea typeface="SimSun" pitchFamily="2" charset="-122"/>
                <a:cs typeface="+mn-cs"/>
              </a:rPr>
              <a:t>Massachusetts Institute of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6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33" fill="hold"/>
                                        <p:tgtEl>
                                          <p:spTgt spid="6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7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2"/>
                  </p:tgtEl>
                </p:cond>
              </p:nextCondLst>
            </p:seq>
          </p:childTnLst>
        </p:cTn>
      </p:par>
    </p:tnLst>
    <p:bldLst>
      <p:bldP spid="62468" grpId="0"/>
      <p:bldP spid="624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(x+u, y+v)- 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1049.3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I_x u + I_y v 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113.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(I(x,y) - H(x,y))  + I_x u + I_y v$&#10;\end{document}&#10;"/>
  <p:tag name="EXTERNALNAME" val="Edittex"/>
  <p:tag name="BLEND" val="False"/>
  <p:tag name="TRANSPARENT" val="False"/>
  <p:tag name="BITMAPFORMAT" val="bmp16m"/>
  <p:tag name="DEBUGINTERACTIVE" val="True"/>
  <p:tag name="ORIGWIDTH" val="119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_t + I_x u + I_y v$&#10;\end{document}&#10;"/>
  <p:tag name="EXTERNALNAME" val="Edittex"/>
  <p:tag name="BLEND" val="False"/>
  <p:tag name="TRANSPARENT" val="False"/>
  <p:tag name="BITMAPFORMAT" val="bmp16m"/>
  <p:tag name="DEBUGINTERACTIVE" val="True"/>
  <p:tag name="ORIGWIDTH" val="5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_t +\nabla I \cdot [u~v]$&#10;\end{document}&#10;"/>
  <p:tag name="EXTERNALNAME" val="Edittex"/>
  <p:tag name="BLEND" val="False"/>
  <p:tag name="TRANSPARENT" val="False"/>
  <p:tag name="BITMAPFORMAT" val="bmp16m"/>
  <p:tag name="DEBUGINTERACTIVE" val="True"/>
  <p:tag name="ORIGWIDTH" val="573.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_t  + \nabla I \cdot  [\frac{\partial x}{\partial t}~\frac{\partial y}{\partial t}]$&#10;\end{document}&#10;"/>
  <p:tag name="EXTERNALNAME" val="Edittex"/>
  <p:tag name="BLEND" val="False"/>
  <p:tag name="TRANSPARENT" val="False"/>
  <p:tag name="BITMAPFORMAT" val="bmp16m"/>
  <p:tag name="DEBUGINTERACTIVE" val="True"/>
  <p:tag name="ORIGWIDTH" val="734.3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 I_t +\nabla I \cdot [u~v]$&#10;\end{document}&#10;"/>
  <p:tag name="EXTERNALNAME" val="Edittex"/>
  <p:tag name="BLEND" val="False"/>
  <p:tag name="TRANSPARENT" val="False"/>
  <p:tag name="BITMAPFORMAT" val="bmp16m"/>
  <p:tag name="DEBUGINTERACTIVE" val="True"/>
  <p:tag name="ORIGWIDTH" val="65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 I_t({\bf p_i}) +\nabla I({\bf p_i}) \cdot [u~v]$&#10;\end{document}&#10;"/>
  <p:tag name="EXTERNALNAME" val="Edittex"/>
  <p:tag name="BLEND" val="False"/>
  <p:tag name="TRANSPARENT" val="False"/>
  <p:tag name="BITMAPFORMAT" val="bmpmono"/>
  <p:tag name="DEBUGINTERACTIVE" val="True"/>
  <p:tag name="ORIGWIDTH" val="94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(x,y)$&#10;\end{document}&#10;"/>
  <p:tag name="EXTERNALNAME" val="Edittex"/>
  <p:tag name="BLEND" val="False"/>
  <p:tag name="TRANSPARENT" val="False"/>
  <p:tag name="BITMAPFORMAT" val="bmpmono"/>
  <p:tag name="DEBUGINTERACTIVE" val="True"/>
  <p:tag name="ORIGWIDTH" val="2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b$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75.5"/>
  <p:tag name="PICTUREFILESIZE" val="16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71.875"/>
  <p:tag name="PICTUREFILESIZE" val="145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26.875"/>
  <p:tag name="PICTUREFILESIZE" val="122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 I_t({\bf p_i})[0,1,2] +\nabla I({\bf p_i})[0,1,2] \cdot [u~v]$&#10;\end{document}&#10;"/>
  <p:tag name="EXTERNALNAME" val="Edittex"/>
  <p:tag name="BLEND" val="False"/>
  <p:tag name="TRANSPARENT" val="False"/>
  <p:tag name="BITMAPFORMAT" val="bmpmono"/>
  <p:tag name="DEBUGINTERACTIVE" val="True"/>
  <p:tag name="ORIGWIDTH" val="1462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b$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26.875"/>
  <p:tag name="PICTUREFILESIZE" val="12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7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7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[0] &amp; I_y({\bf p_1})[0]  \\&#10;I_x({\bf p_1})[1] &amp; I_y({\bf p_1})[1]  \\&#10;I_x({\bf p_1})[2] &amp; I_y({\bf p_1})[2]  \\&#10;\vdots &amp; \vdots \\&#10;I_x({\bf p_{25}})[0] &amp; I_y({\bf p_{25}})[0]  \\&#10;I_x({\bf p_{25}})[1] &amp; I_y({\bf p_{25}})[1]  \\&#10;I_x({\bf p_{25}})[2] &amp; I_y({\bf p_{25}})[2]  \\&#10;\end{array}&#10;\right]&#10;\left[&#10;\begin{array}{c}&#10;u \\&#10;v&#10;\end{array}&#10;\right]&#10;=&#10;-\left[&#10;\begin{array}{c}&#10;I_t({\bf p_1})[0] \\&#10;I_t({\bf p_1})[1] \\&#10;I_t({\bf p_1})[2] \\&#10;\vdots \\&#10;I_t({\bf p_{25}})[0] \\&#10;I_t({\bf p_{25}})[1] \\&#10;I_t({\bf p_{25}})[2] \\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784.7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Ad - b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256"/>
  <p:tag name="DEBUGINTERACTIVE" val="True"/>
  <p:tag name="ORIGWIDTH" val="704.75"/>
  <p:tag name="PICTUREFILESIZE" val="7555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2&#10;\end{document}&#10;"/>
  <p:tag name="EXTERNALNAME" val="Edittex"/>
  <p:tag name="BLEND" val="False"/>
  <p:tag name="TRANSPARENT" val="False"/>
  <p:tag name="BITMAPFORMAT" val="bmpmono"/>
  <p:tag name="DEBUGINTERACTIVE" val="True"/>
  <p:tag name="ORIGWIDTH" val="13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0 = 0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64"/>
  <p:tag name="PICTUREFILESIZE" val="264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 = d_0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5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1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46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(x,y)$&#10;\end{document}&#10;"/>
  <p:tag name="EXTERNALNAME" val="Edittex"/>
  <p:tag name="BLEND" val="False"/>
  <p:tag name="TRANSPARENT" val="False"/>
  <p:tag name="BITMAPFORMAT" val="bmpmono"/>
  <p:tag name="DEBUGINTERACTIVE" val="True"/>
  <p:tag name="ORIGWIDTH" val="22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9"/>
  <p:tag name="PICTUREFILESIZE" val="109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 = d_1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6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2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505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3) \approx f_2(x)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77"/>
  <p:tag name="PICTUREFILESIZE" val="979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(x+u,y+v) = I(x,y) +  \frac{\partial I}{\partial x} u + \frac{\partial I}{\partial y}v + \mbox{\small higher order terms}$&#10;\end{document}&#10;"/>
  <p:tag name="EXTERNALNAME" val="Edittex"/>
  <p:tag name="BLEND" val="False"/>
  <p:tag name="TRANSPARENT" val="False"/>
  <p:tag name="BITMAPFORMAT" val="bmpmono"/>
  <p:tag name="DEBUGINTERACTIVE" val="True"/>
  <p:tag name="ORIGWIDTH" val="186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 \frac{\partial I}{\partial x} u + \frac{\partial I}{\partial y}v$&#10;\end{document}&#10;"/>
  <p:tag name="EXTERNALNAME" val="Edittex"/>
  <p:tag name="BLEND" val="False"/>
  <p:tag name="TRANSPARENT" val="False"/>
  <p:tag name="BITMAPFORMAT" val="bmpmono"/>
  <p:tag name="DEBUGINTERACTIVE" val="True"/>
  <p:tag name="ORIGWIDTH" val="779.3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3036</Words>
  <Application>Microsoft Office PowerPoint</Application>
  <PresentationFormat>On-screen Show (4:3)</PresentationFormat>
  <Paragraphs>709</Paragraphs>
  <Slides>99</Slides>
  <Notes>56</Notes>
  <HiddenSlides>0</HiddenSlides>
  <MMClips>7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99</vt:i4>
      </vt:variant>
    </vt:vector>
  </HeadingPairs>
  <TitlesOfParts>
    <vt:vector size="108" baseType="lpstr">
      <vt:lpstr>Office Theme</vt:lpstr>
      <vt:lpstr>Blank Presentation</vt:lpstr>
      <vt:lpstr>1_Blank Presentation</vt:lpstr>
      <vt:lpstr>2_Blank Presentation</vt:lpstr>
      <vt:lpstr>1_Office Theme</vt:lpstr>
      <vt:lpstr>Custom Design</vt:lpstr>
      <vt:lpstr>Microsoft Photo Editor 3.0 Photo</vt:lpstr>
      <vt:lpstr>Microsoft Equation 3.0</vt:lpstr>
      <vt:lpstr>Adobe Photoshop Image</vt:lpstr>
      <vt:lpstr>Lecture 13 – Optical Flow</vt:lpstr>
      <vt:lpstr>Admin </vt:lpstr>
      <vt:lpstr>Overview</vt:lpstr>
      <vt:lpstr>Video</vt:lpstr>
      <vt:lpstr>Applications of segmentation to video</vt:lpstr>
      <vt:lpstr>Applications of segmentation to video</vt:lpstr>
      <vt:lpstr>Applications of segmentation to video</vt:lpstr>
      <vt:lpstr>Applications of segmentation to video</vt:lpstr>
      <vt:lpstr>Applications of segmentation to video</vt:lpstr>
      <vt:lpstr>Motion and perceptual organization</vt:lpstr>
      <vt:lpstr>Motion and perceptual organization</vt:lpstr>
      <vt:lpstr>Uses of motion</vt:lpstr>
      <vt:lpstr>Motion estimation techniques</vt:lpstr>
      <vt:lpstr>Motion field</vt:lpstr>
      <vt:lpstr>Motion field and parallax</vt:lpstr>
      <vt:lpstr>Motion field and parallax</vt:lpstr>
      <vt:lpstr>Motion field and parallax</vt:lpstr>
      <vt:lpstr>Motion field and parallax</vt:lpstr>
      <vt:lpstr>Motion field and parallax</vt:lpstr>
      <vt:lpstr>Overview</vt:lpstr>
      <vt:lpstr>Optical flow</vt:lpstr>
      <vt:lpstr>Motion estimation: Optical flow</vt:lpstr>
      <vt:lpstr>Why estimate motion?</vt:lpstr>
      <vt:lpstr>Problem definition:  optical flow</vt:lpstr>
      <vt:lpstr>Optical flow constraints (grayscale images)</vt:lpstr>
      <vt:lpstr>Optical flow equation</vt:lpstr>
      <vt:lpstr>Optical flow equation</vt:lpstr>
      <vt:lpstr>Aperture problem</vt:lpstr>
      <vt:lpstr>Aperture problem</vt:lpstr>
      <vt:lpstr>Solving the aperture problem</vt:lpstr>
      <vt:lpstr>RGB version</vt:lpstr>
      <vt:lpstr>Lukas-Kanade flow</vt:lpstr>
      <vt:lpstr>Aperture Problem and Normal Flow</vt:lpstr>
      <vt:lpstr>Combining Local Constraints</vt:lpstr>
      <vt:lpstr>Conditions for solvability</vt:lpstr>
      <vt:lpstr>Eigenvectors of ATA</vt:lpstr>
      <vt:lpstr>Interpreting the eigenvalues</vt:lpstr>
      <vt:lpstr>Local Patch Analysis</vt:lpstr>
      <vt:lpstr>Edge</vt:lpstr>
      <vt:lpstr>Low texture region</vt:lpstr>
      <vt:lpstr>High textured region</vt:lpstr>
      <vt:lpstr>Observation</vt:lpstr>
      <vt:lpstr>Motion models</vt:lpstr>
      <vt:lpstr>Affine motion</vt:lpstr>
      <vt:lpstr>Affine motion</vt:lpstr>
      <vt:lpstr>Errors in Lukas-Kanade</vt:lpstr>
      <vt:lpstr>Iterative Refinement</vt:lpstr>
      <vt:lpstr>Optical Flow: Iterative Estimation</vt:lpstr>
      <vt:lpstr>Optical Flow: Iterative Estimation</vt:lpstr>
      <vt:lpstr>Optical Flow: Iterative Estimation</vt:lpstr>
      <vt:lpstr>Optical Flow: Iterative Estimation</vt:lpstr>
      <vt:lpstr>Optical Flow: Iterative Estimation</vt:lpstr>
      <vt:lpstr>Revisiting the small motion assumption</vt:lpstr>
      <vt:lpstr>Optical Flow: Aliasing</vt:lpstr>
      <vt:lpstr>Reduce the resolution!</vt:lpstr>
      <vt:lpstr>Coarse-to-fine optical flow estimation</vt:lpstr>
      <vt:lpstr>Coarse-to-fine optical flow estimation</vt:lpstr>
      <vt:lpstr>Beyond Translation</vt:lpstr>
      <vt:lpstr>Recap: Classes of Techniques</vt:lpstr>
      <vt:lpstr>Block-based motion prediction</vt:lpstr>
      <vt:lpstr>Retiming</vt:lpstr>
      <vt:lpstr>Layered motion</vt:lpstr>
      <vt:lpstr>What are layers?</vt:lpstr>
      <vt:lpstr>Motion segmentation with an affine model</vt:lpstr>
      <vt:lpstr>Motion segmentation with an affine model</vt:lpstr>
      <vt:lpstr>Motion segmentation with an affine model</vt:lpstr>
      <vt:lpstr>How do we estimate the layers?</vt:lpstr>
      <vt:lpstr>Example result</vt:lpstr>
      <vt:lpstr>Overview</vt:lpstr>
      <vt:lpstr>Slide 70</vt:lpstr>
      <vt:lpstr>Motion Microscopy</vt:lpstr>
      <vt:lpstr>Naïve Approach</vt:lpstr>
      <vt:lpstr>Layer-based Motion Magnification Processing Pipeline</vt:lpstr>
      <vt:lpstr>Layer-based Motion Magnification Video Registration</vt:lpstr>
      <vt:lpstr>Robust Video Registration</vt:lpstr>
      <vt:lpstr>Motion Magnification Pipeline Feature Point Tracking</vt:lpstr>
      <vt:lpstr>Challenges (1)</vt:lpstr>
      <vt:lpstr>Adaptive Region of Support</vt:lpstr>
      <vt:lpstr>Challenges (2)</vt:lpstr>
      <vt:lpstr>Trajectory Pruning</vt:lpstr>
      <vt:lpstr>Comparison </vt:lpstr>
      <vt:lpstr>Motion Magnification Pipeline Trajectory Clustering</vt:lpstr>
      <vt:lpstr>Normalized Complex Correlation</vt:lpstr>
      <vt:lpstr>Spectral Clustering</vt:lpstr>
      <vt:lpstr>Clustering Results</vt:lpstr>
      <vt:lpstr>Motion Magnification Pipeline Dense Optical Flow Field</vt:lpstr>
      <vt:lpstr>From Sparse Feature Points to Dense Optical Flow Field</vt:lpstr>
      <vt:lpstr>Motion Magnification Pipeline Layer Segmentation</vt:lpstr>
      <vt:lpstr>Motion Layer Assignment</vt:lpstr>
      <vt:lpstr>Segmentation Results</vt:lpstr>
      <vt:lpstr>Motion Magnification Pipeline Editing and Rendering</vt:lpstr>
      <vt:lpstr>Layered Motion Representation for Motion Processing</vt:lpstr>
      <vt:lpstr>Video</vt:lpstr>
      <vt:lpstr>Is the Baby Breathing?</vt:lpstr>
      <vt:lpstr>Are the Motions Real?</vt:lpstr>
      <vt:lpstr>Are the Motions Real?</vt:lpstr>
      <vt:lpstr>Applications</vt:lpstr>
      <vt:lpstr>Conclusion</vt:lpstr>
      <vt:lpstr>Slide 99</vt:lpstr>
    </vt:vector>
  </TitlesOfParts>
  <Company>NYU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– Optical Flow</dc:title>
  <dc:creator>ROB</dc:creator>
  <cp:lastModifiedBy>ROB</cp:lastModifiedBy>
  <cp:revision>7</cp:revision>
  <dcterms:created xsi:type="dcterms:W3CDTF">2008-12-01T22:17:42Z</dcterms:created>
  <dcterms:modified xsi:type="dcterms:W3CDTF">2008-12-01T23:10:11Z</dcterms:modified>
</cp:coreProperties>
</file>